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56" r:id="rId2"/>
    <p:sldId id="567" r:id="rId3"/>
    <p:sldId id="342" r:id="rId4"/>
    <p:sldId id="609" r:id="rId5"/>
    <p:sldId id="613" r:id="rId6"/>
    <p:sldId id="610" r:id="rId7"/>
    <p:sldId id="277" r:id="rId8"/>
    <p:sldId id="614" r:id="rId9"/>
    <p:sldId id="576" r:id="rId10"/>
    <p:sldId id="619" r:id="rId11"/>
    <p:sldId id="620" r:id="rId12"/>
    <p:sldId id="596" r:id="rId13"/>
    <p:sldId id="621" r:id="rId14"/>
    <p:sldId id="640" r:id="rId15"/>
    <p:sldId id="629" r:id="rId16"/>
    <p:sldId id="631" r:id="rId17"/>
    <p:sldId id="632" r:id="rId18"/>
    <p:sldId id="633" r:id="rId19"/>
    <p:sldId id="634" r:id="rId20"/>
    <p:sldId id="608" r:id="rId21"/>
    <p:sldId id="600" r:id="rId22"/>
    <p:sldId id="639" r:id="rId23"/>
  </p:sldIdLst>
  <p:sldSz cx="12192000" cy="6858000"/>
  <p:notesSz cx="6810375" cy="9942513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22F8C5A-8451-46BC-B425-24AAD28F9424}">
          <p14:sldIdLst>
            <p14:sldId id="256"/>
            <p14:sldId id="567"/>
            <p14:sldId id="342"/>
          </p14:sldIdLst>
        </p14:section>
        <p14:section name="Раздел без заголовка" id="{8584FB09-06A3-4B97-ACC1-4C8E25ABA05B}">
          <p14:sldIdLst>
            <p14:sldId id="609"/>
            <p14:sldId id="613"/>
            <p14:sldId id="610"/>
            <p14:sldId id="277"/>
            <p14:sldId id="614"/>
            <p14:sldId id="576"/>
          </p14:sldIdLst>
        </p14:section>
        <p14:section name="Раздел без заголовка" id="{010316A4-EEE2-4F71-B9A5-B09068A853ED}">
          <p14:sldIdLst>
            <p14:sldId id="619"/>
            <p14:sldId id="620"/>
            <p14:sldId id="596"/>
            <p14:sldId id="621"/>
            <p14:sldId id="640"/>
            <p14:sldId id="629"/>
            <p14:sldId id="631"/>
            <p14:sldId id="632"/>
            <p14:sldId id="633"/>
            <p14:sldId id="634"/>
          </p14:sldIdLst>
        </p14:section>
        <p14:section name="Раздел без заголовка" id="{EFBF945A-173E-40CC-9F58-A04F7C3EA14E}">
          <p14:sldIdLst>
            <p14:sldId id="608"/>
            <p14:sldId id="600"/>
            <p14:sldId id="63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E2716"/>
    <a:srgbClr val="F2E4D6"/>
    <a:srgbClr val="6D2D19"/>
    <a:srgbClr val="DDB893"/>
    <a:srgbClr val="FFFFFF"/>
    <a:srgbClr val="703016"/>
    <a:srgbClr val="FDF0E7"/>
    <a:srgbClr val="663300"/>
    <a:srgbClr val="5D2C19"/>
    <a:srgbClr val="B4AE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57" autoAdjust="0"/>
    <p:restoredTop sz="93481" autoAdjust="0"/>
  </p:normalViewPr>
  <p:slideViewPr>
    <p:cSldViewPr>
      <p:cViewPr varScale="1">
        <p:scale>
          <a:sx n="117" d="100"/>
          <a:sy n="117" d="100"/>
        </p:scale>
        <p:origin x="138" y="21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 noRot="1" noChangeAspect="1"/>
          </p:cNvSpPr>
          <p:nvPr>
            <p:ph type="sldImg"/>
          </p:nvPr>
        </p:nvSpPr>
        <p:spPr>
          <a:xfrm>
            <a:off x="90488" y="746125"/>
            <a:ext cx="6629400" cy="3729038"/>
          </a:xfrm>
          <a:prstGeom prst="rect">
            <a:avLst/>
          </a:prstGeom>
        </p:spPr>
        <p:txBody>
          <a:bodyPr lIns="91595" tIns="45798" rIns="91595" bIns="45798"/>
          <a:lstStyle/>
          <a:p>
            <a:endParaRPr/>
          </a:p>
        </p:txBody>
      </p:sp>
      <p:sp>
        <p:nvSpPr>
          <p:cNvPr id="122" name="Shape 122"/>
          <p:cNvSpPr>
            <a:spLocks noGrp="1"/>
          </p:cNvSpPr>
          <p:nvPr>
            <p:ph type="body" sz="quarter" idx="1"/>
          </p:nvPr>
        </p:nvSpPr>
        <p:spPr>
          <a:xfrm>
            <a:off x="908051" y="4722694"/>
            <a:ext cx="4994275" cy="4474131"/>
          </a:xfrm>
          <a:prstGeom prst="rect">
            <a:avLst/>
          </a:prstGeom>
        </p:spPr>
        <p:txBody>
          <a:bodyPr lIns="91595" tIns="45798" rIns="91595" bIns="45798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5574473"/>
      </p:ext>
    </p:extLst>
  </p:cSld>
  <p:clrMap bg1="dk1" tx1="lt1" bg2="dk2" tx2="lt2" accent1="accent1" accent2="accent2" accent3="accent3" accent4="accent4" accent5="accent5" accent6="accent6" hlink="hlink" folHlink="folHlink"/>
  <p:notesStyle>
    <a:lvl1pPr latinLnBrk="0">
      <a:defRPr sz="1200">
        <a:solidFill>
          <a:srgbClr val="FFFFFF"/>
        </a:solidFill>
        <a:latin typeface="+mj-lt"/>
        <a:ea typeface="+mj-ea"/>
        <a:cs typeface="+mj-cs"/>
        <a:sym typeface="Calibri"/>
      </a:defRPr>
    </a:lvl1pPr>
    <a:lvl2pPr indent="228600" latinLnBrk="0">
      <a:defRPr sz="1200">
        <a:solidFill>
          <a:srgbClr val="FFFFFF"/>
        </a:solidFill>
        <a:latin typeface="+mj-lt"/>
        <a:ea typeface="+mj-ea"/>
        <a:cs typeface="+mj-cs"/>
        <a:sym typeface="Calibri"/>
      </a:defRPr>
    </a:lvl2pPr>
    <a:lvl3pPr indent="457200" latinLnBrk="0">
      <a:defRPr sz="1200">
        <a:solidFill>
          <a:srgbClr val="FFFFFF"/>
        </a:solidFill>
        <a:latin typeface="+mj-lt"/>
        <a:ea typeface="+mj-ea"/>
        <a:cs typeface="+mj-cs"/>
        <a:sym typeface="Calibri"/>
      </a:defRPr>
    </a:lvl3pPr>
    <a:lvl4pPr indent="685800" latinLnBrk="0">
      <a:defRPr sz="1200">
        <a:solidFill>
          <a:srgbClr val="FFFFFF"/>
        </a:solidFill>
        <a:latin typeface="+mj-lt"/>
        <a:ea typeface="+mj-ea"/>
        <a:cs typeface="+mj-cs"/>
        <a:sym typeface="Calibri"/>
      </a:defRPr>
    </a:lvl4pPr>
    <a:lvl5pPr indent="914400" latinLnBrk="0">
      <a:defRPr sz="1200">
        <a:solidFill>
          <a:srgbClr val="FFFFFF"/>
        </a:solidFill>
        <a:latin typeface="+mj-lt"/>
        <a:ea typeface="+mj-ea"/>
        <a:cs typeface="+mj-cs"/>
        <a:sym typeface="Calibri"/>
      </a:defRPr>
    </a:lvl5pPr>
    <a:lvl6pPr indent="1143000" latinLnBrk="0">
      <a:defRPr sz="1200">
        <a:solidFill>
          <a:srgbClr val="FFFFFF"/>
        </a:solidFill>
        <a:latin typeface="+mj-lt"/>
        <a:ea typeface="+mj-ea"/>
        <a:cs typeface="+mj-cs"/>
        <a:sym typeface="Calibri"/>
      </a:defRPr>
    </a:lvl6pPr>
    <a:lvl7pPr indent="1371600" latinLnBrk="0">
      <a:defRPr sz="1200">
        <a:solidFill>
          <a:srgbClr val="FFFFFF"/>
        </a:solidFill>
        <a:latin typeface="+mj-lt"/>
        <a:ea typeface="+mj-ea"/>
        <a:cs typeface="+mj-cs"/>
        <a:sym typeface="Calibri"/>
      </a:defRPr>
    </a:lvl7pPr>
    <a:lvl8pPr indent="1600200" latinLnBrk="0">
      <a:defRPr sz="1200">
        <a:solidFill>
          <a:srgbClr val="FFFFFF"/>
        </a:solidFill>
        <a:latin typeface="+mj-lt"/>
        <a:ea typeface="+mj-ea"/>
        <a:cs typeface="+mj-cs"/>
        <a:sym typeface="Calibri"/>
      </a:defRPr>
    </a:lvl8pPr>
    <a:lvl9pPr indent="1828800" latinLnBrk="0">
      <a:defRPr sz="1200">
        <a:solidFill>
          <a:srgbClr val="FFFFFF"/>
        </a:solidFill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6125"/>
            <a:ext cx="6629400" cy="37290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4410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6125"/>
            <a:ext cx="6629400" cy="37290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44109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6125"/>
            <a:ext cx="6629400" cy="37290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4410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xfrm>
            <a:off x="3857637" y="9443661"/>
            <a:ext cx="2951162" cy="497126"/>
          </a:xfrm>
          <a:prstGeom prst="rect">
            <a:avLst/>
          </a:prstGeom>
          <a:ln/>
        </p:spPr>
        <p:txBody>
          <a:bodyPr lIns="91595" tIns="45798" rIns="91595" bIns="45798"/>
          <a:lstStyle/>
          <a:p>
            <a:fld id="{FA6F1F97-CA91-4529-A1FF-A12078AB9207}" type="slidenum">
              <a:rPr lang="ru-RU"/>
              <a:pPr/>
              <a:t>8</a:t>
            </a:fld>
            <a:endParaRPr lang="ru-RU"/>
          </a:p>
        </p:txBody>
      </p:sp>
      <p:sp>
        <p:nvSpPr>
          <p:cNvPr id="327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20650" y="884238"/>
            <a:ext cx="7747000" cy="4357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0402" y="5521893"/>
            <a:ext cx="6006373" cy="523190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95869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6125"/>
            <a:ext cx="6629400" cy="37290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44109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6125"/>
            <a:ext cx="6629400" cy="37290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8298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9" name="Shape 49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Текст заголовка</a:t>
            </a:r>
          </a:p>
        </p:txBody>
      </p:sp>
      <p:sp>
        <p:nvSpPr>
          <p:cNvPr id="73" name="Shape 73"/>
          <p:cNvSpPr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4" name="Shape 74"/>
          <p:cNvSpPr>
            <a:spLocks noGrp="1"/>
          </p:cNvSpPr>
          <p:nvPr>
            <p:ph type="body" sz="quarter" idx="13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102" name="Shape 102"/>
          <p:cNvSpPr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/>
        </p:nvSpPr>
        <p:spPr>
          <a:xfrm>
            <a:off x="10426050" y="6416767"/>
            <a:ext cx="380190" cy="380190"/>
          </a:xfrm>
          <a:prstGeom prst="ellipse">
            <a:avLst/>
          </a:prstGeom>
          <a:solidFill>
            <a:srgbClr val="F7F2E5"/>
          </a:solidFill>
          <a:ln w="12700">
            <a:miter lim="400000"/>
          </a:ln>
        </p:spPr>
        <p:txBody>
          <a:bodyPr lIns="41492" tIns="41492" rIns="41492" bIns="41492" anchor="ctr"/>
          <a:lstStyle/>
          <a:p>
            <a:pPr algn="ctr" defTabSz="414937">
              <a:defRPr sz="16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11" name="imag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04209" y="316936"/>
            <a:ext cx="1160644" cy="334360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Shape 112"/>
          <p:cNvSpPr/>
          <p:nvPr/>
        </p:nvSpPr>
        <p:spPr>
          <a:xfrm>
            <a:off x="2009013" y="325609"/>
            <a:ext cx="502329" cy="107398"/>
          </a:xfrm>
          <a:prstGeom prst="rect">
            <a:avLst/>
          </a:prstGeom>
          <a:solidFill>
            <a:srgbClr val="ED5338"/>
          </a:solidFill>
          <a:ln w="12700">
            <a:miter lim="400000"/>
          </a:ln>
        </p:spPr>
        <p:txBody>
          <a:bodyPr lIns="41492" tIns="41492" rIns="41492" bIns="41492" anchor="ctr"/>
          <a:lstStyle/>
          <a:p>
            <a:pPr algn="ctr" defTabSz="414937"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3" name="Shape 113"/>
          <p:cNvSpPr>
            <a:spLocks noGrp="1"/>
          </p:cNvSpPr>
          <p:nvPr>
            <p:ph type="title"/>
          </p:nvPr>
        </p:nvSpPr>
        <p:spPr>
          <a:xfrm>
            <a:off x="1977057" y="1122833"/>
            <a:ext cx="8247972" cy="2388605"/>
          </a:xfrm>
          <a:prstGeom prst="rect">
            <a:avLst/>
          </a:prstGeom>
        </p:spPr>
        <p:txBody>
          <a:bodyPr lIns="41492" tIns="41492" rIns="41492" bIns="41492" anchor="b"/>
          <a:lstStyle>
            <a:lvl1pPr algn="ctr" defTabSz="914771">
              <a:defRPr sz="5800">
                <a:solidFill>
                  <a:srgbClr val="000000"/>
                </a:solidFill>
              </a:defRPr>
            </a:lvl1pPr>
          </a:lstStyle>
          <a:p>
            <a:r>
              <a:t>Текст заголовка</a:t>
            </a:r>
          </a:p>
        </p:txBody>
      </p:sp>
      <p:sp>
        <p:nvSpPr>
          <p:cNvPr id="114" name="Shape 114"/>
          <p:cNvSpPr>
            <a:spLocks noGrp="1"/>
          </p:cNvSpPr>
          <p:nvPr>
            <p:ph type="body" sz="quarter" idx="1"/>
          </p:nvPr>
        </p:nvSpPr>
        <p:spPr>
          <a:xfrm>
            <a:off x="2462232" y="3603551"/>
            <a:ext cx="7277623" cy="1656460"/>
          </a:xfrm>
          <a:prstGeom prst="rect">
            <a:avLst/>
          </a:prstGeom>
        </p:spPr>
        <p:txBody>
          <a:bodyPr lIns="41492" tIns="41492" rIns="41492" bIns="41492"/>
          <a:lstStyle>
            <a:lvl1pPr marL="0" indent="0" algn="ctr" defTabSz="914771">
              <a:spcBef>
                <a:spcPts val="900"/>
              </a:spcBef>
              <a:buSzTx/>
              <a:buFontTx/>
              <a:buNone/>
              <a:defRPr sz="2200">
                <a:solidFill>
                  <a:srgbClr val="000000"/>
                </a:solidFill>
              </a:defRPr>
            </a:lvl1pPr>
            <a:lvl2pPr marL="0" indent="0" algn="ctr" defTabSz="914771">
              <a:spcBef>
                <a:spcPts val="900"/>
              </a:spcBef>
              <a:buSzTx/>
              <a:buFontTx/>
              <a:buNone/>
              <a:defRPr sz="2200">
                <a:solidFill>
                  <a:srgbClr val="000000"/>
                </a:solidFill>
              </a:defRPr>
            </a:lvl2pPr>
            <a:lvl3pPr marL="0" indent="0" algn="ctr" defTabSz="914771">
              <a:spcBef>
                <a:spcPts val="900"/>
              </a:spcBef>
              <a:buSzTx/>
              <a:buFontTx/>
              <a:buNone/>
              <a:defRPr sz="2200">
                <a:solidFill>
                  <a:srgbClr val="000000"/>
                </a:solidFill>
              </a:defRPr>
            </a:lvl3pPr>
            <a:lvl4pPr marL="0" indent="0" algn="ctr" defTabSz="914771">
              <a:spcBef>
                <a:spcPts val="900"/>
              </a:spcBef>
              <a:buSzTx/>
              <a:buFontTx/>
              <a:buNone/>
              <a:defRPr sz="2200">
                <a:solidFill>
                  <a:srgbClr val="000000"/>
                </a:solidFill>
              </a:defRPr>
            </a:lvl4pPr>
            <a:lvl5pPr marL="0" indent="0" algn="ctr" defTabSz="914771">
              <a:spcBef>
                <a:spcPts val="900"/>
              </a:spcBef>
              <a:buSzTx/>
              <a:buFontTx/>
              <a:buNone/>
              <a:defRPr sz="2200">
                <a:solidFill>
                  <a:srgbClr val="000000"/>
                </a:solidFill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15" name="Shape 115"/>
          <p:cNvSpPr>
            <a:spLocks noGrp="1"/>
          </p:cNvSpPr>
          <p:nvPr>
            <p:ph type="sldNum" sz="quarter" idx="2"/>
          </p:nvPr>
        </p:nvSpPr>
        <p:spPr>
          <a:xfrm>
            <a:off x="10501700" y="6469007"/>
            <a:ext cx="228888" cy="222687"/>
          </a:xfrm>
          <a:prstGeom prst="rect">
            <a:avLst/>
          </a:prstGeom>
        </p:spPr>
        <p:txBody>
          <a:bodyPr lIns="41492" tIns="41492" rIns="41492" bIns="41492" anchor="t"/>
          <a:lstStyle>
            <a:lvl1pPr algn="ctr" defTabSz="414937">
              <a:defRPr sz="1000">
                <a:solidFill>
                  <a:srgbClr val="562212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729D-6DE3-4785-BDC3-95AD7889F248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78727" y="6400415"/>
            <a:ext cx="275073" cy="276999"/>
          </a:xfrm>
          <a:prstGeom prst="rect">
            <a:avLst/>
          </a:prstGeom>
        </p:spPr>
        <p:txBody>
          <a:bodyPr/>
          <a:lstStyle/>
          <a:p>
            <a:fld id="{5059C1AD-E551-4CEB-BCD3-CC54D33833D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371923" y="316804"/>
            <a:ext cx="1458295" cy="334218"/>
          </a:xfrm>
          <a:prstGeom prst="rect">
            <a:avLst/>
          </a:prstGeom>
        </p:spPr>
      </p:pic>
      <p:sp>
        <p:nvSpPr>
          <p:cNvPr id="8" name="Прямоугольник 7"/>
          <p:cNvSpPr/>
          <p:nvPr userDrawn="1"/>
        </p:nvSpPr>
        <p:spPr>
          <a:xfrm>
            <a:off x="954552" y="325474"/>
            <a:ext cx="631151" cy="107350"/>
          </a:xfrm>
          <a:prstGeom prst="rect">
            <a:avLst/>
          </a:prstGeom>
          <a:solidFill>
            <a:srgbClr val="ED5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32"/>
          </a:p>
        </p:txBody>
      </p:sp>
    </p:spTree>
    <p:extLst>
      <p:ext uri="{BB962C8B-B14F-4D97-AF65-F5344CB8AC3E}">
        <p14:creationId xmlns:p14="http://schemas.microsoft.com/office/powerpoint/2010/main" val="2084361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729D-6DE3-4785-BDC3-95AD7889F248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078727" y="6400415"/>
            <a:ext cx="275073" cy="276999"/>
          </a:xfrm>
          <a:prstGeom prst="rect">
            <a:avLst/>
          </a:prstGeom>
        </p:spPr>
        <p:txBody>
          <a:bodyPr/>
          <a:lstStyle/>
          <a:p>
            <a:fld id="{5059C1AD-E551-4CEB-BCD3-CC54D33833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06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Текст заголовка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6" r:id="rId3"/>
    <p:sldLayoutId id="2147483659" r:id="rId4"/>
    <p:sldLayoutId id="2147483660" r:id="rId5"/>
    <p:sldLayoutId id="2147483662" r:id="rId6"/>
    <p:sldLayoutId id="2147483663" r:id="rId7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0.jpe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eg"/><Relationship Id="rId5" Type="http://schemas.openxmlformats.org/officeDocument/2006/relationships/hyperlink" Target="mailto:cr@kfpp.ru" TargetMode="Externa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51.jpeg"/><Relationship Id="rId5" Type="http://schemas.openxmlformats.org/officeDocument/2006/relationships/image" Target="../media/image50.png"/><Relationship Id="rId10" Type="http://schemas.openxmlformats.org/officeDocument/2006/relationships/image" Target="../media/image55.jpeg"/><Relationship Id="rId4" Type="http://schemas.openxmlformats.org/officeDocument/2006/relationships/image" Target="../media/image49.jpeg"/><Relationship Id="rId9" Type="http://schemas.openxmlformats.org/officeDocument/2006/relationships/image" Target="../media/image5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7" Type="http://schemas.openxmlformats.org/officeDocument/2006/relationships/image" Target="../media/image67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4.emf"/><Relationship Id="rId5" Type="http://schemas.openxmlformats.org/officeDocument/2006/relationships/image" Target="../media/image19.jpeg"/><Relationship Id="rId4" Type="http://schemas.openxmlformats.org/officeDocument/2006/relationships/hyperlink" Target="mailto:rayfond@kfpp.ru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2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10" Type="http://schemas.openxmlformats.org/officeDocument/2006/relationships/image" Target="../media/image79.png"/><Relationship Id="rId4" Type="http://schemas.openxmlformats.org/officeDocument/2006/relationships/image" Target="../media/image25.png"/><Relationship Id="rId9" Type="http://schemas.openxmlformats.org/officeDocument/2006/relationships/image" Target="../media/image7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jpeg"/><Relationship Id="rId7" Type="http://schemas.openxmlformats.org/officeDocument/2006/relationships/image" Target="../media/image20.jpe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eg"/><Relationship Id="rId5" Type="http://schemas.openxmlformats.org/officeDocument/2006/relationships/hyperlink" Target="mailto:mail@kfpp.ru" TargetMode="External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6.png"/><Relationship Id="rId3" Type="http://schemas.openxmlformats.org/officeDocument/2006/relationships/image" Target="../media/image27.png"/><Relationship Id="rId7" Type="http://schemas.openxmlformats.org/officeDocument/2006/relationships/image" Target="../media/image31.jpeg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eg"/><Relationship Id="rId11" Type="http://schemas.openxmlformats.org/officeDocument/2006/relationships/image" Target="../media/image22.jpe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5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eg"/><Relationship Id="rId5" Type="http://schemas.openxmlformats.org/officeDocument/2006/relationships/hyperlink" Target="mailto:mail@kfpp.ru" TargetMode="Externa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/>
          </p:cNvSpPr>
          <p:nvPr>
            <p:ph type="sldNum" sz="quarter" idx="2"/>
          </p:nvPr>
        </p:nvSpPr>
        <p:spPr>
          <a:xfrm>
            <a:off x="10535001" y="6469007"/>
            <a:ext cx="162288" cy="22268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492" tIns="41492" rIns="41492" bIns="41492" anchor="t"/>
          <a:lstStyle>
            <a:lvl1pPr algn="ctr" defTabSz="414937">
              <a:defRPr sz="1000">
                <a:solidFill>
                  <a:srgbClr val="562212"/>
                </a:solidFill>
              </a:defRPr>
            </a:lvl1pPr>
          </a:lstStyle>
          <a:p>
            <a:fld id="{86CB4B4D-7CA3-9044-876B-883B54F8677D}" type="slidenum">
              <a:rPr/>
              <a:pPr/>
              <a:t>1</a:t>
            </a:fld>
            <a:endParaRPr dirty="0"/>
          </a:p>
        </p:txBody>
      </p:sp>
      <p:pic>
        <p:nvPicPr>
          <p:cNvPr id="125" name="image2.png"/>
          <p:cNvPicPr>
            <a:picLocks noChangeAspect="1"/>
          </p:cNvPicPr>
          <p:nvPr/>
        </p:nvPicPr>
        <p:blipFill>
          <a:blip r:embed="rId2" cstate="print"/>
          <a:srcRect t="29635" r="25088"/>
          <a:stretch>
            <a:fillRect/>
          </a:stretch>
        </p:blipFill>
        <p:spPr>
          <a:xfrm>
            <a:off x="7806714" y="-898007"/>
            <a:ext cx="6030904" cy="5663116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Shape 126"/>
          <p:cNvSpPr/>
          <p:nvPr/>
        </p:nvSpPr>
        <p:spPr>
          <a:xfrm rot="21308084">
            <a:off x="-319894" y="3374104"/>
            <a:ext cx="3445682" cy="41474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80" h="20151" extrusionOk="0">
                <a:moveTo>
                  <a:pt x="0" y="1916"/>
                </a:moveTo>
                <a:cubicBezTo>
                  <a:pt x="5728" y="-1449"/>
                  <a:pt x="13609" y="-266"/>
                  <a:pt x="17605" y="4557"/>
                </a:cubicBezTo>
                <a:cubicBezTo>
                  <a:pt x="21600" y="9381"/>
                  <a:pt x="20196" y="16019"/>
                  <a:pt x="14468" y="19383"/>
                </a:cubicBezTo>
                <a:cubicBezTo>
                  <a:pt x="13982" y="19669"/>
                  <a:pt x="13472" y="19925"/>
                  <a:pt x="12943" y="20151"/>
                </a:cubicBezTo>
                <a:lnTo>
                  <a:pt x="11118" y="17113"/>
                </a:lnTo>
                <a:cubicBezTo>
                  <a:pt x="15356" y="15307"/>
                  <a:pt x="17054" y="10949"/>
                  <a:pt x="14909" y="7379"/>
                </a:cubicBezTo>
                <a:cubicBezTo>
                  <a:pt x="12765" y="3809"/>
                  <a:pt x="7589" y="2379"/>
                  <a:pt x="3351" y="4186"/>
                </a:cubicBezTo>
                <a:cubicBezTo>
                  <a:pt x="2991" y="4339"/>
                  <a:pt x="2644" y="4514"/>
                  <a:pt x="2313" y="4708"/>
                </a:cubicBezTo>
                <a:close/>
              </a:path>
            </a:pathLst>
          </a:custGeom>
          <a:solidFill>
            <a:srgbClr val="EDD8C2"/>
          </a:solidFill>
          <a:ln w="12700">
            <a:miter lim="400000"/>
          </a:ln>
        </p:spPr>
        <p:txBody>
          <a:bodyPr lIns="41492" tIns="41492" rIns="41492" bIns="41492" anchor="ctr"/>
          <a:lstStyle/>
          <a:p>
            <a:pPr algn="ctr" defTabSz="414937">
              <a:defRPr sz="1200"/>
            </a:pPr>
            <a:endParaRPr dirty="0"/>
          </a:p>
        </p:txBody>
      </p:sp>
      <p:sp>
        <p:nvSpPr>
          <p:cNvPr id="133" name="Shape 133"/>
          <p:cNvSpPr/>
          <p:nvPr/>
        </p:nvSpPr>
        <p:spPr>
          <a:xfrm>
            <a:off x="10335908" y="6429439"/>
            <a:ext cx="513911" cy="34460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1492" tIns="41492" rIns="41492" bIns="41492" anchor="ctr"/>
          <a:lstStyle/>
          <a:p>
            <a:pPr algn="ctr" defTabSz="414937">
              <a:defRPr sz="1600">
                <a:solidFill>
                  <a:srgbClr val="FFFFFF"/>
                </a:solidFill>
              </a:defRPr>
            </a:pPr>
            <a:endParaRPr dirty="0"/>
          </a:p>
        </p:txBody>
      </p:sp>
      <p:grpSp>
        <p:nvGrpSpPr>
          <p:cNvPr id="137" name="Group 137"/>
          <p:cNvGrpSpPr/>
          <p:nvPr/>
        </p:nvGrpSpPr>
        <p:grpSpPr>
          <a:xfrm>
            <a:off x="6392723" y="144713"/>
            <a:ext cx="4680520" cy="1397475"/>
            <a:chOff x="0" y="0"/>
            <a:chExt cx="8251013" cy="2343666"/>
          </a:xfrm>
        </p:grpSpPr>
        <p:pic>
          <p:nvPicPr>
            <p:cNvPr id="135" name="image5.png"/>
            <p:cNvPicPr>
              <a:picLocks noChangeAspect="1"/>
            </p:cNvPicPr>
            <p:nvPr/>
          </p:nvPicPr>
          <p:blipFill>
            <a:blip r:embed="rId3" cstate="print"/>
            <a:srcRect l="82864"/>
            <a:stretch>
              <a:fillRect/>
            </a:stretch>
          </p:blipFill>
          <p:spPr>
            <a:xfrm>
              <a:off x="6856904" y="0"/>
              <a:ext cx="1394109" cy="234366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6" name="image6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520589"/>
              <a:ext cx="6746440" cy="111350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38" name="Shape 138"/>
          <p:cNvSpPr/>
          <p:nvPr/>
        </p:nvSpPr>
        <p:spPr>
          <a:xfrm>
            <a:off x="2063552" y="3645024"/>
            <a:ext cx="6589007" cy="3300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1492" tIns="41492" rIns="41492" bIns="41492">
            <a:spAutoFit/>
          </a:bodyPr>
          <a:lstStyle/>
          <a:p>
            <a:pPr defTabSz="414937">
              <a:defRPr sz="1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02B9FA8-1A36-4E73-B14D-825FC092827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328" y="6025851"/>
            <a:ext cx="500769" cy="50076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8CA29B-49D3-4591-A983-FBDCDCB01CCA}"/>
              </a:ext>
            </a:extLst>
          </p:cNvPr>
          <p:cNvSpPr txBox="1"/>
          <p:nvPr/>
        </p:nvSpPr>
        <p:spPr>
          <a:xfrm>
            <a:off x="4020202" y="6111569"/>
            <a:ext cx="4745042" cy="369332"/>
          </a:xfrm>
          <a:prstGeom prst="rect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>
            <a:softEdge rad="3429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>
                <a:solidFill>
                  <a:srgbClr val="6D2D19"/>
                </a:solidFill>
                <a:cs typeface="Calibri"/>
              </a:rPr>
              <a:t>г</a:t>
            </a: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6D2D19"/>
                </a:solidFill>
                <a:effectLst/>
                <a:uLnTx/>
                <a:uFillTx/>
                <a:cs typeface="Calibri"/>
                <a:sym typeface="Calibri"/>
              </a:rPr>
              <a:t>. Киров, Динамовский 4, 2 этаж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FB913A8-552E-4613-A8A2-B9DC070B127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01455" flipH="1">
            <a:off x="3729231" y="5451484"/>
            <a:ext cx="505498" cy="505498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3F796A0-EF90-4BC9-B04A-FA7C89C41AD2}"/>
              </a:ext>
            </a:extLst>
          </p:cNvPr>
          <p:cNvSpPr/>
          <p:nvPr/>
        </p:nvSpPr>
        <p:spPr>
          <a:xfrm>
            <a:off x="4151783" y="5353542"/>
            <a:ext cx="3495457" cy="789937"/>
          </a:xfrm>
          <a:prstGeom prst="rect">
            <a:avLst/>
          </a:prstGeom>
          <a:solidFill>
            <a:schemeClr val="accent4"/>
          </a:solidFill>
          <a:ln>
            <a:solidFill>
              <a:schemeClr val="accent2"/>
            </a:solidFill>
          </a:ln>
          <a:effectLst>
            <a:softEdge rad="5842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14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562212"/>
              </a:solidFill>
              <a:effectLst/>
              <a:uLnTx/>
              <a:uFillTx/>
              <a:ea typeface="+mn-ea"/>
              <a:cs typeface="Arial" panose="020B0604020202020204" pitchFamily="34" charset="0"/>
              <a:sym typeface="Calibri"/>
            </a:endParaRPr>
          </a:p>
          <a:p>
            <a:pPr algn="ctr" defTabSz="414772" hangingPunct="1">
              <a:defRPr/>
            </a:pPr>
            <a:r>
              <a:rPr lang="arn-CL" altLang="ru-RU" sz="2000" b="1" dirty="0">
                <a:solidFill>
                  <a:srgbClr val="6D2D19"/>
                </a:solidFill>
              </a:rPr>
              <a:t>https://</a:t>
            </a:r>
            <a:r>
              <a:rPr lang="ru-RU" altLang="ru-RU" sz="2000" b="1" dirty="0">
                <a:solidFill>
                  <a:srgbClr val="6D2D19"/>
                </a:solidFill>
              </a:rPr>
              <a:t>мойбизнес-43.рф</a:t>
            </a:r>
            <a:r>
              <a:rPr lang="ru-RU" altLang="ru-RU" sz="1400" dirty="0">
                <a:solidFill>
                  <a:srgbClr val="6D2D19"/>
                </a:solidFill>
              </a:rPr>
              <a:t>/</a:t>
            </a:r>
          </a:p>
          <a:p>
            <a:pPr marL="0" marR="0" lvl="0" indent="0" algn="ctr" defTabSz="414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3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cs typeface="Helvetica"/>
              <a:sym typeface="Calibri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101B492-B4F5-45E8-96EB-45E069F1C4F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334" y="4974481"/>
            <a:ext cx="443934" cy="44393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414485F-28E4-4CEF-B1A9-4E9E10F1D085}"/>
              </a:ext>
            </a:extLst>
          </p:cNvPr>
          <p:cNvSpPr/>
          <p:nvPr/>
        </p:nvSpPr>
        <p:spPr>
          <a:xfrm>
            <a:off x="4258702" y="4795857"/>
            <a:ext cx="2198706" cy="824415"/>
          </a:xfrm>
          <a:prstGeom prst="rect">
            <a:avLst/>
          </a:prstGeom>
          <a:solidFill>
            <a:schemeClr val="accent4"/>
          </a:solidFill>
          <a:ln>
            <a:solidFill>
              <a:schemeClr val="accent2"/>
            </a:solidFill>
          </a:ln>
          <a:effectLst>
            <a:softEdge rad="4445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414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6D2D19"/>
                </a:solidFill>
                <a:effectLst/>
                <a:uLnTx/>
                <a:uFillTx/>
                <a:cs typeface="Helvetica"/>
                <a:sym typeface="Calibri"/>
              </a:rPr>
              <a:t>(8332) 410 - 410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19625" y="2485803"/>
            <a:ext cx="8552750" cy="1569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4800" b="1" dirty="0">
                <a:solidFill>
                  <a:srgbClr val="6D2D19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Меры государственной поддержки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BBD8051-D419-458B-6647-C4C7643EC550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4759" y="122972"/>
            <a:ext cx="5804752" cy="1631692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81790DDA-4B06-F2C8-CF8E-805FFAA88D83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461498" y="2576869"/>
            <a:ext cx="4407700" cy="620049"/>
          </a:xfrm>
        </p:spPr>
        <p:txBody>
          <a:bodyPr>
            <a:normAutofit/>
          </a:bodyPr>
          <a:lstStyle/>
          <a:p>
            <a:pPr algn="l"/>
            <a:r>
              <a:rPr lang="ru-RU" sz="1900" dirty="0">
                <a:solidFill>
                  <a:srgbClr val="5E2716"/>
                </a:solidFill>
                <a:latin typeface="+mn-lt"/>
                <a:cs typeface="Times New Roman" panose="02020603050405020304" pitchFamily="18" charset="0"/>
              </a:rPr>
              <a:t>- Проведение бесплатных обучающих и деловых мероприятий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A96CCEA-9F78-4309-DAAB-86BEB21B91F9}"/>
              </a:ext>
            </a:extLst>
          </p:cNvPr>
          <p:cNvSpPr/>
          <p:nvPr/>
        </p:nvSpPr>
        <p:spPr>
          <a:xfrm>
            <a:off x="2999656" y="591930"/>
            <a:ext cx="61622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6D2D19"/>
                </a:solidFill>
              </a:rPr>
              <a:t>Меры поддержки </a:t>
            </a:r>
            <a:r>
              <a:rPr lang="ru-RU" sz="3200" b="1" dirty="0" err="1">
                <a:solidFill>
                  <a:srgbClr val="6D2D19"/>
                </a:solidFill>
              </a:rPr>
              <a:t>самозанятых</a:t>
            </a:r>
            <a:r>
              <a:rPr lang="ru-RU" sz="3200" b="1" dirty="0">
                <a:solidFill>
                  <a:srgbClr val="703016"/>
                </a:solidFill>
              </a:rPr>
              <a:t>*</a:t>
            </a:r>
            <a:r>
              <a:rPr lang="ru-RU" sz="32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5" name="Текст 2">
            <a:extLst>
              <a:ext uri="{FF2B5EF4-FFF2-40B4-BE49-F238E27FC236}">
                <a16:creationId xmlns:a16="http://schemas.microsoft.com/office/drawing/2014/main" id="{E939D184-17F5-E96E-17EE-AF48B972A079}"/>
              </a:ext>
            </a:extLst>
          </p:cNvPr>
          <p:cNvSpPr txBox="1">
            <a:spLocks/>
          </p:cNvSpPr>
          <p:nvPr/>
        </p:nvSpPr>
        <p:spPr>
          <a:xfrm>
            <a:off x="461498" y="1771764"/>
            <a:ext cx="5125242" cy="6517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492" tIns="41492" rIns="41492" bIns="41492">
            <a:normAutofit fontScale="92500" lnSpcReduction="20000"/>
          </a:bodyPr>
          <a:lstStyle>
            <a:lvl1pPr marL="0" marR="0" indent="0" algn="ctr" defTabSz="914771" rtl="0" latinLnBrk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ctr" defTabSz="914771" rtl="0" latinLnBrk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ctr" defTabSz="914771" rtl="0" latinLnBrk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ctr" defTabSz="914771" rtl="0" latinLnBrk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ctr" defTabSz="914771" rtl="0" latinLnBrk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marL="342900" indent="-342900" algn="l" hangingPunct="1">
              <a:buFontTx/>
              <a:buChar char="-"/>
            </a:pPr>
            <a:r>
              <a:rPr lang="ru-RU" sz="2000" dirty="0">
                <a:solidFill>
                  <a:srgbClr val="5E2716"/>
                </a:solidFill>
                <a:latin typeface="+mn-lt"/>
                <a:cs typeface="Times New Roman" panose="02020603050405020304" pitchFamily="18" charset="0"/>
              </a:rPr>
              <a:t>Консультационная поддержка </a:t>
            </a:r>
          </a:p>
          <a:p>
            <a:pPr algn="l" hangingPunct="1"/>
            <a:r>
              <a:rPr lang="ru-RU" sz="2000" dirty="0">
                <a:solidFill>
                  <a:srgbClr val="5E2716"/>
                </a:solidFill>
                <a:latin typeface="+mn-lt"/>
                <a:cs typeface="Times New Roman" panose="02020603050405020304" pitchFamily="18" charset="0"/>
              </a:rPr>
              <a:t>по бухгалтерским и юридическим вопросам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43B8F5D2-2390-BD39-D6B4-DD63CA3D5DA8}"/>
              </a:ext>
            </a:extLst>
          </p:cNvPr>
          <p:cNvSpPr/>
          <p:nvPr/>
        </p:nvSpPr>
        <p:spPr>
          <a:xfrm>
            <a:off x="6456042" y="1534001"/>
            <a:ext cx="3874712" cy="40010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solidFill>
              <a:schemeClr val="accent2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ea typeface="+mj-ea"/>
                <a:cs typeface="+mj-cs"/>
                <a:sym typeface="Calibri"/>
              </a:rPr>
              <a:t>Популяризация продукции**</a:t>
            </a:r>
          </a:p>
        </p:txBody>
      </p:sp>
      <p:sp>
        <p:nvSpPr>
          <p:cNvPr id="8" name="Прямоугольник: скругленные углы 10">
            <a:extLst>
              <a:ext uri="{FF2B5EF4-FFF2-40B4-BE49-F238E27FC236}">
                <a16:creationId xmlns:a16="http://schemas.microsoft.com/office/drawing/2014/main" id="{CEB5E04F-237D-6385-80DA-D63B844897B1}"/>
              </a:ext>
            </a:extLst>
          </p:cNvPr>
          <p:cNvSpPr/>
          <p:nvPr/>
        </p:nvSpPr>
        <p:spPr>
          <a:xfrm>
            <a:off x="3176388" y="4478624"/>
            <a:ext cx="5638118" cy="40010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solidFill>
              <a:schemeClr val="accent2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ea typeface="+mj-ea"/>
                <a:cs typeface="+mj-cs"/>
                <a:sym typeface="Calibri"/>
              </a:rPr>
              <a:t>Участие в выставках на территории РФ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97E2EE7-0DC7-29F4-A7BA-2706AFC3E8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97" y="4241109"/>
            <a:ext cx="2575308" cy="210078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BCDB4B4-BBB7-C241-12BE-A729D6ADE886}"/>
              </a:ext>
            </a:extLst>
          </p:cNvPr>
          <p:cNvSpPr txBox="1"/>
          <p:nvPr/>
        </p:nvSpPr>
        <p:spPr>
          <a:xfrm>
            <a:off x="3176388" y="5022257"/>
            <a:ext cx="3960440" cy="369332"/>
          </a:xfrm>
          <a:prstGeom prst="rect">
            <a:avLst/>
          </a:prstGeom>
          <a:noFill/>
          <a:ln w="12700" cap="flat">
            <a:solidFill>
              <a:srgbClr val="F2E4D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- финансирование до</a:t>
            </a:r>
            <a:r>
              <a:rPr lang="en-US" sz="1800" dirty="0">
                <a:solidFill>
                  <a:srgbClr val="5E2716"/>
                </a:solidFill>
                <a:cs typeface="Arial" pitchFamily="34" charset="0"/>
              </a:rPr>
              <a:t> </a:t>
            </a:r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50 тыс. рублей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530082A-B327-8EF9-72A2-C5CC17AFB884}"/>
              </a:ext>
            </a:extLst>
          </p:cNvPr>
          <p:cNvSpPr txBox="1"/>
          <p:nvPr/>
        </p:nvSpPr>
        <p:spPr>
          <a:xfrm>
            <a:off x="3176388" y="5586334"/>
            <a:ext cx="3960440" cy="646331"/>
          </a:xfrm>
          <a:prstGeom prst="rect">
            <a:avLst/>
          </a:prstGeom>
          <a:noFill/>
          <a:ln w="12700" cap="flat">
            <a:solidFill>
              <a:srgbClr val="F2E4D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Аренда площади и выставочного оборудования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7A143F-BE49-E68C-C085-EFFDC4C882CF}"/>
              </a:ext>
            </a:extLst>
          </p:cNvPr>
          <p:cNvSpPr txBox="1"/>
          <p:nvPr/>
        </p:nvSpPr>
        <p:spPr>
          <a:xfrm>
            <a:off x="7931863" y="5264671"/>
            <a:ext cx="3960440" cy="1077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1600" b="1" dirty="0">
                <a:solidFill>
                  <a:srgbClr val="5E2716"/>
                </a:solidFill>
              </a:rPr>
              <a:t>*ФЛ или ИП, применяющие систему «Налог на профессиональный доход»</a:t>
            </a:r>
          </a:p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1600" b="1" dirty="0">
                <a:solidFill>
                  <a:srgbClr val="5E2716"/>
                </a:solidFill>
              </a:rPr>
              <a:t>** обязательное софинансирование в размере 10%</a:t>
            </a:r>
            <a:endParaRPr kumimoji="0" lang="ru-RU" sz="1600" b="1" i="0" u="none" strike="noStrike" cap="none" spc="0" normalizeH="0" baseline="0" dirty="0">
              <a:ln>
                <a:noFill/>
              </a:ln>
              <a:solidFill>
                <a:srgbClr val="5E271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56830CE-A74E-5503-3D8E-FDA200A38F7B}"/>
              </a:ext>
            </a:extLst>
          </p:cNvPr>
          <p:cNvSpPr txBox="1"/>
          <p:nvPr/>
        </p:nvSpPr>
        <p:spPr>
          <a:xfrm>
            <a:off x="7536160" y="2238486"/>
            <a:ext cx="3960440" cy="369332"/>
          </a:xfrm>
          <a:prstGeom prst="rect">
            <a:avLst/>
          </a:prstGeom>
          <a:noFill/>
          <a:ln w="12700" cap="flat">
            <a:solidFill>
              <a:srgbClr val="F2E4D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- финансирование до</a:t>
            </a:r>
            <a:r>
              <a:rPr lang="en-US" sz="1800" dirty="0">
                <a:solidFill>
                  <a:srgbClr val="5E2716"/>
                </a:solidFill>
                <a:cs typeface="Arial" pitchFamily="34" charset="0"/>
              </a:rPr>
              <a:t> </a:t>
            </a:r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50 тыс. рублей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5DF0BA4-4A0D-1860-EE48-5BADA7A4BCE4}"/>
              </a:ext>
            </a:extLst>
          </p:cNvPr>
          <p:cNvSpPr txBox="1"/>
          <p:nvPr/>
        </p:nvSpPr>
        <p:spPr>
          <a:xfrm>
            <a:off x="7536160" y="2695364"/>
            <a:ext cx="3960440" cy="369332"/>
          </a:xfrm>
          <a:prstGeom prst="rect">
            <a:avLst/>
          </a:prstGeom>
          <a:noFill/>
          <a:ln w="12700" cap="flat">
            <a:solidFill>
              <a:srgbClr val="F2E4D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Печать листовок, буклетов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C22493-962E-301F-3EC7-F42D85ABAF92}"/>
              </a:ext>
            </a:extLst>
          </p:cNvPr>
          <p:cNvSpPr txBox="1"/>
          <p:nvPr/>
        </p:nvSpPr>
        <p:spPr>
          <a:xfrm>
            <a:off x="7536160" y="3173596"/>
            <a:ext cx="3960440" cy="369332"/>
          </a:xfrm>
          <a:prstGeom prst="rect">
            <a:avLst/>
          </a:prstGeom>
          <a:noFill/>
          <a:ln w="12700" cap="flat">
            <a:solidFill>
              <a:srgbClr val="F2E4D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Создание аудио и видеороликов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C26A0A6-3A7A-0315-3F66-53680C3A1386}"/>
              </a:ext>
            </a:extLst>
          </p:cNvPr>
          <p:cNvSpPr/>
          <p:nvPr/>
        </p:nvSpPr>
        <p:spPr>
          <a:xfrm>
            <a:off x="263352" y="1367093"/>
            <a:ext cx="5472608" cy="2209236"/>
          </a:xfrm>
          <a:prstGeom prst="rect">
            <a:avLst/>
          </a:prstGeom>
          <a:noFill/>
          <a:ln w="12700" cap="flat">
            <a:solidFill>
              <a:srgbClr val="F2E4D6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C4F6705-5776-5474-6697-3AAE2AA18934}"/>
              </a:ext>
            </a:extLst>
          </p:cNvPr>
          <p:cNvSpPr txBox="1"/>
          <p:nvPr/>
        </p:nvSpPr>
        <p:spPr>
          <a:xfrm>
            <a:off x="7536160" y="3614493"/>
            <a:ext cx="3960440" cy="646331"/>
          </a:xfrm>
          <a:prstGeom prst="rect">
            <a:avLst/>
          </a:prstGeom>
          <a:noFill/>
          <a:ln w="12700" cap="flat">
            <a:solidFill>
              <a:srgbClr val="F2E4D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Создание контент-плана и визуальной концепции для соцсетей</a:t>
            </a:r>
          </a:p>
        </p:txBody>
      </p:sp>
      <p:pic>
        <p:nvPicPr>
          <p:cNvPr id="27" name="Рисунок 26" descr="context.png">
            <a:extLst>
              <a:ext uri="{FF2B5EF4-FFF2-40B4-BE49-F238E27FC236}">
                <a16:creationId xmlns:a16="http://schemas.microsoft.com/office/drawing/2014/main" id="{39EDB234-6B28-FE41-A3A6-FFF0B60F9BE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5899835" y="2357718"/>
            <a:ext cx="1539125" cy="1591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22232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C301490-D02E-FA36-E13A-B98750461562}"/>
              </a:ext>
            </a:extLst>
          </p:cNvPr>
          <p:cNvSpPr txBox="1"/>
          <p:nvPr/>
        </p:nvSpPr>
        <p:spPr>
          <a:xfrm>
            <a:off x="1343472" y="560627"/>
            <a:ext cx="9577064" cy="523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6D2D19"/>
                </a:solidFill>
                <a:latin typeface="+mn-lt"/>
              </a:rPr>
              <a:t>Меры поддержки начинающих предпринимателей</a:t>
            </a:r>
            <a:endParaRPr lang="ru-RU" sz="2800" b="1" dirty="0">
              <a:solidFill>
                <a:srgbClr val="703016"/>
              </a:solidFill>
              <a:latin typeface="+mn-lt"/>
            </a:endParaRP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BB5A6291-1AC0-9786-4A86-8B6709588D09}"/>
              </a:ext>
            </a:extLst>
          </p:cNvPr>
          <p:cNvSpPr/>
          <p:nvPr/>
        </p:nvSpPr>
        <p:spPr>
          <a:xfrm>
            <a:off x="5578272" y="4398836"/>
            <a:ext cx="2520279" cy="70788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solidFill>
              <a:schemeClr val="accent2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ea typeface="+mj-ea"/>
                <a:cs typeface="+mj-cs"/>
                <a:sym typeface="Calibri"/>
              </a:rPr>
              <a:t>Популяризация 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ea typeface="+mj-ea"/>
                <a:cs typeface="+mj-cs"/>
                <a:sym typeface="Calibri"/>
              </a:rPr>
              <a:t>продукции*</a:t>
            </a:r>
          </a:p>
        </p:txBody>
      </p:sp>
      <p:sp>
        <p:nvSpPr>
          <p:cNvPr id="9" name="Прямоугольник: скругленные углы 10">
            <a:extLst>
              <a:ext uri="{FF2B5EF4-FFF2-40B4-BE49-F238E27FC236}">
                <a16:creationId xmlns:a16="http://schemas.microsoft.com/office/drawing/2014/main" id="{90CDC05D-1A5F-58BC-D6BB-1C8362DF7F44}"/>
              </a:ext>
            </a:extLst>
          </p:cNvPr>
          <p:cNvSpPr/>
          <p:nvPr/>
        </p:nvSpPr>
        <p:spPr>
          <a:xfrm>
            <a:off x="1611412" y="4417167"/>
            <a:ext cx="2482039" cy="70788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solidFill>
              <a:schemeClr val="accent2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ea typeface="+mj-ea"/>
                <a:cs typeface="+mj-cs"/>
                <a:sym typeface="Calibri"/>
              </a:rPr>
              <a:t>Сертификация продукции*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1954F17-F727-E5CD-12A6-193EA75D91D7}"/>
              </a:ext>
            </a:extLst>
          </p:cNvPr>
          <p:cNvSpPr txBox="1"/>
          <p:nvPr/>
        </p:nvSpPr>
        <p:spPr>
          <a:xfrm>
            <a:off x="8760296" y="2520343"/>
            <a:ext cx="3030428" cy="20621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1600" b="1" dirty="0">
                <a:solidFill>
                  <a:srgbClr val="5E2716"/>
                </a:solidFill>
              </a:rPr>
              <a:t>* обязательное софинансирование: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sym typeface="Calibri"/>
              </a:rPr>
              <a:t>20</a:t>
            </a:r>
            <a:r>
              <a:rPr lang="ru-RU" sz="1600" b="1" dirty="0">
                <a:solidFill>
                  <a:srgbClr val="5E2716"/>
                </a:solidFill>
              </a:rPr>
              <a:t>% - если СМСП не получал поддержку </a:t>
            </a:r>
            <a:br>
              <a:rPr lang="ru-RU" sz="1600" b="1" dirty="0">
                <a:solidFill>
                  <a:srgbClr val="5E2716"/>
                </a:solidFill>
              </a:rPr>
            </a:br>
            <a:r>
              <a:rPr lang="ru-RU" sz="1600" b="1" dirty="0">
                <a:solidFill>
                  <a:srgbClr val="5E2716"/>
                </a:solidFill>
              </a:rPr>
              <a:t>в прошлом календарном году;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sym typeface="Calibri"/>
              </a:rPr>
              <a:t>50</a:t>
            </a:r>
            <a:r>
              <a:rPr lang="ru-RU" sz="1600" b="1" dirty="0">
                <a:solidFill>
                  <a:srgbClr val="5E2716"/>
                </a:solidFill>
              </a:rPr>
              <a:t>% - если СМСП получил поддержку </a:t>
            </a:r>
            <a:br>
              <a:rPr lang="ru-RU" sz="1600" b="1" dirty="0">
                <a:solidFill>
                  <a:srgbClr val="5E2716"/>
                </a:solidFill>
              </a:rPr>
            </a:br>
            <a:r>
              <a:rPr lang="ru-RU" sz="1600" b="1" dirty="0">
                <a:solidFill>
                  <a:srgbClr val="5E2716"/>
                </a:solidFill>
              </a:rPr>
              <a:t>в прошлом календарном году.</a:t>
            </a:r>
            <a:endParaRPr kumimoji="0" lang="ru-RU" sz="1600" b="1" i="0" u="none" strike="noStrike" cap="none" spc="0" normalizeH="0" baseline="0" dirty="0">
              <a:ln>
                <a:noFill/>
              </a:ln>
              <a:solidFill>
                <a:srgbClr val="5E2716"/>
              </a:solidFill>
              <a:effectLst/>
              <a:uFillTx/>
              <a:sym typeface="Calibri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EBE3CDA-0DCC-7093-9A2D-2FA520794DA4}"/>
              </a:ext>
            </a:extLst>
          </p:cNvPr>
          <p:cNvSpPr txBox="1"/>
          <p:nvPr/>
        </p:nvSpPr>
        <p:spPr>
          <a:xfrm>
            <a:off x="6096000" y="2821980"/>
            <a:ext cx="2115887" cy="646331"/>
          </a:xfrm>
          <a:prstGeom prst="rect">
            <a:avLst/>
          </a:prstGeom>
          <a:noFill/>
          <a:ln w="12700" cap="flat">
            <a:solidFill>
              <a:srgbClr val="F2E4D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- финансирование до</a:t>
            </a:r>
            <a:r>
              <a:rPr lang="en-US" sz="1800" dirty="0">
                <a:solidFill>
                  <a:srgbClr val="5E2716"/>
                </a:solidFill>
                <a:cs typeface="Arial" pitchFamily="34" charset="0"/>
              </a:rPr>
              <a:t> </a:t>
            </a:r>
            <a:r>
              <a:rPr lang="ru-RU" dirty="0">
                <a:solidFill>
                  <a:srgbClr val="5E2716"/>
                </a:solidFill>
                <a:cs typeface="Arial" pitchFamily="34" charset="0"/>
              </a:rPr>
              <a:t>25</a:t>
            </a:r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 тыс. рублей</a:t>
            </a:r>
          </a:p>
        </p:txBody>
      </p:sp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15AE866F-9EB4-8F34-260E-421002698B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47" y="4982172"/>
            <a:ext cx="1683788" cy="1290531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CF42C691-8D79-DCE5-4C88-BA47615A7A78}"/>
              </a:ext>
            </a:extLst>
          </p:cNvPr>
          <p:cNvSpPr txBox="1"/>
          <p:nvPr/>
        </p:nvSpPr>
        <p:spPr>
          <a:xfrm>
            <a:off x="6096000" y="5427039"/>
            <a:ext cx="2146520" cy="646331"/>
          </a:xfrm>
          <a:prstGeom prst="rect">
            <a:avLst/>
          </a:prstGeom>
          <a:noFill/>
          <a:ln w="12700" cap="flat">
            <a:solidFill>
              <a:srgbClr val="F2E4D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- финансирование до</a:t>
            </a:r>
            <a:r>
              <a:rPr lang="en-US" sz="1800" dirty="0">
                <a:solidFill>
                  <a:srgbClr val="5E2716"/>
                </a:solidFill>
                <a:cs typeface="Arial" pitchFamily="34" charset="0"/>
              </a:rPr>
              <a:t> </a:t>
            </a:r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50 тыс. рублей</a:t>
            </a:r>
          </a:p>
        </p:txBody>
      </p:sp>
      <p:pic>
        <p:nvPicPr>
          <p:cNvPr id="37" name="Рисунок 36" descr="context.png">
            <a:extLst>
              <a:ext uri="{FF2B5EF4-FFF2-40B4-BE49-F238E27FC236}">
                <a16:creationId xmlns:a16="http://schemas.microsoft.com/office/drawing/2014/main" id="{92982DA4-71FF-3C1B-FA84-7B5A79AF7CE4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4724430" y="5029829"/>
            <a:ext cx="1202296" cy="1242874"/>
          </a:xfrm>
          <a:prstGeom prst="rect">
            <a:avLst/>
          </a:prstGeom>
        </p:spPr>
      </p:pic>
      <p:sp>
        <p:nvSpPr>
          <p:cNvPr id="7" name="Прямоугольник: скругленные углы 10">
            <a:extLst>
              <a:ext uri="{FF2B5EF4-FFF2-40B4-BE49-F238E27FC236}">
                <a16:creationId xmlns:a16="http://schemas.microsoft.com/office/drawing/2014/main" id="{0784FE6C-32DC-A213-DACD-DEADB8690B8A}"/>
              </a:ext>
            </a:extLst>
          </p:cNvPr>
          <p:cNvSpPr/>
          <p:nvPr/>
        </p:nvSpPr>
        <p:spPr>
          <a:xfrm>
            <a:off x="5368281" y="1776273"/>
            <a:ext cx="2520279" cy="70788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solidFill>
              <a:schemeClr val="accent2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ea typeface="+mj-ea"/>
                <a:cs typeface="+mj-cs"/>
                <a:sym typeface="Calibri"/>
              </a:rPr>
              <a:t>Выход 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ea typeface="+mj-ea"/>
                <a:cs typeface="+mj-cs"/>
                <a:sym typeface="Calibri"/>
              </a:rPr>
              <a:t>на маркетплейсы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E6B702-3238-A351-83D6-04E3B5DAF50C}"/>
              </a:ext>
            </a:extLst>
          </p:cNvPr>
          <p:cNvSpPr txBox="1"/>
          <p:nvPr/>
        </p:nvSpPr>
        <p:spPr>
          <a:xfrm>
            <a:off x="2099735" y="5436193"/>
            <a:ext cx="1982485" cy="646331"/>
          </a:xfrm>
          <a:prstGeom prst="rect">
            <a:avLst/>
          </a:prstGeom>
          <a:noFill/>
          <a:ln w="12700" cap="flat">
            <a:solidFill>
              <a:srgbClr val="F2E4D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- финансирование до</a:t>
            </a:r>
            <a:r>
              <a:rPr lang="en-US" sz="1800" dirty="0">
                <a:solidFill>
                  <a:srgbClr val="5E2716"/>
                </a:solidFill>
                <a:cs typeface="Arial" pitchFamily="34" charset="0"/>
              </a:rPr>
              <a:t> </a:t>
            </a:r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5</a:t>
            </a:r>
            <a:r>
              <a:rPr lang="ru-RU" sz="1800" dirty="0">
                <a:solidFill>
                  <a:srgbClr val="6D2D19"/>
                </a:solidFill>
                <a:cs typeface="Arial" pitchFamily="34" charset="0"/>
              </a:rPr>
              <a:t>0 тыс. рублей</a:t>
            </a:r>
          </a:p>
        </p:txBody>
      </p:sp>
      <p:pic>
        <p:nvPicPr>
          <p:cNvPr id="49" name="Рисунок 48">
            <a:extLst>
              <a:ext uri="{FF2B5EF4-FFF2-40B4-BE49-F238E27FC236}">
                <a16:creationId xmlns:a16="http://schemas.microsoft.com/office/drawing/2014/main" id="{5E3B9EB2-6F2D-736F-3131-80B522B07BD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155" y="2704149"/>
            <a:ext cx="994843" cy="952690"/>
          </a:xfrm>
          <a:prstGeom prst="rect">
            <a:avLst/>
          </a:prstGeom>
        </p:spPr>
      </p:pic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EA489537-A9DD-C867-D74F-68A7D4822729}"/>
              </a:ext>
            </a:extLst>
          </p:cNvPr>
          <p:cNvCxnSpPr/>
          <p:nvPr/>
        </p:nvCxnSpPr>
        <p:spPr>
          <a:xfrm>
            <a:off x="8472264" y="1825747"/>
            <a:ext cx="0" cy="3451291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644BCFD0-5472-9212-A487-13714BA61A0D}"/>
              </a:ext>
            </a:extLst>
          </p:cNvPr>
          <p:cNvSpPr/>
          <p:nvPr/>
        </p:nvSpPr>
        <p:spPr>
          <a:xfrm>
            <a:off x="421330" y="1378733"/>
            <a:ext cx="4437206" cy="2791359"/>
          </a:xfrm>
          <a:prstGeom prst="rect">
            <a:avLst/>
          </a:prstGeom>
          <a:noFill/>
          <a:ln w="12700" cap="flat">
            <a:solidFill>
              <a:srgbClr val="F2E4D6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CAE99B-FA07-6C6C-4933-B7DBD0EEB874}"/>
              </a:ext>
            </a:extLst>
          </p:cNvPr>
          <p:cNvSpPr txBox="1"/>
          <p:nvPr/>
        </p:nvSpPr>
        <p:spPr>
          <a:xfrm>
            <a:off x="576192" y="1520702"/>
            <a:ext cx="4127482" cy="24468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342900" indent="-342900" algn="l" hangingPunct="1">
              <a:buFontTx/>
              <a:buChar char="-"/>
            </a:pPr>
            <a:r>
              <a:rPr lang="ru-RU" sz="1700" dirty="0">
                <a:solidFill>
                  <a:srgbClr val="5E2716"/>
                </a:solidFill>
                <a:latin typeface="+mn-lt"/>
                <a:cs typeface="Times New Roman" panose="02020603050405020304" pitchFamily="18" charset="0"/>
              </a:rPr>
              <a:t>Консультационная поддержка по бухгалтерским и юридическим вопросам</a:t>
            </a:r>
          </a:p>
          <a:p>
            <a:pPr algn="l" hangingPunct="1"/>
            <a:endParaRPr lang="ru-RU" sz="1700" dirty="0">
              <a:solidFill>
                <a:srgbClr val="5E2716"/>
              </a:solidFill>
              <a:latin typeface="+mn-lt"/>
              <a:cs typeface="Times New Roman" panose="02020603050405020304" pitchFamily="18" charset="0"/>
            </a:endParaRPr>
          </a:p>
          <a:p>
            <a:pPr marL="285750" indent="-285750" hangingPunct="1">
              <a:buFontTx/>
              <a:buChar char="-"/>
            </a:pPr>
            <a:r>
              <a:rPr lang="ru-RU" sz="1700" dirty="0">
                <a:solidFill>
                  <a:srgbClr val="5E2716"/>
                </a:solidFill>
                <a:latin typeface="+mn-lt"/>
                <a:cs typeface="Times New Roman" panose="02020603050405020304" pitchFamily="18" charset="0"/>
              </a:rPr>
              <a:t>Проведение бесплатных обучающих и деловых мероприятий</a:t>
            </a:r>
          </a:p>
          <a:p>
            <a:pPr marL="285750" indent="-285750" hangingPunct="1">
              <a:buFontTx/>
              <a:buChar char="-"/>
            </a:pPr>
            <a:endParaRPr lang="ru-RU" sz="1700" dirty="0">
              <a:solidFill>
                <a:srgbClr val="5E2716"/>
              </a:solidFill>
              <a:latin typeface="+mn-lt"/>
              <a:cs typeface="Times New Roman" panose="02020603050405020304" pitchFamily="18" charset="0"/>
            </a:endParaRPr>
          </a:p>
          <a:p>
            <a:pPr marL="285750" indent="-285750" hangingPunct="1">
              <a:buFontTx/>
              <a:buChar char="-"/>
            </a:pPr>
            <a:r>
              <a:rPr lang="ru-RU" sz="1700" dirty="0">
                <a:solidFill>
                  <a:srgbClr val="5E2716"/>
                </a:solidFill>
                <a:latin typeface="+mn-lt"/>
                <a:cs typeface="Times New Roman" panose="02020603050405020304" pitchFamily="18" charset="0"/>
              </a:rPr>
              <a:t>Участие в конференциях, форуме «Кладовая ремесел</a:t>
            </a:r>
          </a:p>
        </p:txBody>
      </p:sp>
    </p:spTree>
    <p:extLst>
      <p:ext uri="{BB962C8B-B14F-4D97-AF65-F5344CB8AC3E}">
        <p14:creationId xmlns:p14="http://schemas.microsoft.com/office/powerpoint/2010/main" val="2422726383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93009AB-E562-49BE-9193-50AFC58FB5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7" t="17236" r="10527" b="21469"/>
          <a:stretch/>
        </p:blipFill>
        <p:spPr>
          <a:xfrm>
            <a:off x="128852" y="59443"/>
            <a:ext cx="1102534" cy="489237"/>
          </a:xfrm>
          <a:prstGeom prst="rect">
            <a:avLst/>
          </a:prstGeom>
        </p:spPr>
      </p:pic>
      <p:sp>
        <p:nvSpPr>
          <p:cNvPr id="12" name="Прямоугольник: скругленные углы 4">
            <a:extLst>
              <a:ext uri="{FF2B5EF4-FFF2-40B4-BE49-F238E27FC236}">
                <a16:creationId xmlns:a16="http://schemas.microsoft.com/office/drawing/2014/main" id="{C310E4EB-3EFD-4452-A825-1111DB02E9F1}"/>
              </a:ext>
            </a:extLst>
          </p:cNvPr>
          <p:cNvSpPr/>
          <p:nvPr/>
        </p:nvSpPr>
        <p:spPr>
          <a:xfrm>
            <a:off x="426813" y="2425755"/>
            <a:ext cx="8986226" cy="1446548"/>
          </a:xfrm>
          <a:prstGeom prst="roundRect">
            <a:avLst>
              <a:gd name="adj" fmla="val 0"/>
            </a:avLst>
          </a:prstGeom>
          <a:noFill/>
          <a:ln>
            <a:solidFill>
              <a:schemeClr val="accent2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spc="0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uFillTx/>
                <a:ea typeface="+mj-ea"/>
                <a:cs typeface="+mj-cs"/>
                <a:sym typeface="Calibri"/>
              </a:rPr>
              <a:t>Скоринговая</a:t>
            </a:r>
            <a:r>
              <a:rPr kumimoji="0" lang="ru-RU" sz="2200" b="1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ea typeface="+mj-ea"/>
                <a:cs typeface="+mj-cs"/>
                <a:sym typeface="Calibri"/>
              </a:rPr>
              <a:t> оценка</a:t>
            </a:r>
            <a:r>
              <a:rPr kumimoji="0" lang="ru-RU" sz="2200" b="1" i="0" u="none" strike="noStrike" cap="none" spc="0" normalizeH="0" dirty="0">
                <a:ln>
                  <a:noFill/>
                </a:ln>
                <a:solidFill>
                  <a:srgbClr val="FF0000"/>
                </a:solidFill>
                <a:effectLst/>
                <a:uFillTx/>
                <a:ea typeface="+mj-ea"/>
                <a:cs typeface="+mj-cs"/>
                <a:sym typeface="Calibri"/>
              </a:rPr>
              <a:t> </a:t>
            </a:r>
            <a:r>
              <a:rPr kumimoji="0" lang="ru-RU" sz="2200" i="0" u="none" strike="noStrike" cap="none" spc="0" normalizeH="0" dirty="0">
                <a:ln>
                  <a:noFill/>
                </a:ln>
                <a:solidFill>
                  <a:srgbClr val="6D2D19"/>
                </a:solidFill>
                <a:effectLst/>
                <a:uFillTx/>
                <a:ea typeface="+mj-ea"/>
                <a:cs typeface="+mj-cs"/>
                <a:sym typeface="Calibri"/>
              </a:rPr>
              <a:t>– анализ деятельности субъектов МСП, проводимая на основе открытых источников данных в целях предоставления возможности предоставления субъектам МСП мер государственной поддержки.</a:t>
            </a:r>
            <a:endParaRPr kumimoji="0" lang="ru-RU" sz="2200" i="0" u="none" strike="noStrike" cap="none" spc="0" normalizeH="0" baseline="0" dirty="0">
              <a:ln>
                <a:noFill/>
              </a:ln>
              <a:solidFill>
                <a:srgbClr val="6D2D19"/>
              </a:solidFill>
              <a:effectLst/>
              <a:uFillTx/>
              <a:ea typeface="+mj-ea"/>
              <a:cs typeface="+mj-cs"/>
              <a:sym typeface="Calibri"/>
            </a:endParaRPr>
          </a:p>
        </p:txBody>
      </p:sp>
      <p:pic>
        <p:nvPicPr>
          <p:cNvPr id="15" name="Рисунок 14" descr="Sobesedovanie_vern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760296" y="1038992"/>
            <a:ext cx="2858707" cy="1545209"/>
          </a:xfrm>
          <a:prstGeom prst="rect">
            <a:avLst/>
          </a:prstGeom>
        </p:spPr>
      </p:pic>
      <p:sp>
        <p:nvSpPr>
          <p:cNvPr id="10" name="Прямоугольник: скругленные углы 4">
            <a:extLst>
              <a:ext uri="{FF2B5EF4-FFF2-40B4-BE49-F238E27FC236}">
                <a16:creationId xmlns:a16="http://schemas.microsoft.com/office/drawing/2014/main" id="{C310E4EB-3EFD-4452-A825-1111DB02E9F1}"/>
              </a:ext>
            </a:extLst>
          </p:cNvPr>
          <p:cNvSpPr/>
          <p:nvPr/>
        </p:nvSpPr>
        <p:spPr>
          <a:xfrm>
            <a:off x="426813" y="1392819"/>
            <a:ext cx="7056784" cy="769439"/>
          </a:xfrm>
          <a:prstGeom prst="roundRect">
            <a:avLst>
              <a:gd name="adj" fmla="val 0"/>
            </a:avLst>
          </a:prstGeom>
          <a:noFill/>
          <a:ln>
            <a:solidFill>
              <a:schemeClr val="accent2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kumimoji="0" lang="ru-RU" sz="2200" b="1" i="0" u="none" strike="noStrike" cap="none" spc="0" normalizeH="0" dirty="0">
                <a:ln>
                  <a:noFill/>
                </a:ln>
                <a:solidFill>
                  <a:srgbClr val="FF0000"/>
                </a:solidFill>
                <a:effectLst/>
                <a:uFillTx/>
                <a:ea typeface="+mj-ea"/>
                <a:cs typeface="+mj-cs"/>
                <a:sym typeface="Calibri"/>
              </a:rPr>
              <a:t>Комплексная услуга </a:t>
            </a:r>
            <a:r>
              <a:rPr kumimoji="0" lang="ru-RU" sz="2200" i="0" u="none" strike="noStrike" cap="none" spc="0" normalizeH="0" dirty="0">
                <a:ln>
                  <a:noFill/>
                </a:ln>
                <a:solidFill>
                  <a:srgbClr val="6D2D19"/>
                </a:solidFill>
                <a:effectLst/>
                <a:uFillTx/>
                <a:ea typeface="+mj-ea"/>
                <a:cs typeface="+mj-cs"/>
                <a:sym typeface="Calibri"/>
              </a:rPr>
              <a:t>–</a:t>
            </a:r>
            <a:r>
              <a:rPr kumimoji="0" lang="ru-RU" sz="2200" i="0" u="none" strike="noStrike" cap="none" spc="0" normalizeH="0" dirty="0">
                <a:ln>
                  <a:noFill/>
                </a:ln>
                <a:solidFill>
                  <a:srgbClr val="5E2716"/>
                </a:solidFill>
                <a:effectLst/>
                <a:uFillTx/>
                <a:ea typeface="+mj-ea"/>
                <a:cs typeface="+mj-cs"/>
                <a:sym typeface="Calibri"/>
              </a:rPr>
              <a:t> </a:t>
            </a:r>
            <a:r>
              <a:rPr lang="ru-RU" sz="2200" dirty="0">
                <a:solidFill>
                  <a:srgbClr val="5E2716"/>
                </a:solidFill>
                <a:ea typeface="Times New Roman" panose="02020603050405020304" pitchFamily="18" charset="0"/>
              </a:rPr>
              <a:t>предоставление субъектам МСП двух и более связанных между собой услуг</a:t>
            </a:r>
            <a:endParaRPr kumimoji="0" lang="ru-RU" sz="2200" i="0" u="none" strike="noStrike" cap="none" spc="0" normalizeH="0" baseline="0" dirty="0">
              <a:ln>
                <a:noFill/>
              </a:ln>
              <a:solidFill>
                <a:srgbClr val="5E2716"/>
              </a:solidFill>
              <a:effectLst/>
              <a:uFillTx/>
              <a:ea typeface="+mj-ea"/>
              <a:cs typeface="+mj-cs"/>
              <a:sym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29C4085-EC2C-4ED4-8FF2-50669D45DE23}"/>
              </a:ext>
            </a:extLst>
          </p:cNvPr>
          <p:cNvSpPr txBox="1"/>
          <p:nvPr/>
        </p:nvSpPr>
        <p:spPr>
          <a:xfrm>
            <a:off x="1440594" y="487666"/>
            <a:ext cx="9676511" cy="523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6D2D19"/>
                </a:solidFill>
                <a:latin typeface="+mn-lt"/>
              </a:rPr>
              <a:t>Меры поддержки устойчивых предпринимателей</a:t>
            </a:r>
            <a:r>
              <a:rPr lang="ru-RU" sz="2800" b="1" dirty="0">
                <a:solidFill>
                  <a:srgbClr val="703016"/>
                </a:solidFill>
                <a:latin typeface="+mn-lt"/>
              </a:rPr>
              <a:t>*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76F140E-0C1A-45DD-9FE2-74ABC64ADED2}"/>
              </a:ext>
            </a:extLst>
          </p:cNvPr>
          <p:cNvSpPr txBox="1"/>
          <p:nvPr/>
        </p:nvSpPr>
        <p:spPr>
          <a:xfrm>
            <a:off x="7824192" y="5456356"/>
            <a:ext cx="4143289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b="1" dirty="0">
                <a:solidFill>
                  <a:srgbClr val="6D2D19"/>
                </a:solidFill>
              </a:rPr>
              <a:t>* срок ведения деятельности</a:t>
            </a:r>
            <a:r>
              <a:rPr kumimoji="0" lang="ru-RU" b="1" i="0" u="none" strike="noStrike" cap="none" spc="0" normalizeH="0" baseline="0" dirty="0">
                <a:ln>
                  <a:noFill/>
                </a:ln>
                <a:solidFill>
                  <a:srgbClr val="6D2D19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СМСП от 1 года, прошедших </a:t>
            </a:r>
            <a:r>
              <a:rPr kumimoji="0" lang="ru-RU" b="1" i="0" u="none" strike="noStrike" cap="none" spc="0" normalizeH="0" baseline="0" dirty="0" err="1">
                <a:ln>
                  <a:noFill/>
                </a:ln>
                <a:solidFill>
                  <a:srgbClr val="6D2D19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прескоринг</a:t>
            </a:r>
            <a:r>
              <a:rPr kumimoji="0" lang="ru-RU" b="1" i="0" u="none" strike="noStrike" cap="none" spc="0" normalizeH="0" baseline="0" dirty="0">
                <a:ln>
                  <a:noFill/>
                </a:ln>
                <a:solidFill>
                  <a:srgbClr val="6D2D19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/скоринг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71D513B-7E93-D8F5-B542-F6F19B587AB4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2377" y="4135800"/>
            <a:ext cx="3408448" cy="220486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30F7C95-98B2-86E4-F9A9-F062BAB86A32}"/>
              </a:ext>
            </a:extLst>
          </p:cNvPr>
          <p:cNvSpPr txBox="1"/>
          <p:nvPr/>
        </p:nvSpPr>
        <p:spPr>
          <a:xfrm>
            <a:off x="4346745" y="4264852"/>
            <a:ext cx="3312368" cy="1200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16"/>
                </a:solidFill>
                <a:latin typeface="+mn-lt"/>
              </a:rPr>
              <a:t>Обязательно!</a:t>
            </a:r>
          </a:p>
          <a:p>
            <a:r>
              <a:rPr lang="ru-RU" b="1" dirty="0">
                <a:solidFill>
                  <a:srgbClr val="703016"/>
                </a:solidFill>
                <a:latin typeface="+mn-lt"/>
              </a:rPr>
              <a:t>Наличие регистрации</a:t>
            </a:r>
          </a:p>
          <a:p>
            <a:r>
              <a:rPr lang="ru-RU" b="1" dirty="0">
                <a:solidFill>
                  <a:srgbClr val="703016"/>
                </a:solidFill>
                <a:latin typeface="+mn-lt"/>
              </a:rPr>
              <a:t>на цифровой платформе МСП</a:t>
            </a:r>
            <a:endParaRPr lang="ru-RU" dirty="0">
              <a:solidFill>
                <a:srgbClr val="703016"/>
              </a:solidFill>
              <a:latin typeface="+mn-lt"/>
            </a:endParaRP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C5DAD8-FE65-2C8B-4D41-B8E826220456}"/>
              </a:ext>
            </a:extLst>
          </p:cNvPr>
          <p:cNvSpPr txBox="1"/>
          <p:nvPr/>
        </p:nvSpPr>
        <p:spPr>
          <a:xfrm>
            <a:off x="2105043" y="624837"/>
            <a:ext cx="7981915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5E2716"/>
                </a:solidFill>
                <a:latin typeface="+mn-lt"/>
              </a:rPr>
              <a:t>Меры поддержки устойчивых предпринимателей*</a:t>
            </a:r>
          </a:p>
        </p:txBody>
      </p:sp>
      <p:sp>
        <p:nvSpPr>
          <p:cNvPr id="5" name="Прямоугольник: скругленные углы 10">
            <a:extLst>
              <a:ext uri="{FF2B5EF4-FFF2-40B4-BE49-F238E27FC236}">
                <a16:creationId xmlns:a16="http://schemas.microsoft.com/office/drawing/2014/main" id="{DB07B71A-DDAB-77AC-A5FC-B7C42093F630}"/>
              </a:ext>
            </a:extLst>
          </p:cNvPr>
          <p:cNvSpPr/>
          <p:nvPr/>
        </p:nvSpPr>
        <p:spPr>
          <a:xfrm>
            <a:off x="818709" y="1998079"/>
            <a:ext cx="2613783" cy="70788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ea typeface="+mj-ea"/>
                <a:cs typeface="+mj-cs"/>
                <a:sym typeface="Calibri"/>
              </a:rPr>
              <a:t>Выход 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ea typeface="+mj-ea"/>
                <a:cs typeface="+mj-cs"/>
                <a:sym typeface="Calibri"/>
              </a:rPr>
              <a:t>на маркетплейсы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32CC841-378E-B869-8E01-4CF768EAF913}"/>
              </a:ext>
            </a:extLst>
          </p:cNvPr>
          <p:cNvSpPr txBox="1"/>
          <p:nvPr/>
        </p:nvSpPr>
        <p:spPr>
          <a:xfrm>
            <a:off x="1551734" y="3142315"/>
            <a:ext cx="2199235" cy="646331"/>
          </a:xfrm>
          <a:prstGeom prst="rect">
            <a:avLst/>
          </a:prstGeom>
          <a:noFill/>
          <a:ln w="12700" cap="flat">
            <a:solidFill>
              <a:srgbClr val="F2E4D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финансирование </a:t>
            </a:r>
          </a:p>
          <a:p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до</a:t>
            </a:r>
            <a:r>
              <a:rPr lang="en-US" sz="1800" dirty="0">
                <a:solidFill>
                  <a:srgbClr val="5E2716"/>
                </a:solidFill>
                <a:cs typeface="Arial" pitchFamily="34" charset="0"/>
              </a:rPr>
              <a:t> </a:t>
            </a:r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25 тыс. рублей</a:t>
            </a:r>
          </a:p>
        </p:txBody>
      </p:sp>
      <p:sp>
        <p:nvSpPr>
          <p:cNvPr id="17" name="Текст 2">
            <a:extLst>
              <a:ext uri="{FF2B5EF4-FFF2-40B4-BE49-F238E27FC236}">
                <a16:creationId xmlns:a16="http://schemas.microsoft.com/office/drawing/2014/main" id="{E78F1500-0034-648F-CF7B-BFD123042178}"/>
              </a:ext>
            </a:extLst>
          </p:cNvPr>
          <p:cNvSpPr txBox="1">
            <a:spLocks/>
          </p:cNvSpPr>
          <p:nvPr/>
        </p:nvSpPr>
        <p:spPr>
          <a:xfrm>
            <a:off x="419722" y="1105826"/>
            <a:ext cx="11233248" cy="399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492" tIns="41492" rIns="41492" bIns="41492">
            <a:normAutofit/>
          </a:bodyPr>
          <a:lstStyle>
            <a:lvl1pPr marL="0" marR="0" indent="0" algn="ctr" defTabSz="914771" rtl="0" latinLnBrk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ctr" defTabSz="914771" rtl="0" latinLnBrk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ctr" defTabSz="914771" rtl="0" latinLnBrk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ctr" defTabSz="914771" rtl="0" latinLnBrk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ctr" defTabSz="914771" rtl="0" latinLnBrk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hangingPunct="1"/>
            <a:r>
              <a:rPr lang="ru-RU" dirty="0">
                <a:solidFill>
                  <a:srgbClr val="5E27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srgbClr val="5E2716"/>
                </a:solidFill>
                <a:latin typeface="+mn-lt"/>
                <a:cs typeface="Times New Roman" panose="02020603050405020304" pitchFamily="18" charset="0"/>
              </a:rPr>
              <a:t>Консультационная поддержка по бухгалтерским, юридическим вопросам</a:t>
            </a:r>
          </a:p>
        </p:txBody>
      </p:sp>
      <p:sp>
        <p:nvSpPr>
          <p:cNvPr id="18" name="Текст 2">
            <a:extLst>
              <a:ext uri="{FF2B5EF4-FFF2-40B4-BE49-F238E27FC236}">
                <a16:creationId xmlns:a16="http://schemas.microsoft.com/office/drawing/2014/main" id="{DBBB2ED7-23BF-1A7F-8E1D-3F7571C64B42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407074" y="1525483"/>
            <a:ext cx="10873207" cy="360040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>
                <a:solidFill>
                  <a:srgbClr val="5E27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srgbClr val="5E2716"/>
                </a:solidFill>
                <a:latin typeface="+mn-lt"/>
                <a:cs typeface="Times New Roman" panose="02020603050405020304" pitchFamily="18" charset="0"/>
              </a:rPr>
              <a:t>Проведение бесплатных обучающих и деловых мероприятий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548F1A9E-F1A6-FBDC-ABC6-C34752B55A1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115748" y="4861962"/>
            <a:ext cx="1337396" cy="1090966"/>
          </a:xfrm>
          <a:prstGeom prst="rect">
            <a:avLst/>
          </a:prstGeom>
        </p:spPr>
      </p:pic>
      <p:sp>
        <p:nvSpPr>
          <p:cNvPr id="24" name="Прямоугольник: скругленные углы 10">
            <a:extLst>
              <a:ext uri="{FF2B5EF4-FFF2-40B4-BE49-F238E27FC236}">
                <a16:creationId xmlns:a16="http://schemas.microsoft.com/office/drawing/2014/main" id="{E5206439-FF31-8336-D10C-50E57EB94104}"/>
              </a:ext>
            </a:extLst>
          </p:cNvPr>
          <p:cNvSpPr/>
          <p:nvPr/>
        </p:nvSpPr>
        <p:spPr>
          <a:xfrm>
            <a:off x="5069828" y="4397646"/>
            <a:ext cx="3031166" cy="70788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ea typeface="+mj-ea"/>
                <a:cs typeface="+mj-cs"/>
                <a:sym typeface="Calibri"/>
              </a:rPr>
              <a:t>Участие в выставках на территории РФ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A43F475-40C1-FC39-036C-EB47F7B82FE9}"/>
              </a:ext>
            </a:extLst>
          </p:cNvPr>
          <p:cNvSpPr txBox="1"/>
          <p:nvPr/>
        </p:nvSpPr>
        <p:spPr>
          <a:xfrm>
            <a:off x="5591944" y="5229200"/>
            <a:ext cx="2115128" cy="646331"/>
          </a:xfrm>
          <a:prstGeom prst="rect">
            <a:avLst/>
          </a:prstGeom>
          <a:noFill/>
          <a:ln w="12700" cap="flat">
            <a:solidFill>
              <a:srgbClr val="F2E4D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- финансирование до</a:t>
            </a:r>
            <a:r>
              <a:rPr lang="en-US" sz="1800" dirty="0">
                <a:solidFill>
                  <a:srgbClr val="5E2716"/>
                </a:solidFill>
                <a:cs typeface="Arial" pitchFamily="34" charset="0"/>
              </a:rPr>
              <a:t> </a:t>
            </a:r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100 тыс. рублей</a:t>
            </a:r>
          </a:p>
        </p:txBody>
      </p:sp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9DE95F8C-A1AE-A57F-ADFB-133014C1F57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074" y="5064818"/>
            <a:ext cx="1557304" cy="1193588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AD2C5D9E-9502-A860-221A-ADC0CD9D2F7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245" y="2723916"/>
            <a:ext cx="1380748" cy="1215563"/>
          </a:xfrm>
          <a:prstGeom prst="rect">
            <a:avLst/>
          </a:prstGeom>
        </p:spPr>
      </p:pic>
      <p:sp>
        <p:nvSpPr>
          <p:cNvPr id="30" name="Прямоугольник: скругленные углы 10">
            <a:extLst>
              <a:ext uri="{FF2B5EF4-FFF2-40B4-BE49-F238E27FC236}">
                <a16:creationId xmlns:a16="http://schemas.microsoft.com/office/drawing/2014/main" id="{E918002A-40AB-A91F-0804-3101991DFA7A}"/>
              </a:ext>
            </a:extLst>
          </p:cNvPr>
          <p:cNvSpPr/>
          <p:nvPr/>
        </p:nvSpPr>
        <p:spPr>
          <a:xfrm>
            <a:off x="5353086" y="2007711"/>
            <a:ext cx="2232247" cy="70788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ea typeface="+mj-ea"/>
                <a:cs typeface="+mj-cs"/>
                <a:sym typeface="Calibri"/>
              </a:rPr>
              <a:t>Регистрация товарного знака</a:t>
            </a:r>
          </a:p>
        </p:txBody>
      </p:sp>
      <p:pic>
        <p:nvPicPr>
          <p:cNvPr id="38" name="Рисунок 37">
            <a:extLst>
              <a:ext uri="{FF2B5EF4-FFF2-40B4-BE49-F238E27FC236}">
                <a16:creationId xmlns:a16="http://schemas.microsoft.com/office/drawing/2014/main" id="{D9F0F94B-8D92-A59C-2ABD-F8D8DC36F5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55" y="2875569"/>
            <a:ext cx="952690" cy="952690"/>
          </a:xfrm>
          <a:prstGeom prst="rect">
            <a:avLst/>
          </a:prstGeom>
        </p:spPr>
      </p:pic>
      <p:sp>
        <p:nvSpPr>
          <p:cNvPr id="7" name="Прямоугольник: скругленные углы 10">
            <a:extLst>
              <a:ext uri="{FF2B5EF4-FFF2-40B4-BE49-F238E27FC236}">
                <a16:creationId xmlns:a16="http://schemas.microsoft.com/office/drawing/2014/main" id="{7BDBB4C2-5F1E-8FFC-6B88-BB5803201BBF}"/>
              </a:ext>
            </a:extLst>
          </p:cNvPr>
          <p:cNvSpPr/>
          <p:nvPr/>
        </p:nvSpPr>
        <p:spPr>
          <a:xfrm>
            <a:off x="1032908" y="4309029"/>
            <a:ext cx="2640952" cy="70788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ea typeface="+mj-ea"/>
                <a:cs typeface="+mj-cs"/>
                <a:sym typeface="Calibri"/>
              </a:rPr>
              <a:t>Сертификация 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ea typeface="+mj-ea"/>
                <a:cs typeface="+mj-cs"/>
                <a:sym typeface="Calibri"/>
              </a:rPr>
              <a:t>Продукции</a:t>
            </a:r>
            <a:r>
              <a:rPr kumimoji="0" lang="en-US" sz="20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ea typeface="+mj-ea"/>
                <a:cs typeface="+mj-cs"/>
                <a:sym typeface="Calibri"/>
              </a:rPr>
              <a:t>**</a:t>
            </a:r>
            <a:endParaRPr kumimoji="0" lang="ru-RU" sz="2000" b="1" i="0" u="none" strike="noStrike" cap="none" spc="0" normalizeH="0" baseline="0" dirty="0">
              <a:ln>
                <a:noFill/>
              </a:ln>
              <a:solidFill>
                <a:srgbClr val="5E2716"/>
              </a:solidFill>
              <a:effectLst/>
              <a:uFillTx/>
              <a:ea typeface="+mj-ea"/>
              <a:cs typeface="+mj-cs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D0B15A-76AC-DDDE-56CA-B7B47FB7F651}"/>
              </a:ext>
            </a:extLst>
          </p:cNvPr>
          <p:cNvSpPr txBox="1"/>
          <p:nvPr/>
        </p:nvSpPr>
        <p:spPr>
          <a:xfrm>
            <a:off x="1781626" y="5294172"/>
            <a:ext cx="2200944" cy="646331"/>
          </a:xfrm>
          <a:prstGeom prst="rect">
            <a:avLst/>
          </a:prstGeom>
          <a:noFill/>
          <a:ln w="12700" cap="flat">
            <a:solidFill>
              <a:srgbClr val="F2E4D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- финансирование до</a:t>
            </a:r>
            <a:r>
              <a:rPr lang="en-US" sz="1800" dirty="0">
                <a:solidFill>
                  <a:srgbClr val="5E2716"/>
                </a:solidFill>
                <a:cs typeface="Arial" pitchFamily="34" charset="0"/>
              </a:rPr>
              <a:t> </a:t>
            </a:r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10</a:t>
            </a:r>
            <a:r>
              <a:rPr lang="ru-RU" sz="1800" dirty="0">
                <a:solidFill>
                  <a:srgbClr val="6D2D19"/>
                </a:solidFill>
                <a:cs typeface="Arial" pitchFamily="34" charset="0"/>
              </a:rPr>
              <a:t>0 тыс. рублей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ACB3352-A414-2207-8124-5CD56E79B9F5}"/>
              </a:ext>
            </a:extLst>
          </p:cNvPr>
          <p:cNvSpPr txBox="1"/>
          <p:nvPr/>
        </p:nvSpPr>
        <p:spPr>
          <a:xfrm>
            <a:off x="8334005" y="2797208"/>
            <a:ext cx="3667818" cy="23083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1600" b="1" dirty="0">
                <a:solidFill>
                  <a:srgbClr val="5E2716"/>
                </a:solidFill>
              </a:rPr>
              <a:t>*д</a:t>
            </a:r>
            <a:r>
              <a:rPr kumimoji="0" lang="ru-RU" sz="16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sym typeface="Calibri"/>
              </a:rPr>
              <a:t>еятельность СМСП </a:t>
            </a:r>
            <a:r>
              <a:rPr kumimoji="0" lang="ru-RU" sz="1600" b="1" i="0" u="none" strike="noStrike" cap="none" spc="0" normalizeH="0" baseline="0" dirty="0">
                <a:ln>
                  <a:noFill/>
                </a:ln>
                <a:solidFill>
                  <a:srgbClr val="6D2D19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от 1 года, прошедших </a:t>
            </a:r>
            <a:r>
              <a:rPr kumimoji="0" lang="ru-RU" sz="1600" b="1" i="0" u="none" strike="noStrike" cap="none" spc="0" normalizeH="0" baseline="0" dirty="0" err="1">
                <a:ln>
                  <a:noFill/>
                </a:ln>
                <a:solidFill>
                  <a:srgbClr val="6D2D19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прескоринг</a:t>
            </a:r>
            <a:r>
              <a:rPr kumimoji="0" lang="ru-RU" sz="1600" b="1" i="0" u="none" strike="noStrike" cap="none" spc="0" normalizeH="0" baseline="0" dirty="0">
                <a:ln>
                  <a:noFill/>
                </a:ln>
                <a:solidFill>
                  <a:srgbClr val="6D2D19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/скоринг;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spc="0" normalizeH="0" baseline="0" dirty="0">
              <a:ln>
                <a:noFill/>
              </a:ln>
              <a:solidFill>
                <a:srgbClr val="5E2716"/>
              </a:solidFill>
              <a:effectLst/>
              <a:uFillTx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1600" b="1" dirty="0">
                <a:solidFill>
                  <a:srgbClr val="5E2716"/>
                </a:solidFill>
              </a:rPr>
              <a:t>** обязательное софинансирование: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sym typeface="Calibri"/>
              </a:rPr>
              <a:t>20</a:t>
            </a:r>
            <a:r>
              <a:rPr lang="ru-RU" sz="1600" b="1" dirty="0">
                <a:solidFill>
                  <a:srgbClr val="5E2716"/>
                </a:solidFill>
              </a:rPr>
              <a:t>% - если СМСП не получал поддержку </a:t>
            </a:r>
            <a:br>
              <a:rPr lang="ru-RU" sz="1600" b="1" dirty="0">
                <a:solidFill>
                  <a:srgbClr val="5E2716"/>
                </a:solidFill>
              </a:rPr>
            </a:br>
            <a:r>
              <a:rPr lang="ru-RU" sz="1600" b="1" dirty="0">
                <a:solidFill>
                  <a:srgbClr val="5E2716"/>
                </a:solidFill>
              </a:rPr>
              <a:t>в прошлом календарном году;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ru-RU" sz="1600" b="1" dirty="0">
              <a:solidFill>
                <a:srgbClr val="5E2716"/>
              </a:solidFill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sym typeface="Calibri"/>
              </a:rPr>
              <a:t>50</a:t>
            </a:r>
            <a:r>
              <a:rPr lang="ru-RU" sz="1600" b="1" dirty="0">
                <a:solidFill>
                  <a:srgbClr val="5E2716"/>
                </a:solidFill>
              </a:rPr>
              <a:t>% - если СМСП получил поддержку </a:t>
            </a:r>
            <a:br>
              <a:rPr lang="ru-RU" sz="1600" b="1" dirty="0">
                <a:solidFill>
                  <a:srgbClr val="5E2716"/>
                </a:solidFill>
              </a:rPr>
            </a:br>
            <a:r>
              <a:rPr lang="ru-RU" sz="1600" b="1" dirty="0">
                <a:solidFill>
                  <a:srgbClr val="5E2716"/>
                </a:solidFill>
              </a:rPr>
              <a:t>в прошлом календарном году.</a:t>
            </a:r>
            <a:endParaRPr kumimoji="0" lang="ru-RU" sz="1600" b="1" i="0" u="none" strike="noStrike" cap="none" spc="0" normalizeH="0" baseline="0" dirty="0">
              <a:ln>
                <a:noFill/>
              </a:ln>
              <a:solidFill>
                <a:srgbClr val="5E2716"/>
              </a:solidFill>
              <a:effectLst/>
              <a:uFillTx/>
              <a:sym typeface="Calibri"/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BC93EC9F-8E60-316A-5E2C-BF831E24B4DC}"/>
              </a:ext>
            </a:extLst>
          </p:cNvPr>
          <p:cNvCxnSpPr/>
          <p:nvPr/>
        </p:nvCxnSpPr>
        <p:spPr>
          <a:xfrm>
            <a:off x="8184232" y="1843168"/>
            <a:ext cx="0" cy="4495805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E3EB0356-D304-0C11-38C4-B148B583849C}"/>
              </a:ext>
            </a:extLst>
          </p:cNvPr>
          <p:cNvSpPr txBox="1"/>
          <p:nvPr/>
        </p:nvSpPr>
        <p:spPr>
          <a:xfrm>
            <a:off x="5298993" y="2765408"/>
            <a:ext cx="2668846" cy="1200329"/>
          </a:xfrm>
          <a:prstGeom prst="rect">
            <a:avLst/>
          </a:prstGeom>
          <a:noFill/>
          <a:ln w="12700" cap="flat">
            <a:solidFill>
              <a:srgbClr val="F2E4D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5E2716"/>
                </a:solidFill>
                <a:cs typeface="Arial" pitchFamily="34" charset="0"/>
              </a:rPr>
              <a:t>- оказание услуги по регистрации 1 товарного знака, в сумме</a:t>
            </a:r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 до</a:t>
            </a:r>
            <a:r>
              <a:rPr lang="en-US" sz="1800" dirty="0">
                <a:solidFill>
                  <a:srgbClr val="5E2716"/>
                </a:solidFill>
                <a:cs typeface="Arial" pitchFamily="34" charset="0"/>
              </a:rPr>
              <a:t> </a:t>
            </a:r>
            <a:r>
              <a:rPr lang="ru-RU" dirty="0">
                <a:solidFill>
                  <a:srgbClr val="5E2716"/>
                </a:solidFill>
                <a:cs typeface="Arial" pitchFamily="34" charset="0"/>
              </a:rPr>
              <a:t>25 </a:t>
            </a:r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68158234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4770B9-D60E-1C9B-72C2-D8DD5CE14E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5480" y="600809"/>
            <a:ext cx="8247972" cy="936104"/>
          </a:xfrm>
        </p:spPr>
        <p:txBody>
          <a:bodyPr>
            <a:normAutofit/>
          </a:bodyPr>
          <a:lstStyle/>
          <a:p>
            <a:r>
              <a:rPr lang="ru-RU" sz="3000" dirty="0">
                <a:solidFill>
                  <a:srgbClr val="5E2716"/>
                </a:solidFill>
                <a:latin typeface="+mn-lt"/>
              </a:rPr>
              <a:t>Актуальная информация</a:t>
            </a:r>
            <a:r>
              <a:rPr lang="en-US" sz="3000" dirty="0">
                <a:solidFill>
                  <a:srgbClr val="5E2716"/>
                </a:solidFill>
                <a:latin typeface="+mn-lt"/>
              </a:rPr>
              <a:t> </a:t>
            </a:r>
            <a:r>
              <a:rPr lang="ru-RU" sz="3000" dirty="0">
                <a:solidFill>
                  <a:srgbClr val="5E2716"/>
                </a:solidFill>
                <a:latin typeface="+mn-lt"/>
              </a:rPr>
              <a:t>о приеме заявок </a:t>
            </a:r>
            <a:br>
              <a:rPr lang="en-US" sz="3000" dirty="0">
                <a:solidFill>
                  <a:srgbClr val="5E2716"/>
                </a:solidFill>
                <a:latin typeface="+mn-lt"/>
              </a:rPr>
            </a:br>
            <a:r>
              <a:rPr lang="ru-RU" sz="3000" dirty="0">
                <a:solidFill>
                  <a:srgbClr val="5E2716"/>
                </a:solidFill>
                <a:latin typeface="+mn-lt"/>
              </a:rPr>
              <a:t>на услуги и регистрация на мероприятия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CB503F2-232B-0136-7C67-A8D85F92BF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576" y="1551264"/>
            <a:ext cx="6935799" cy="4764592"/>
          </a:xfrm>
          <a:prstGeom prst="rect">
            <a:avLst/>
          </a:prstGeom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CF710AD8-9C2D-8F91-367C-FB3A1812C7E7}"/>
              </a:ext>
            </a:extLst>
          </p:cNvPr>
          <p:cNvSpPr txBox="1">
            <a:spLocks/>
          </p:cNvSpPr>
          <p:nvPr/>
        </p:nvSpPr>
        <p:spPr>
          <a:xfrm>
            <a:off x="1499003" y="3068960"/>
            <a:ext cx="4248472" cy="13513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492" tIns="41492" rIns="41492" bIns="41492" anchor="b">
            <a:noAutofit/>
          </a:bodyPr>
          <a:lstStyle>
            <a:lvl1pPr marL="0" marR="0" indent="0" algn="ctr" defTabSz="914771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algn="l" hangingPunct="1">
              <a:lnSpc>
                <a:spcPct val="134000"/>
              </a:lnSpc>
            </a:pPr>
            <a:r>
              <a:rPr lang="ru-RU" sz="2000" dirty="0">
                <a:solidFill>
                  <a:srgbClr val="5E2716"/>
                </a:solidFill>
                <a:latin typeface="+mn-lt"/>
              </a:rPr>
              <a:t>публикуется на официальном</a:t>
            </a:r>
          </a:p>
          <a:p>
            <a:pPr algn="l" hangingPunct="1">
              <a:lnSpc>
                <a:spcPct val="134000"/>
              </a:lnSpc>
            </a:pPr>
            <a:r>
              <a:rPr lang="ru-RU" sz="2000" dirty="0">
                <a:solidFill>
                  <a:srgbClr val="5E2716"/>
                </a:solidFill>
                <a:latin typeface="+mn-lt"/>
              </a:rPr>
              <a:t>сайте центра «Мой бизнес»</a:t>
            </a:r>
          </a:p>
          <a:p>
            <a:pPr algn="l" hangingPunct="1">
              <a:lnSpc>
                <a:spcPct val="134000"/>
              </a:lnSpc>
            </a:pPr>
            <a:r>
              <a:rPr lang="ru-RU" sz="2000" dirty="0">
                <a:solidFill>
                  <a:srgbClr val="5E2716"/>
                </a:solidFill>
                <a:latin typeface="+mn-lt"/>
              </a:rPr>
              <a:t>в разделе «Мероприятия»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94CB6E3-6B35-C2C2-C852-8DBB2291DB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00" y="4767195"/>
            <a:ext cx="1672973" cy="167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599640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Арка 28"/>
          <p:cNvSpPr/>
          <p:nvPr/>
        </p:nvSpPr>
        <p:spPr>
          <a:xfrm rot="20580815">
            <a:off x="4438489" y="-3542687"/>
            <a:ext cx="5273055" cy="5120864"/>
          </a:xfrm>
          <a:prstGeom prst="blockArc">
            <a:avLst>
              <a:gd name="adj1" fmla="val 956724"/>
              <a:gd name="adj2" fmla="val 11921681"/>
              <a:gd name="adj3" fmla="val 18078"/>
            </a:avLst>
          </a:prstGeom>
          <a:solidFill>
            <a:srgbClr val="ED5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79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840" y="3167680"/>
            <a:ext cx="9745653" cy="792088"/>
          </a:xfrm>
        </p:spPr>
        <p:txBody>
          <a:bodyPr>
            <a:noAutofit/>
          </a:bodyPr>
          <a:lstStyle/>
          <a:p>
            <a:pPr algn="l"/>
            <a:br>
              <a:rPr lang="ru-RU" sz="2500" b="1" spc="-25" dirty="0">
                <a:solidFill>
                  <a:srgbClr val="6D2D19"/>
                </a:solidFill>
                <a:latin typeface="Arial" pitchFamily="34" charset="0"/>
                <a:cs typeface="Arial" pitchFamily="34" charset="0"/>
              </a:rPr>
            </a:br>
            <a:endParaRPr lang="ru-RU" sz="4800" b="1" spc="-25" dirty="0">
              <a:solidFill>
                <a:srgbClr val="6D2D1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2" cstate="print"/>
          <a:srcRect t="-77" r="218" b="-1"/>
          <a:stretch/>
        </p:blipFill>
        <p:spPr>
          <a:xfrm>
            <a:off x="-7320" y="4605446"/>
            <a:ext cx="2322296" cy="2328515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263352" y="954865"/>
            <a:ext cx="10513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49DF026-C928-4F56-8EE1-AE4F01512B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271" y="4567431"/>
            <a:ext cx="477374" cy="47737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83FD88D5-DD9E-4E20-9A8D-7ED3939AACC2}"/>
              </a:ext>
            </a:extLst>
          </p:cNvPr>
          <p:cNvSpPr/>
          <p:nvPr/>
        </p:nvSpPr>
        <p:spPr>
          <a:xfrm>
            <a:off x="4047576" y="4390410"/>
            <a:ext cx="3332642" cy="824415"/>
          </a:xfrm>
          <a:prstGeom prst="rect">
            <a:avLst/>
          </a:prstGeom>
          <a:solidFill>
            <a:schemeClr val="accent4"/>
          </a:solidFill>
          <a:ln>
            <a:solidFill>
              <a:schemeClr val="accent2"/>
            </a:solidFill>
          </a:ln>
          <a:effectLst>
            <a:softEdge rad="4445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414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6D2D19"/>
                </a:solidFill>
                <a:effectLst/>
                <a:uLnTx/>
                <a:uFillTx/>
                <a:cs typeface="Helvetica"/>
                <a:sym typeface="Calibri"/>
              </a:rPr>
              <a:t>410 - 410 (доб.703)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5280AAC-62B7-4CA1-A08C-99A485FADE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0214" y="5069515"/>
            <a:ext cx="700189" cy="700189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008FFFB8-9FA0-4B52-8882-603CD237993D}"/>
              </a:ext>
            </a:extLst>
          </p:cNvPr>
          <p:cNvSpPr/>
          <p:nvPr/>
        </p:nvSpPr>
        <p:spPr>
          <a:xfrm>
            <a:off x="3468805" y="4917764"/>
            <a:ext cx="3323812" cy="789936"/>
          </a:xfrm>
          <a:prstGeom prst="rect">
            <a:avLst/>
          </a:prstGeom>
          <a:solidFill>
            <a:schemeClr val="accent4"/>
          </a:solidFill>
          <a:ln>
            <a:solidFill>
              <a:schemeClr val="accent2"/>
            </a:solidFill>
          </a:ln>
          <a:effectLst>
            <a:glow rad="127000">
              <a:schemeClr val="accent1"/>
            </a:glow>
            <a:softEdge rad="685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14772" hangingPunct="1">
              <a:defRPr/>
            </a:pPr>
            <a:r>
              <a:rPr lang="en-US" sz="2400" b="1" spc="5" dirty="0">
                <a:solidFill>
                  <a:srgbClr val="6D2D19"/>
                </a:solidFill>
                <a:cs typeface="Circe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ckr@kfpp.ru</a:t>
            </a:r>
            <a:endParaRPr lang="ru-RU" sz="2400" b="1" spc="5" dirty="0">
              <a:solidFill>
                <a:srgbClr val="6D2D19"/>
              </a:solidFill>
              <a:cs typeface="Circe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2C40E33-79BA-4000-9EC6-8150FA2CF5C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899"/>
            <a:ext cx="1512168" cy="85043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D74E7A4-EA5B-4236-A003-BD9346045E02}"/>
              </a:ext>
            </a:extLst>
          </p:cNvPr>
          <p:cNvSpPr txBox="1"/>
          <p:nvPr/>
        </p:nvSpPr>
        <p:spPr>
          <a:xfrm>
            <a:off x="1631504" y="2158408"/>
            <a:ext cx="8544294" cy="1569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kumimoji="0" lang="ru-RU" sz="4800" b="1" i="0" u="none" strike="noStrike" kern="0" cap="none" spc="15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cs typeface="Circe Bold"/>
                <a:sym typeface="Calibri Light"/>
              </a:rPr>
              <a:t>Деятельность центра </a:t>
            </a:r>
            <a:r>
              <a:rPr lang="ru-RU" sz="4800" b="1" spc="15" dirty="0">
                <a:solidFill>
                  <a:srgbClr val="663300"/>
                </a:solidFill>
                <a:latin typeface="+mn-lt"/>
                <a:cs typeface="Circe Bold"/>
                <a:sym typeface="Calibri Light"/>
              </a:rPr>
              <a:t>кластерного развития</a:t>
            </a:r>
            <a:endParaRPr lang="ru-RU" sz="4800" b="1" dirty="0">
              <a:solidFill>
                <a:srgbClr val="663300"/>
              </a:solidFill>
              <a:latin typeface="+mn-lt"/>
            </a:endParaRPr>
          </a:p>
        </p:txBody>
      </p:sp>
      <p:grpSp>
        <p:nvGrpSpPr>
          <p:cNvPr id="3" name="Группа 20">
            <a:extLst>
              <a:ext uri="{FF2B5EF4-FFF2-40B4-BE49-F238E27FC236}">
                <a16:creationId xmlns:a16="http://schemas.microsoft.com/office/drawing/2014/main" id="{2CF3B21D-5048-4A2C-B2EA-F11914918A62}"/>
              </a:ext>
            </a:extLst>
          </p:cNvPr>
          <p:cNvGrpSpPr/>
          <p:nvPr/>
        </p:nvGrpSpPr>
        <p:grpSpPr>
          <a:xfrm>
            <a:off x="8832304" y="4617081"/>
            <a:ext cx="1078385" cy="1093434"/>
            <a:chOff x="5008880" y="1849120"/>
            <a:chExt cx="1188720" cy="1205309"/>
          </a:xfrm>
          <a:solidFill>
            <a:srgbClr val="C59368">
              <a:alpha val="31000"/>
            </a:srgbClr>
          </a:solidFill>
        </p:grpSpPr>
        <p:sp>
          <p:nvSpPr>
            <p:cNvPr id="22" name="Овал 21">
              <a:extLst>
                <a:ext uri="{FF2B5EF4-FFF2-40B4-BE49-F238E27FC236}">
                  <a16:creationId xmlns:a16="http://schemas.microsoft.com/office/drawing/2014/main" id="{0D4C1456-F5F6-482A-B1EE-50B16961D520}"/>
                </a:ext>
              </a:extLst>
            </p:cNvPr>
            <p:cNvSpPr/>
            <p:nvPr/>
          </p:nvSpPr>
          <p:spPr>
            <a:xfrm>
              <a:off x="5008880" y="1849120"/>
              <a:ext cx="426720" cy="426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6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cs typeface="Helvetica"/>
                <a:sym typeface="Calibri"/>
              </a:endParaRPr>
            </a:p>
          </p:txBody>
        </p:sp>
        <p:sp>
          <p:nvSpPr>
            <p:cNvPr id="30" name="Овал 29">
              <a:extLst>
                <a:ext uri="{FF2B5EF4-FFF2-40B4-BE49-F238E27FC236}">
                  <a16:creationId xmlns:a16="http://schemas.microsoft.com/office/drawing/2014/main" id="{57D12A11-26CA-43AE-BC67-4CD15773F7DE}"/>
                </a:ext>
              </a:extLst>
            </p:cNvPr>
            <p:cNvSpPr/>
            <p:nvPr/>
          </p:nvSpPr>
          <p:spPr>
            <a:xfrm>
              <a:off x="5770880" y="1849120"/>
              <a:ext cx="426720" cy="426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6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cs typeface="Helvetica"/>
                <a:sym typeface="Calibri"/>
              </a:endParaRPr>
            </a:p>
          </p:txBody>
        </p:sp>
        <p:sp>
          <p:nvSpPr>
            <p:cNvPr id="31" name="Овал 30">
              <a:extLst>
                <a:ext uri="{FF2B5EF4-FFF2-40B4-BE49-F238E27FC236}">
                  <a16:creationId xmlns:a16="http://schemas.microsoft.com/office/drawing/2014/main" id="{04C2183A-0FC2-4B80-A9C1-B9E824761753}"/>
                </a:ext>
              </a:extLst>
            </p:cNvPr>
            <p:cNvSpPr/>
            <p:nvPr/>
          </p:nvSpPr>
          <p:spPr>
            <a:xfrm>
              <a:off x="5364480" y="2235200"/>
              <a:ext cx="426720" cy="426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6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cs typeface="Helvetica"/>
                <a:sym typeface="Calibri"/>
              </a:endParaRPr>
            </a:p>
          </p:txBody>
        </p:sp>
        <p:sp>
          <p:nvSpPr>
            <p:cNvPr id="32" name="Овал 31">
              <a:extLst>
                <a:ext uri="{FF2B5EF4-FFF2-40B4-BE49-F238E27FC236}">
                  <a16:creationId xmlns:a16="http://schemas.microsoft.com/office/drawing/2014/main" id="{0BC7CD75-3E2D-43CB-990D-561C0D344F24}"/>
                </a:ext>
              </a:extLst>
            </p:cNvPr>
            <p:cNvSpPr/>
            <p:nvPr/>
          </p:nvSpPr>
          <p:spPr>
            <a:xfrm>
              <a:off x="5008880" y="2627709"/>
              <a:ext cx="426720" cy="426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6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cs typeface="Helvetica"/>
                <a:sym typeface="Calibri"/>
              </a:endParaRPr>
            </a:p>
          </p:txBody>
        </p:sp>
        <p:sp>
          <p:nvSpPr>
            <p:cNvPr id="33" name="Овал 32">
              <a:extLst>
                <a:ext uri="{FF2B5EF4-FFF2-40B4-BE49-F238E27FC236}">
                  <a16:creationId xmlns:a16="http://schemas.microsoft.com/office/drawing/2014/main" id="{20B29F77-CBE1-4BEC-8215-D20D3CCAA7E6}"/>
                </a:ext>
              </a:extLst>
            </p:cNvPr>
            <p:cNvSpPr/>
            <p:nvPr/>
          </p:nvSpPr>
          <p:spPr>
            <a:xfrm>
              <a:off x="5770880" y="2627709"/>
              <a:ext cx="426720" cy="426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6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cs typeface="Helvetica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56054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15A35380-4F23-4CD6-A440-A748EED53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408" y="192560"/>
            <a:ext cx="10586392" cy="740912"/>
          </a:xfr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663300"/>
                </a:solidFill>
              </a:rPr>
              <a:t>Кластеры Кировской области</a:t>
            </a:r>
          </a:p>
        </p:txBody>
      </p:sp>
      <p:grpSp>
        <p:nvGrpSpPr>
          <p:cNvPr id="2" name="Группа 24"/>
          <p:cNvGrpSpPr/>
          <p:nvPr/>
        </p:nvGrpSpPr>
        <p:grpSpPr>
          <a:xfrm>
            <a:off x="473134" y="991269"/>
            <a:ext cx="5735888" cy="1251021"/>
            <a:chOff x="586349" y="1365520"/>
            <a:chExt cx="7556807" cy="1251021"/>
          </a:xfrm>
        </p:grpSpPr>
        <p:pic>
          <p:nvPicPr>
            <p:cNvPr id="29" name="Picture 8" descr="https://xn---43-9cdulgg0aog6b.xn--p1ai/media/pages/17/klaster2.jpg"/>
            <p:cNvPicPr>
              <a:picLocks noChangeAspect="1" noChangeArrowheads="1"/>
            </p:cNvPicPr>
            <p:nvPr/>
          </p:nvPicPr>
          <p:blipFill>
            <a:blip r:embed="rId3" cstate="print"/>
            <a:srcRect l="2097" t="4490" r="2087" b="13241"/>
            <a:stretch>
              <a:fillRect/>
            </a:stretch>
          </p:blipFill>
          <p:spPr bwMode="auto">
            <a:xfrm>
              <a:off x="586349" y="1653552"/>
              <a:ext cx="1595781" cy="962989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8" name="Скругленный прямоугольник 15">
              <a:extLst>
                <a:ext uri="{FF2B5EF4-FFF2-40B4-BE49-F238E27FC236}">
                  <a16:creationId xmlns:a16="http://schemas.microsoft.com/office/drawing/2014/main" id="{E98F940A-3AAA-4AE6-953C-85E2073687D5}"/>
                </a:ext>
              </a:extLst>
            </p:cNvPr>
            <p:cNvSpPr/>
            <p:nvPr/>
          </p:nvSpPr>
          <p:spPr>
            <a:xfrm>
              <a:off x="2661074" y="1754792"/>
              <a:ext cx="5482082" cy="671791"/>
            </a:xfrm>
            <a:prstGeom prst="roundRect">
              <a:avLst/>
            </a:prstGeom>
            <a:noFill/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R="0" lvl="0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ru-RU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6D2D19"/>
                  </a:solidFill>
                  <a:effectLst/>
                  <a:uLnTx/>
                  <a:uFillTx/>
                  <a:latin typeface="+mn-lt"/>
                  <a:cs typeface="Times New Roman" pitchFamily="18" charset="0"/>
                  <a:sym typeface="Calibri"/>
                </a:rPr>
                <a:t>Производство косметической </a:t>
              </a:r>
              <a:br>
                <a:rPr kumimoji="0" lang="ru-RU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6D2D19"/>
                  </a:solidFill>
                  <a:effectLst/>
                  <a:uLnTx/>
                  <a:uFillTx/>
                  <a:latin typeface="+mn-lt"/>
                  <a:cs typeface="Times New Roman" pitchFamily="18" charset="0"/>
                  <a:sym typeface="Calibri"/>
                </a:rPr>
              </a:br>
              <a:r>
                <a:rPr kumimoji="0" lang="ru-RU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6D2D19"/>
                  </a:solidFill>
                  <a:effectLst/>
                  <a:uLnTx/>
                  <a:uFillTx/>
                  <a:latin typeface="+mn-lt"/>
                  <a:cs typeface="Times New Roman" pitchFamily="18" charset="0"/>
                  <a:sym typeface="Calibri"/>
                </a:rPr>
                <a:t>и медицинской продукции </a:t>
              </a:r>
            </a:p>
            <a:p>
              <a:pPr marR="0" lvl="0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ru-RU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6D2D19"/>
                  </a:solidFill>
                  <a:effectLst/>
                  <a:uLnTx/>
                  <a:uFillTx/>
                  <a:latin typeface="+mn-lt"/>
                  <a:cs typeface="Times New Roman" pitchFamily="18" charset="0"/>
                  <a:sym typeface="Calibri"/>
                </a:rPr>
                <a:t> </a:t>
              </a:r>
            </a:p>
          </p:txBody>
        </p:sp>
        <p:sp>
          <p:nvSpPr>
            <p:cNvPr id="34" name="Скругленный прямоугольник 15">
              <a:extLst>
                <a:ext uri="{FF2B5EF4-FFF2-40B4-BE49-F238E27FC236}">
                  <a16:creationId xmlns:a16="http://schemas.microsoft.com/office/drawing/2014/main" id="{3EB17AB3-47C7-47EA-8169-5EAE83C48DA2}"/>
                </a:ext>
              </a:extLst>
            </p:cNvPr>
            <p:cNvSpPr/>
            <p:nvPr/>
          </p:nvSpPr>
          <p:spPr>
            <a:xfrm>
              <a:off x="3098659" y="1365520"/>
              <a:ext cx="2415034" cy="288032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rgbClr val="F2E4D6"/>
              </a:solidFill>
            </a:ln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lvl="0" algn="ctr">
                <a:defRPr/>
              </a:pPr>
              <a:r>
                <a:rPr lang="ru-RU" sz="1600" b="1" dirty="0">
                  <a:solidFill>
                    <a:srgbClr val="6D2D19"/>
                  </a:solidFill>
                  <a:cs typeface="Times New Roman" pitchFamily="18" charset="0"/>
                </a:rPr>
                <a:t>3</a:t>
              </a:r>
              <a:r>
                <a:rPr lang="en-US" sz="1600" b="1" dirty="0">
                  <a:solidFill>
                    <a:srgbClr val="6D2D19"/>
                  </a:solidFill>
                  <a:cs typeface="Times New Roman" pitchFamily="18" charset="0"/>
                </a:rPr>
                <a:t>3</a:t>
              </a:r>
              <a:r>
                <a:rPr kumimoji="0" lang="ru-RU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6D2D19"/>
                  </a:solidFill>
                  <a:effectLst/>
                  <a:uLnTx/>
                  <a:uFillTx/>
                  <a:latin typeface="+mn-lt"/>
                  <a:cs typeface="Times New Roman" pitchFamily="18" charset="0"/>
                  <a:sym typeface="Calibri"/>
                </a:rPr>
                <a:t> участник</a:t>
              </a:r>
              <a:r>
                <a:rPr lang="ru-RU" sz="1600" b="1" dirty="0">
                  <a:solidFill>
                    <a:srgbClr val="6D2D19"/>
                  </a:solidFill>
                  <a:cs typeface="Times New Roman" pitchFamily="18" charset="0"/>
                </a:rPr>
                <a:t>а</a:t>
              </a:r>
              <a:endPara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rgbClr val="6D2D19"/>
                </a:solidFill>
                <a:effectLst/>
                <a:uLnTx/>
                <a:uFillTx/>
                <a:latin typeface="+mn-lt"/>
                <a:cs typeface="Times New Roman" pitchFamily="18" charset="0"/>
                <a:sym typeface="Calibri"/>
              </a:endParaRPr>
            </a:p>
          </p:txBody>
        </p:sp>
      </p:grp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DA36747-A1F8-47AC-81A8-DF88CA3BD4E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4"/>
            <a:ext cx="1897584" cy="106718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0DC0602-8B2B-415B-AF93-EDB4D3FC7752}"/>
              </a:ext>
            </a:extLst>
          </p:cNvPr>
          <p:cNvSpPr txBox="1"/>
          <p:nvPr/>
        </p:nvSpPr>
        <p:spPr>
          <a:xfrm>
            <a:off x="24250" y="808310"/>
            <a:ext cx="2279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270" b="1" i="0" u="none" strike="noStrike" kern="0" cap="none" spc="0" normalizeH="0" baseline="0" noProof="0" dirty="0">
                <a:ln>
                  <a:noFill/>
                </a:ln>
                <a:solidFill>
                  <a:srgbClr val="6D2D19"/>
                </a:solidFill>
                <a:effectLst/>
                <a:uLnTx/>
                <a:uFillTx/>
                <a:latin typeface="+mn-lt"/>
                <a:cs typeface="Times New Roman" pitchFamily="18" charset="0"/>
                <a:sym typeface="Calibri"/>
              </a:rPr>
              <a:t> </a:t>
            </a:r>
            <a:r>
              <a:rPr kumimoji="0" lang="ru-RU" sz="1300" b="1" i="0" u="none" strike="noStrike" kern="0" cap="none" spc="0" normalizeH="0" baseline="0" noProof="0" dirty="0">
                <a:ln>
                  <a:noFill/>
                </a:ln>
                <a:solidFill>
                  <a:srgbClr val="6D2D19"/>
                </a:solidFill>
                <a:effectLst/>
                <a:uLnTx/>
                <a:uFillTx/>
                <a:latin typeface="+mn-lt"/>
                <a:cs typeface="Times New Roman" pitchFamily="18" charset="0"/>
                <a:sym typeface="Calibri"/>
              </a:rPr>
              <a:t>Биофармацевтический</a:t>
            </a:r>
            <a:r>
              <a:rPr kumimoji="0" lang="ru-RU" sz="1300" b="1" i="0" u="none" strike="noStrike" kern="0" cap="none" spc="0" normalizeH="0" noProof="0" dirty="0">
                <a:ln>
                  <a:noFill/>
                </a:ln>
                <a:solidFill>
                  <a:srgbClr val="6D2D19"/>
                </a:solidFill>
                <a:effectLst/>
                <a:uLnTx/>
                <a:uFillTx/>
                <a:latin typeface="+mn-lt"/>
                <a:cs typeface="Times New Roman" pitchFamily="18" charset="0"/>
                <a:sym typeface="Calibri"/>
              </a:rPr>
              <a:t> кластер </a:t>
            </a:r>
            <a:endParaRPr kumimoji="0" lang="ru-RU" sz="1300" b="0" i="0" u="none" strike="noStrike" kern="0" cap="none" spc="0" normalizeH="0" baseline="0" noProof="0" dirty="0">
              <a:ln>
                <a:noFill/>
              </a:ln>
              <a:solidFill>
                <a:srgbClr val="6D2D19"/>
              </a:solidFill>
              <a:effectLst/>
              <a:uLnTx/>
              <a:uFillTx/>
              <a:latin typeface="Arial Black" pitchFamily="34" charset="0"/>
              <a:cs typeface="Times New Roman" pitchFamily="18" charset="0"/>
              <a:sym typeface="Calibri"/>
            </a:endParaRPr>
          </a:p>
        </p:txBody>
      </p:sp>
      <p:grpSp>
        <p:nvGrpSpPr>
          <p:cNvPr id="5" name="Группа 43"/>
          <p:cNvGrpSpPr/>
          <p:nvPr/>
        </p:nvGrpSpPr>
        <p:grpSpPr>
          <a:xfrm>
            <a:off x="-88164" y="2297735"/>
            <a:ext cx="5596992" cy="1255417"/>
            <a:chOff x="-200691" y="4212619"/>
            <a:chExt cx="5466828" cy="1422806"/>
          </a:xfrm>
        </p:grpSpPr>
        <p:pic>
          <p:nvPicPr>
            <p:cNvPr id="4" name="Picture 6" descr="http://900igr.net/up/datai/217355/0019-014-.png"/>
            <p:cNvPicPr>
              <a:picLocks noChangeAspect="1" noChangeArrowheads="1"/>
            </p:cNvPicPr>
            <p:nvPr/>
          </p:nvPicPr>
          <p:blipFill>
            <a:blip r:embed="rId5" cstate="print"/>
            <a:srcRect t="38487"/>
            <a:stretch>
              <a:fillRect/>
            </a:stretch>
          </p:blipFill>
          <p:spPr bwMode="auto">
            <a:xfrm>
              <a:off x="193019" y="4725144"/>
              <a:ext cx="1547334" cy="840094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9" name="Скругленный прямоугольник 15">
              <a:extLst>
                <a:ext uri="{FF2B5EF4-FFF2-40B4-BE49-F238E27FC236}">
                  <a16:creationId xmlns:a16="http://schemas.microsoft.com/office/drawing/2014/main" id="{A98298BE-F642-4BC8-B1B3-7A38A19B3717}"/>
                </a:ext>
              </a:extLst>
            </p:cNvPr>
            <p:cNvSpPr/>
            <p:nvPr/>
          </p:nvSpPr>
          <p:spPr>
            <a:xfrm>
              <a:off x="1912496" y="4635924"/>
              <a:ext cx="1758335" cy="326436"/>
            </a:xfrm>
            <a:prstGeom prst="roundRect">
              <a:avLst>
                <a:gd name="adj" fmla="val 0"/>
              </a:avLst>
            </a:prstGeom>
            <a:noFill/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r>
                <a:rPr kumimoji="0" lang="ru-RU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6D2D19"/>
                  </a:solidFill>
                  <a:effectLst/>
                  <a:uLnTx/>
                  <a:uFillTx/>
                  <a:latin typeface="+mn-lt"/>
                  <a:cs typeface="Times New Roman" pitchFamily="18" charset="0"/>
                  <a:sym typeface="Calibri"/>
                </a:rPr>
                <a:t>Биоэнергетика</a:t>
              </a:r>
            </a:p>
            <a:p>
              <a:endParaRPr lang="ru-RU" dirty="0"/>
            </a:p>
          </p:txBody>
        </p:sp>
        <p:sp>
          <p:nvSpPr>
            <p:cNvPr id="18" name="Скругленный прямоугольник 15">
              <a:extLst>
                <a:ext uri="{FF2B5EF4-FFF2-40B4-BE49-F238E27FC236}">
                  <a16:creationId xmlns:a16="http://schemas.microsoft.com/office/drawing/2014/main" id="{4602CD47-88C9-4C3F-A885-4CC9061DA625}"/>
                </a:ext>
              </a:extLst>
            </p:cNvPr>
            <p:cNvSpPr/>
            <p:nvPr/>
          </p:nvSpPr>
          <p:spPr>
            <a:xfrm>
              <a:off x="1881762" y="5308990"/>
              <a:ext cx="3384375" cy="326435"/>
            </a:xfrm>
            <a:prstGeom prst="roundRect">
              <a:avLst>
                <a:gd name="adj" fmla="val 16667"/>
              </a:avLst>
            </a:prstGeom>
            <a:noFill/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r>
                <a:rPr lang="ru-RU" sz="1600" b="1" dirty="0">
                  <a:solidFill>
                    <a:srgbClr val="6D2D19"/>
                  </a:solidFill>
                  <a:cs typeface="Times New Roman" pitchFamily="18" charset="0"/>
                </a:rPr>
                <a:t>Л</a:t>
              </a:r>
              <a:r>
                <a:rPr kumimoji="0" lang="ru-RU" sz="16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6D2D19"/>
                  </a:solidFill>
                  <a:effectLst/>
                  <a:uLnTx/>
                  <a:uFillTx/>
                  <a:latin typeface="+mn-lt"/>
                  <a:cs typeface="Times New Roman" pitchFamily="18" charset="0"/>
                  <a:sym typeface="Calibri"/>
                </a:rPr>
                <a:t>есное</a:t>
              </a:r>
              <a:r>
                <a:rPr kumimoji="0" lang="ru-RU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6D2D19"/>
                  </a:solidFill>
                  <a:effectLst/>
                  <a:uLnTx/>
                  <a:uFillTx/>
                  <a:latin typeface="+mn-lt"/>
                  <a:cs typeface="Times New Roman" pitchFamily="18" charset="0"/>
                  <a:sym typeface="Calibri"/>
                </a:rPr>
                <a:t> хозяйство</a:t>
              </a:r>
            </a:p>
            <a:p>
              <a:pPr marR="0" lvl="0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ru-RU" dirty="0"/>
            </a:p>
          </p:txBody>
        </p:sp>
        <p:sp>
          <p:nvSpPr>
            <p:cNvPr id="20" name="Скругленный прямоугольник 15">
              <a:extLst>
                <a:ext uri="{FF2B5EF4-FFF2-40B4-BE49-F238E27FC236}">
                  <a16:creationId xmlns:a16="http://schemas.microsoft.com/office/drawing/2014/main" id="{F29EF88E-FFDC-4A8B-9182-592EDD3992BA}"/>
                </a:ext>
              </a:extLst>
            </p:cNvPr>
            <p:cNvSpPr/>
            <p:nvPr/>
          </p:nvSpPr>
          <p:spPr>
            <a:xfrm>
              <a:off x="1890331" y="4981972"/>
              <a:ext cx="3305669" cy="326436"/>
            </a:xfrm>
            <a:prstGeom prst="roundRect">
              <a:avLst>
                <a:gd name="adj" fmla="val 16667"/>
              </a:avLst>
            </a:prstGeom>
            <a:noFill/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R="0" lvl="0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ru-RU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6D2D19"/>
                  </a:solidFill>
                  <a:effectLst/>
                  <a:uLnTx/>
                  <a:uFillTx/>
                  <a:latin typeface="+mn-lt"/>
                  <a:cs typeface="Times New Roman" pitchFamily="18" charset="0"/>
                  <a:sym typeface="Calibri"/>
                </a:rPr>
                <a:t>Экология и здоровье человека </a:t>
              </a:r>
            </a:p>
            <a:p>
              <a:pPr algn="ctr"/>
              <a:endParaRPr lang="ru-RU" b="1" dirty="0">
                <a:solidFill>
                  <a:srgbClr val="6D2D19"/>
                </a:solidFill>
              </a:endParaRPr>
            </a:p>
          </p:txBody>
        </p:sp>
        <p:sp>
          <p:nvSpPr>
            <p:cNvPr id="40" name="Скругленный прямоугольник 15">
              <a:extLst>
                <a:ext uri="{FF2B5EF4-FFF2-40B4-BE49-F238E27FC236}">
                  <a16:creationId xmlns:a16="http://schemas.microsoft.com/office/drawing/2014/main" id="{137E1E8E-D677-4E06-AD39-9CE9BEAAF614}"/>
                </a:ext>
              </a:extLst>
            </p:cNvPr>
            <p:cNvSpPr/>
            <p:nvPr/>
          </p:nvSpPr>
          <p:spPr>
            <a:xfrm>
              <a:off x="2209069" y="4269670"/>
              <a:ext cx="1786355" cy="326436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rgbClr val="F2E4D6"/>
              </a:solidFill>
            </a:ln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lvl="0" algn="ctr">
                <a:defRPr/>
              </a:pPr>
              <a:r>
                <a:rPr lang="en-US" sz="1600" b="1" noProof="0" dirty="0">
                  <a:solidFill>
                    <a:srgbClr val="6D2D19"/>
                  </a:solidFill>
                  <a:cs typeface="Times New Roman" pitchFamily="18" charset="0"/>
                </a:rPr>
                <a:t>44</a:t>
              </a:r>
              <a:r>
                <a:rPr kumimoji="0" lang="ru-RU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6D2D19"/>
                  </a:solidFill>
                  <a:effectLst/>
                  <a:uLnTx/>
                  <a:uFillTx/>
                  <a:latin typeface="+mn-lt"/>
                  <a:cs typeface="Times New Roman" pitchFamily="18" charset="0"/>
                  <a:sym typeface="Calibri"/>
                </a:rPr>
                <a:t> участников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0DC0602-8B2B-415B-AF93-EDB4D3FC7752}"/>
                </a:ext>
              </a:extLst>
            </p:cNvPr>
            <p:cNvSpPr txBox="1"/>
            <p:nvPr/>
          </p:nvSpPr>
          <p:spPr>
            <a:xfrm>
              <a:off x="-200691" y="4212619"/>
              <a:ext cx="2279576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lvl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ru-RU" sz="1270" b="1" i="0" u="none" strike="noStrike" kern="0" cap="none" spc="0" normalizeH="0" baseline="0" noProof="0" dirty="0">
                  <a:ln>
                    <a:noFill/>
                  </a:ln>
                  <a:solidFill>
                    <a:srgbClr val="6D2D19"/>
                  </a:solidFill>
                  <a:effectLst/>
                  <a:uLnTx/>
                  <a:uFillTx/>
                  <a:latin typeface="+mn-lt"/>
                  <a:cs typeface="Times New Roman" pitchFamily="18" charset="0"/>
                  <a:sym typeface="Calibri"/>
                </a:rPr>
                <a:t> </a:t>
              </a:r>
              <a:r>
                <a:rPr kumimoji="0" lang="ru-RU" sz="13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6D2D19"/>
                  </a:solidFill>
                  <a:effectLst/>
                  <a:uLnTx/>
                  <a:uFillTx/>
                  <a:latin typeface="+mn-lt"/>
                  <a:cs typeface="Times New Roman" pitchFamily="18" charset="0"/>
                  <a:sym typeface="Calibri"/>
                </a:rPr>
                <a:t>Биотехнологический</a:t>
              </a:r>
              <a:r>
                <a:rPr kumimoji="0" lang="ru-RU" sz="1300" b="1" i="0" u="none" strike="noStrike" kern="0" cap="none" spc="0" normalizeH="0" noProof="0" dirty="0">
                  <a:ln>
                    <a:noFill/>
                  </a:ln>
                  <a:solidFill>
                    <a:srgbClr val="6D2D19"/>
                  </a:solidFill>
                  <a:effectLst/>
                  <a:uLnTx/>
                  <a:uFillTx/>
                  <a:latin typeface="+mn-lt"/>
                  <a:cs typeface="Times New Roman" pitchFamily="18" charset="0"/>
                  <a:sym typeface="Calibri"/>
                </a:rPr>
                <a:t> кластер </a:t>
              </a:r>
              <a:endParaRPr kumimoji="0" lang="ru-RU" sz="1300" b="0" i="0" u="none" strike="noStrike" kern="0" cap="none" spc="0" normalizeH="0" baseline="0" noProof="0" dirty="0">
                <a:ln>
                  <a:noFill/>
                </a:ln>
                <a:solidFill>
                  <a:srgbClr val="6D2D19"/>
                </a:solidFill>
                <a:effectLst/>
                <a:uLnTx/>
                <a:uFillTx/>
                <a:latin typeface="Arial Black" pitchFamily="34" charset="0"/>
                <a:cs typeface="Times New Roman" pitchFamily="18" charset="0"/>
                <a:sym typeface="Calibri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C0DC0602-8B2B-415B-AF93-EDB4D3FC7752}"/>
              </a:ext>
            </a:extLst>
          </p:cNvPr>
          <p:cNvSpPr txBox="1"/>
          <p:nvPr/>
        </p:nvSpPr>
        <p:spPr>
          <a:xfrm>
            <a:off x="5945576" y="771962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kumimoji="0" lang="ru-RU" sz="1270" b="1" i="0" u="none" strike="noStrike" kern="0" cap="none" spc="0" normalizeH="0" baseline="0" noProof="0" dirty="0">
                <a:ln>
                  <a:noFill/>
                </a:ln>
                <a:solidFill>
                  <a:srgbClr val="6D2D19"/>
                </a:solidFill>
                <a:effectLst/>
                <a:uLnTx/>
                <a:uFillTx/>
                <a:latin typeface="+mn-lt"/>
                <a:cs typeface="Times New Roman" pitchFamily="18" charset="0"/>
                <a:sym typeface="Calibri"/>
              </a:rPr>
              <a:t> </a:t>
            </a:r>
            <a:r>
              <a:rPr lang="ru-RU" sz="1600" b="1" dirty="0" err="1">
                <a:solidFill>
                  <a:srgbClr val="6D2D19"/>
                </a:solidFill>
                <a:cs typeface="Times New Roman" pitchFamily="18" charset="0"/>
              </a:rPr>
              <a:t>Туристско</a:t>
            </a:r>
            <a:r>
              <a:rPr lang="ru-RU" sz="1600" b="1" dirty="0">
                <a:solidFill>
                  <a:srgbClr val="6D2D19"/>
                </a:solidFill>
                <a:cs typeface="Times New Roman" pitchFamily="18" charset="0"/>
              </a:rPr>
              <a:t> - рекреационный</a:t>
            </a:r>
            <a:r>
              <a:rPr lang="en-US" sz="1600" b="1" dirty="0">
                <a:solidFill>
                  <a:srgbClr val="6D2D19"/>
                </a:solidFill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6D2D19"/>
                </a:solidFill>
                <a:cs typeface="Times New Roman" pitchFamily="18" charset="0"/>
              </a:rPr>
              <a:t>кластер</a:t>
            </a:r>
            <a:endParaRPr kumimoji="0" lang="ru-RU" sz="1633" b="0" i="0" u="none" strike="noStrike" kern="0" cap="none" spc="0" normalizeH="0" baseline="0" noProof="0" dirty="0">
              <a:ln>
                <a:noFill/>
              </a:ln>
              <a:solidFill>
                <a:srgbClr val="6D2D19"/>
              </a:solidFill>
              <a:effectLst/>
              <a:uLnTx/>
              <a:uFillTx/>
              <a:latin typeface="Arial Black" pitchFamily="34" charset="0"/>
              <a:cs typeface="Times New Roman" pitchFamily="18" charset="0"/>
              <a:sym typeface="Calibri"/>
            </a:endParaRPr>
          </a:p>
        </p:txBody>
      </p:sp>
      <p:grpSp>
        <p:nvGrpSpPr>
          <p:cNvPr id="6" name="Группа 25">
            <a:extLst>
              <a:ext uri="{FF2B5EF4-FFF2-40B4-BE49-F238E27FC236}">
                <a16:creationId xmlns:a16="http://schemas.microsoft.com/office/drawing/2014/main" id="{03BCABC9-5E32-BF19-2BCC-A0A9072DD6C5}"/>
              </a:ext>
            </a:extLst>
          </p:cNvPr>
          <p:cNvGrpSpPr/>
          <p:nvPr/>
        </p:nvGrpSpPr>
        <p:grpSpPr>
          <a:xfrm>
            <a:off x="5945576" y="2596787"/>
            <a:ext cx="5488997" cy="1746179"/>
            <a:chOff x="5879976" y="3717032"/>
            <a:chExt cx="5488997" cy="1746179"/>
          </a:xfrm>
        </p:grpSpPr>
        <p:grpSp>
          <p:nvGrpSpPr>
            <p:cNvPr id="7" name="Группа 25"/>
            <p:cNvGrpSpPr/>
            <p:nvPr/>
          </p:nvGrpSpPr>
          <p:grpSpPr>
            <a:xfrm>
              <a:off x="6217576" y="3717032"/>
              <a:ext cx="5151397" cy="1746179"/>
              <a:chOff x="266164" y="951319"/>
              <a:chExt cx="9810771" cy="2215723"/>
            </a:xfrm>
          </p:grpSpPr>
          <p:sp>
            <p:nvSpPr>
              <p:cNvPr id="27" name="Скругленный прямоугольник 15">
                <a:extLst>
                  <a:ext uri="{FF2B5EF4-FFF2-40B4-BE49-F238E27FC236}">
                    <a16:creationId xmlns:a16="http://schemas.microsoft.com/office/drawing/2014/main" id="{696FCCD4-9613-44EE-9453-EA81E065F2FB}"/>
                  </a:ext>
                </a:extLst>
              </p:cNvPr>
              <p:cNvSpPr/>
              <p:nvPr/>
            </p:nvSpPr>
            <p:spPr>
              <a:xfrm>
                <a:off x="3590923" y="1575645"/>
                <a:ext cx="6486012" cy="763695"/>
              </a:xfrm>
              <a:prstGeom prst="roundRect">
                <a:avLst/>
              </a:prstGeom>
              <a:noFill/>
              <a:scene3d>
                <a:camera prst="orthographicFront"/>
                <a:lightRig rig="flat" dir="t"/>
              </a:scene3d>
              <a:sp3d prstMaterial="plastic">
                <a:bevelT w="120900" h="88900"/>
                <a:bevelB w="88900" h="31750" prst="angle"/>
              </a:sp3d>
            </p:spPr>
            <p:style>
              <a:lnRef idx="0">
                <a:schemeClr val="dk2">
                  <a:shade val="80000"/>
                  <a:hueOff val="0"/>
                  <a:satOff val="0"/>
                  <a:lumOff val="0"/>
                  <a:alphaOff val="0"/>
                </a:schemeClr>
              </a:lnRef>
              <a:fillRef idx="3">
                <a:scrgbClr r="0" g="0" b="0"/>
              </a:fillRef>
              <a:effectRef idx="2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2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r>
                  <a:rPr lang="ru-RU" sz="1600" b="1" dirty="0">
                    <a:solidFill>
                      <a:srgbClr val="663300"/>
                    </a:solidFill>
                  </a:rPr>
                  <a:t>Веб-разработка, автоматизация систем управления технологическими процессами, деловое программирование</a:t>
                </a:r>
              </a:p>
            </p:txBody>
          </p:sp>
          <p:pic>
            <p:nvPicPr>
              <p:cNvPr id="30" name="Содержимое 3" descr="IT кластер фото для през.jpg">
                <a:extLst>
                  <a:ext uri="{FF2B5EF4-FFF2-40B4-BE49-F238E27FC236}">
                    <a16:creationId xmlns:a16="http://schemas.microsoft.com/office/drawing/2014/main" id="{A0627773-FA60-4673-8E29-D49EF891C9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266164" y="1643686"/>
                <a:ext cx="2489127" cy="1523356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</p:spPr>
          </p:pic>
          <p:sp>
            <p:nvSpPr>
              <p:cNvPr id="31" name="Скругленный прямоугольник 15">
                <a:extLst>
                  <a:ext uri="{FF2B5EF4-FFF2-40B4-BE49-F238E27FC236}">
                    <a16:creationId xmlns:a16="http://schemas.microsoft.com/office/drawing/2014/main" id="{7BE3A02B-81A8-4ADF-ADCE-C1D0FB9A0EE5}"/>
                  </a:ext>
                </a:extLst>
              </p:cNvPr>
              <p:cNvSpPr/>
              <p:nvPr/>
            </p:nvSpPr>
            <p:spPr>
              <a:xfrm>
                <a:off x="5088303" y="951319"/>
                <a:ext cx="3796664" cy="406092"/>
              </a:xfrm>
              <a:prstGeom prst="roundRect">
                <a:avLst>
                  <a:gd name="adj" fmla="val 0"/>
                </a:avLst>
              </a:prstGeom>
              <a:noFill/>
              <a:ln>
                <a:solidFill>
                  <a:srgbClr val="F2E4D6"/>
                </a:solidFill>
              </a:ln>
              <a:scene3d>
                <a:camera prst="orthographicFront"/>
                <a:lightRig rig="flat" dir="t"/>
              </a:scene3d>
              <a:sp3d prstMaterial="plastic">
                <a:bevelT w="120900" h="88900"/>
                <a:bevelB w="88900" h="31750" prst="angle"/>
              </a:sp3d>
            </p:spPr>
            <p:style>
              <a:lnRef idx="0">
                <a:schemeClr val="dk2">
                  <a:shade val="80000"/>
                  <a:hueOff val="0"/>
                  <a:satOff val="0"/>
                  <a:lumOff val="0"/>
                  <a:alphaOff val="0"/>
                </a:schemeClr>
              </a:lnRef>
              <a:fillRef idx="3">
                <a:scrgbClr r="0" g="0" b="0"/>
              </a:fillRef>
              <a:effectRef idx="2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2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ctr">
                  <a:defRPr/>
                </a:pPr>
                <a:r>
                  <a:rPr lang="en-US" sz="1600" b="1" dirty="0">
                    <a:solidFill>
                      <a:srgbClr val="663300"/>
                    </a:solidFill>
                  </a:rPr>
                  <a:t>8</a:t>
                </a:r>
                <a:r>
                  <a:rPr lang="ru-RU" sz="1600" b="1" dirty="0">
                    <a:solidFill>
                      <a:srgbClr val="663300"/>
                    </a:solidFill>
                  </a:rPr>
                  <a:t> участников</a:t>
                </a:r>
              </a:p>
              <a:p>
                <a:pPr marR="0" lvl="0" algn="ctr" defTabSz="9144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endParaRPr kumimoji="0" lang="ru-RU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6D2D19"/>
                  </a:solidFill>
                  <a:effectLst/>
                  <a:uLnTx/>
                  <a:uFillTx/>
                  <a:latin typeface="+mn-lt"/>
                  <a:cs typeface="Times New Roman" pitchFamily="18" charset="0"/>
                  <a:sym typeface="Calibri"/>
                </a:endParaRPr>
              </a:p>
            </p:txBody>
          </p: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0DC0602-8B2B-415B-AF93-EDB4D3FC7752}"/>
                </a:ext>
              </a:extLst>
            </p:cNvPr>
            <p:cNvSpPr txBox="1"/>
            <p:nvPr/>
          </p:nvSpPr>
          <p:spPr>
            <a:xfrm>
              <a:off x="5879976" y="3717032"/>
              <a:ext cx="2736304" cy="483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lvl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ru-RU" sz="1270" b="1" dirty="0">
                  <a:solidFill>
                    <a:srgbClr val="6D2D19"/>
                  </a:solidFill>
                  <a:latin typeface="+mn-lt"/>
                  <a:cs typeface="Times New Roman" pitchFamily="18" charset="0"/>
                </a:rPr>
                <a:t>Кластер информационных технологий</a:t>
              </a:r>
              <a:endParaRPr kumimoji="0" lang="ru-RU" sz="1270" b="0" i="0" u="none" strike="noStrike" kern="0" cap="none" spc="0" normalizeH="0" baseline="0" noProof="0" dirty="0">
                <a:ln>
                  <a:noFill/>
                </a:ln>
                <a:solidFill>
                  <a:srgbClr val="6D2D19"/>
                </a:solidFill>
                <a:effectLst/>
                <a:uLnTx/>
                <a:uFillTx/>
                <a:latin typeface="Arial Black" pitchFamily="34" charset="0"/>
                <a:cs typeface="Times New Roman" pitchFamily="18" charset="0"/>
                <a:sym typeface="Calibri"/>
              </a:endParaRPr>
            </a:p>
          </p:txBody>
        </p:sp>
      </p:grpSp>
      <p:grpSp>
        <p:nvGrpSpPr>
          <p:cNvPr id="11" name="Группа 36"/>
          <p:cNvGrpSpPr/>
          <p:nvPr/>
        </p:nvGrpSpPr>
        <p:grpSpPr>
          <a:xfrm>
            <a:off x="6342791" y="777926"/>
            <a:ext cx="5214527" cy="1748493"/>
            <a:chOff x="327068" y="3356992"/>
            <a:chExt cx="5122398" cy="2469364"/>
          </a:xfrm>
        </p:grpSpPr>
        <p:sp>
          <p:nvSpPr>
            <p:cNvPr id="39" name="Прямоугольник 38">
              <a:extLst>
                <a:ext uri="{FF2B5EF4-FFF2-40B4-BE49-F238E27FC236}">
                  <a16:creationId xmlns:a16="http://schemas.microsoft.com/office/drawing/2014/main" id="{E1FC3BC8-4B0A-4C26-840B-997C91BCCA12}"/>
                </a:ext>
              </a:extLst>
            </p:cNvPr>
            <p:cNvSpPr/>
            <p:nvPr/>
          </p:nvSpPr>
          <p:spPr>
            <a:xfrm>
              <a:off x="407368" y="3356992"/>
              <a:ext cx="315209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marR="0" lvl="0" indent="-28575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rgbClr val="6D2D19"/>
                </a:solidFill>
                <a:effectLst/>
                <a:uLnTx/>
                <a:uFillTx/>
                <a:latin typeface="+mn-lt"/>
                <a:cs typeface="Times New Roman" pitchFamily="18" charset="0"/>
                <a:sym typeface="Calibri"/>
              </a:endParaRPr>
            </a:p>
          </p:txBody>
        </p:sp>
        <p:pic>
          <p:nvPicPr>
            <p:cNvPr id="41" name="Picture 6" descr="https://avatars.mds.yandex.net/get-altay/1047383/2a0000016630bcf77d3db7542d5327235b8a/XXL">
              <a:extLst>
                <a:ext uri="{FF2B5EF4-FFF2-40B4-BE49-F238E27FC236}">
                  <a16:creationId xmlns:a16="http://schemas.microsoft.com/office/drawing/2014/main" id="{0123E967-9D54-490F-9FF4-D1467B717E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 l="4386" t="4229" r="21053" b="2721"/>
            <a:stretch>
              <a:fillRect/>
            </a:stretch>
          </p:blipFill>
          <p:spPr bwMode="auto">
            <a:xfrm>
              <a:off x="327068" y="4159072"/>
              <a:ext cx="1189855" cy="1667284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43" name="Скругленный прямоугольник 15">
              <a:extLst>
                <a:ext uri="{FF2B5EF4-FFF2-40B4-BE49-F238E27FC236}">
                  <a16:creationId xmlns:a16="http://schemas.microsoft.com/office/drawing/2014/main" id="{16AC4F0A-4D90-4469-951C-0B70DD3AEF8C}"/>
                </a:ext>
              </a:extLst>
            </p:cNvPr>
            <p:cNvSpPr/>
            <p:nvPr/>
          </p:nvSpPr>
          <p:spPr>
            <a:xfrm>
              <a:off x="1983413" y="4284742"/>
              <a:ext cx="3466053" cy="731450"/>
            </a:xfrm>
            <a:prstGeom prst="roundRect">
              <a:avLst>
                <a:gd name="adj" fmla="val 0"/>
              </a:avLst>
            </a:prstGeom>
            <a:noFill/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r>
                <a:rPr lang="ru-RU" sz="1600" b="1" dirty="0">
                  <a:solidFill>
                    <a:srgbClr val="6D2D19"/>
                  </a:solidFill>
                </a:rPr>
                <a:t>Туризм, производство товаров туристического назначения, сувенирная продукция</a:t>
              </a:r>
            </a:p>
          </p:txBody>
        </p:sp>
        <p:sp>
          <p:nvSpPr>
            <p:cNvPr id="48" name="Скругленный прямоугольник 15">
              <a:extLst>
                <a:ext uri="{FF2B5EF4-FFF2-40B4-BE49-F238E27FC236}">
                  <a16:creationId xmlns:a16="http://schemas.microsoft.com/office/drawing/2014/main" id="{7F7A0167-66ED-4759-A1B8-509DE996D41A}"/>
                </a:ext>
              </a:extLst>
            </p:cNvPr>
            <p:cNvSpPr/>
            <p:nvPr/>
          </p:nvSpPr>
          <p:spPr>
            <a:xfrm>
              <a:off x="2755760" y="3675549"/>
              <a:ext cx="1958315" cy="406781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rgbClr val="F2E4D6"/>
              </a:solidFill>
            </a:ln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>
                <a:defRPr/>
              </a:pPr>
              <a:r>
                <a:rPr lang="en-US" sz="1600" b="1" dirty="0">
                  <a:solidFill>
                    <a:srgbClr val="663300"/>
                  </a:solidFill>
                </a:rPr>
                <a:t>35</a:t>
              </a:r>
              <a:r>
                <a:rPr lang="ru-RU" sz="1600" b="1" dirty="0">
                  <a:solidFill>
                    <a:srgbClr val="663300"/>
                  </a:solidFill>
                </a:rPr>
                <a:t> участников</a:t>
              </a:r>
            </a:p>
            <a:p>
              <a:pPr marR="0" lvl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rgbClr val="6D2D19"/>
                </a:solidFill>
                <a:effectLst/>
                <a:uLnTx/>
                <a:uFillTx/>
                <a:latin typeface="+mn-lt"/>
                <a:cs typeface="Times New Roman" pitchFamily="18" charset="0"/>
                <a:sym typeface="Calibri"/>
              </a:endParaRPr>
            </a:p>
          </p:txBody>
        </p:sp>
      </p:grpSp>
      <p:sp>
        <p:nvSpPr>
          <p:cNvPr id="61" name="Левая фигурная скобка 60">
            <a:extLst>
              <a:ext uri="{FF2B5EF4-FFF2-40B4-BE49-F238E27FC236}">
                <a16:creationId xmlns:a16="http://schemas.microsoft.com/office/drawing/2014/main" id="{A8C33EE4-592F-4378-AA71-277DEEAA2478}"/>
              </a:ext>
            </a:extLst>
          </p:cNvPr>
          <p:cNvSpPr/>
          <p:nvPr/>
        </p:nvSpPr>
        <p:spPr>
          <a:xfrm flipH="1">
            <a:off x="16512480" y="8730208"/>
            <a:ext cx="159491" cy="1296144"/>
          </a:xfrm>
          <a:prstGeom prst="leftBrace">
            <a:avLst>
              <a:gd name="adj1" fmla="val 8333"/>
              <a:gd name="adj2" fmla="val 55201"/>
            </a:avLst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grpSp>
        <p:nvGrpSpPr>
          <p:cNvPr id="12" name="Группа 10">
            <a:extLst>
              <a:ext uri="{FF2B5EF4-FFF2-40B4-BE49-F238E27FC236}">
                <a16:creationId xmlns:a16="http://schemas.microsoft.com/office/drawing/2014/main" id="{00B00FC6-7881-785C-FED3-C457C12F2FD1}"/>
              </a:ext>
            </a:extLst>
          </p:cNvPr>
          <p:cNvGrpSpPr/>
          <p:nvPr/>
        </p:nvGrpSpPr>
        <p:grpSpPr>
          <a:xfrm>
            <a:off x="34646" y="3510950"/>
            <a:ext cx="5617104" cy="1534764"/>
            <a:chOff x="304379" y="1339774"/>
            <a:chExt cx="5617104" cy="1534764"/>
          </a:xfrm>
        </p:grpSpPr>
        <p:sp>
          <p:nvSpPr>
            <p:cNvPr id="13" name="Скругленный прямоугольник 15">
              <a:extLst>
                <a:ext uri="{FF2B5EF4-FFF2-40B4-BE49-F238E27FC236}">
                  <a16:creationId xmlns:a16="http://schemas.microsoft.com/office/drawing/2014/main" id="{EF0B690D-B6FF-F31F-81E0-CE5D22D1A9C2}"/>
                </a:ext>
              </a:extLst>
            </p:cNvPr>
            <p:cNvSpPr/>
            <p:nvPr/>
          </p:nvSpPr>
          <p:spPr>
            <a:xfrm>
              <a:off x="2322378" y="1938622"/>
              <a:ext cx="3599105" cy="578718"/>
            </a:xfrm>
            <a:prstGeom prst="roundRect">
              <a:avLst>
                <a:gd name="adj" fmla="val 0"/>
              </a:avLst>
            </a:prstGeom>
            <a:noFill/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r>
                <a:rPr lang="ru-RU" sz="1600" b="1" dirty="0">
                  <a:solidFill>
                    <a:srgbClr val="6D2D19"/>
                  </a:solidFill>
                </a:rPr>
                <a:t>Производство одежды, обуви, торговля и ремонт текстильных изделий</a:t>
              </a:r>
            </a:p>
          </p:txBody>
        </p:sp>
        <p:pic>
          <p:nvPicPr>
            <p:cNvPr id="14" name="Picture 2" descr="R:\_ЦКР\Деятельность ЦКР в 2020 году\Совещания\Кластер Легпром\нитки.jpg">
              <a:extLst>
                <a:ext uri="{FF2B5EF4-FFF2-40B4-BE49-F238E27FC236}">
                  <a16:creationId xmlns:a16="http://schemas.microsoft.com/office/drawing/2014/main" id="{E109B550-1260-D7B8-186D-6DAE0782EB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 b="7407"/>
            <a:stretch>
              <a:fillRect/>
            </a:stretch>
          </p:blipFill>
          <p:spPr bwMode="auto">
            <a:xfrm>
              <a:off x="723251" y="1875783"/>
              <a:ext cx="1306979" cy="998755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15" name="Скругленный прямоугольник 15">
              <a:extLst>
                <a:ext uri="{FF2B5EF4-FFF2-40B4-BE49-F238E27FC236}">
                  <a16:creationId xmlns:a16="http://schemas.microsoft.com/office/drawing/2014/main" id="{6390495E-CE81-F72C-B78D-1CB4C5D59EE8}"/>
                </a:ext>
              </a:extLst>
            </p:cNvPr>
            <p:cNvSpPr/>
            <p:nvPr/>
          </p:nvSpPr>
          <p:spPr>
            <a:xfrm>
              <a:off x="2648705" y="1569623"/>
              <a:ext cx="1828888" cy="321383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rgbClr val="F2E4D6"/>
              </a:solidFill>
            </a:ln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/>
              <a:r>
                <a:rPr lang="ru-RU" sz="1600" b="1" dirty="0">
                  <a:solidFill>
                    <a:srgbClr val="663300"/>
                  </a:solidFill>
                </a:rPr>
                <a:t>40 участников </a:t>
              </a:r>
            </a:p>
            <a:p>
              <a:pPr algn="ctr"/>
              <a:endParaRPr lang="ru-RU" dirty="0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B9F8FF36-053B-FA90-D565-35084DAAEEC5}"/>
                </a:ext>
              </a:extLst>
            </p:cNvPr>
            <p:cNvSpPr/>
            <p:nvPr/>
          </p:nvSpPr>
          <p:spPr>
            <a:xfrm rot="10800000" flipV="1">
              <a:off x="304379" y="1339774"/>
              <a:ext cx="2088232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R="0" lvl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ru-RU" sz="1300" b="1" dirty="0">
                  <a:solidFill>
                    <a:srgbClr val="6D2D19"/>
                  </a:solidFill>
                  <a:latin typeface="+mn-lt"/>
                  <a:cs typeface="Times New Roman" pitchFamily="18" charset="0"/>
                </a:rPr>
                <a:t>Кластер легкой промышленности</a:t>
              </a:r>
              <a:endParaRPr kumimoji="0" lang="ru-RU" sz="1300" b="1" i="0" u="none" strike="noStrike" kern="0" cap="none" spc="0" normalizeH="0" baseline="0" noProof="0" dirty="0">
                <a:ln>
                  <a:noFill/>
                </a:ln>
                <a:solidFill>
                  <a:srgbClr val="6D2D19"/>
                </a:solidFill>
                <a:effectLst/>
                <a:uLnTx/>
                <a:uFillTx/>
                <a:latin typeface="+mn-lt"/>
                <a:cs typeface="Times New Roman" pitchFamily="18" charset="0"/>
                <a:sym typeface="Calibri"/>
              </a:endParaRPr>
            </a:p>
          </p:txBody>
        </p:sp>
      </p:grp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3BAE1D9F-8C11-D818-7458-BFA9AC063E04}"/>
              </a:ext>
            </a:extLst>
          </p:cNvPr>
          <p:cNvGrpSpPr/>
          <p:nvPr/>
        </p:nvGrpSpPr>
        <p:grpSpPr>
          <a:xfrm>
            <a:off x="-88164" y="5108529"/>
            <a:ext cx="5596992" cy="1556911"/>
            <a:chOff x="3089250" y="3988624"/>
            <a:chExt cx="5596992" cy="1556911"/>
          </a:xfrm>
        </p:grpSpPr>
        <p:sp>
          <p:nvSpPr>
            <p:cNvPr id="21" name="Прямоугольник 20">
              <a:extLst>
                <a:ext uri="{FF2B5EF4-FFF2-40B4-BE49-F238E27FC236}">
                  <a16:creationId xmlns:a16="http://schemas.microsoft.com/office/drawing/2014/main" id="{E822A9B6-1945-C2F7-90D8-9EE8EF801ABB}"/>
                </a:ext>
              </a:extLst>
            </p:cNvPr>
            <p:cNvSpPr/>
            <p:nvPr/>
          </p:nvSpPr>
          <p:spPr>
            <a:xfrm rot="10800000" flipV="1">
              <a:off x="3089250" y="3988624"/>
              <a:ext cx="2423592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R="0" lvl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ru-RU" sz="1300" b="1" dirty="0">
                  <a:solidFill>
                    <a:srgbClr val="6D2D19"/>
                  </a:solidFill>
                  <a:latin typeface="+mn-lt"/>
                  <a:cs typeface="Times New Roman" pitchFamily="18" charset="0"/>
                </a:rPr>
                <a:t>Кластер пищевой промышленности</a:t>
              </a:r>
              <a:endParaRPr kumimoji="0" lang="ru-RU" sz="1300" b="1" i="0" u="none" strike="noStrike" kern="0" cap="none" spc="0" normalizeH="0" baseline="0" noProof="0" dirty="0">
                <a:ln>
                  <a:noFill/>
                </a:ln>
                <a:solidFill>
                  <a:srgbClr val="6D2D19"/>
                </a:solidFill>
                <a:effectLst/>
                <a:uLnTx/>
                <a:uFillTx/>
                <a:latin typeface="+mn-lt"/>
                <a:cs typeface="Times New Roman" pitchFamily="18" charset="0"/>
                <a:sym typeface="Calibri"/>
              </a:endParaRPr>
            </a:p>
          </p:txBody>
        </p:sp>
        <p:sp>
          <p:nvSpPr>
            <p:cNvPr id="22" name="Скругленный прямоугольник 61">
              <a:extLst>
                <a:ext uri="{FF2B5EF4-FFF2-40B4-BE49-F238E27FC236}">
                  <a16:creationId xmlns:a16="http://schemas.microsoft.com/office/drawing/2014/main" id="{7820F322-EABA-50BB-983A-00F1780FF40C}"/>
                </a:ext>
              </a:extLst>
            </p:cNvPr>
            <p:cNvSpPr/>
            <p:nvPr/>
          </p:nvSpPr>
          <p:spPr>
            <a:xfrm>
              <a:off x="5235239" y="4578401"/>
              <a:ext cx="3451003" cy="648071"/>
            </a:xfrm>
            <a:prstGeom prst="roundRect">
              <a:avLst>
                <a:gd name="adj" fmla="val 16667"/>
              </a:avLst>
            </a:prstGeom>
            <a:noFill/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r>
                <a:rPr lang="ru-RU" sz="1600" b="1" dirty="0">
                  <a:solidFill>
                    <a:srgbClr val="663300"/>
                  </a:solidFill>
                </a:rPr>
                <a:t>Производство, розничная и оптовая торговля продуктами питания</a:t>
              </a:r>
            </a:p>
            <a:p>
              <a:pPr algn="ctr"/>
              <a:endParaRPr lang="ru-RU" sz="1400" dirty="0">
                <a:solidFill>
                  <a:srgbClr val="663300"/>
                </a:solidFill>
                <a:latin typeface="Arial Black" pitchFamily="34" charset="0"/>
              </a:endParaRPr>
            </a:p>
            <a:p>
              <a:pPr algn="ctr"/>
              <a:endParaRPr lang="ru-RU" sz="1400" dirty="0">
                <a:solidFill>
                  <a:srgbClr val="663300"/>
                </a:solidFill>
                <a:latin typeface="Arial Black" pitchFamily="34" charset="0"/>
              </a:endParaRPr>
            </a:p>
            <a:p>
              <a:pPr algn="ctr"/>
              <a:endPara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srgbClr val="6D2D19"/>
                </a:solidFill>
                <a:effectLst/>
                <a:uLnTx/>
                <a:uFillTx/>
                <a:latin typeface="+mn-lt"/>
                <a:cs typeface="Times New Roman" pitchFamily="18" charset="0"/>
                <a:sym typeface="Calibri"/>
              </a:endParaRPr>
            </a:p>
            <a:p>
              <a:pPr algn="ctr"/>
              <a:endParaRPr lang="ru-RU" sz="1600" dirty="0"/>
            </a:p>
          </p:txBody>
        </p:sp>
        <p:sp>
          <p:nvSpPr>
            <p:cNvPr id="24" name="Скругленный прямоугольник 15">
              <a:extLst>
                <a:ext uri="{FF2B5EF4-FFF2-40B4-BE49-F238E27FC236}">
                  <a16:creationId xmlns:a16="http://schemas.microsoft.com/office/drawing/2014/main" id="{05DC3482-AEDC-6B0A-B4AD-4942EC80ADE4}"/>
                </a:ext>
              </a:extLst>
            </p:cNvPr>
            <p:cNvSpPr/>
            <p:nvPr/>
          </p:nvSpPr>
          <p:spPr>
            <a:xfrm>
              <a:off x="5556386" y="4089757"/>
              <a:ext cx="1828888" cy="338514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rgbClr val="F2E4D6"/>
              </a:solidFill>
            </a:ln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/>
              <a:r>
                <a:rPr lang="en-US" sz="1600" b="1" dirty="0">
                  <a:solidFill>
                    <a:srgbClr val="663300"/>
                  </a:solidFill>
                </a:rPr>
                <a:t>33</a:t>
              </a:r>
              <a:r>
                <a:rPr lang="ru-RU" sz="1600" b="1" dirty="0">
                  <a:solidFill>
                    <a:srgbClr val="663300"/>
                  </a:solidFill>
                </a:rPr>
                <a:t> участника </a:t>
              </a:r>
            </a:p>
            <a:p>
              <a:pPr algn="ctr"/>
              <a:endParaRPr lang="ru-RU" dirty="0"/>
            </a:p>
          </p:txBody>
        </p:sp>
        <p:pic>
          <p:nvPicPr>
            <p:cNvPr id="25" name="Рисунок 24">
              <a:extLst>
                <a:ext uri="{FF2B5EF4-FFF2-40B4-BE49-F238E27FC236}">
                  <a16:creationId xmlns:a16="http://schemas.microsoft.com/office/drawing/2014/main" id="{0682B8A3-7FDB-C52E-B018-C78160A96ED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2412" y="4543882"/>
              <a:ext cx="1439980" cy="1001653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grpSp>
        <p:nvGrpSpPr>
          <p:cNvPr id="26" name="Группа 27">
            <a:extLst>
              <a:ext uri="{FF2B5EF4-FFF2-40B4-BE49-F238E27FC236}">
                <a16:creationId xmlns:a16="http://schemas.microsoft.com/office/drawing/2014/main" id="{BA8B1D5D-D738-A27F-2BFF-C668DFD123D3}"/>
              </a:ext>
            </a:extLst>
          </p:cNvPr>
          <p:cNvGrpSpPr/>
          <p:nvPr/>
        </p:nvGrpSpPr>
        <p:grpSpPr>
          <a:xfrm>
            <a:off x="6209022" y="4546336"/>
            <a:ext cx="4599678" cy="1818202"/>
            <a:chOff x="6384032" y="1412776"/>
            <a:chExt cx="4599678" cy="1818202"/>
          </a:xfrm>
        </p:grpSpPr>
        <p:sp>
          <p:nvSpPr>
            <p:cNvPr id="32" name="Прямоугольник 31">
              <a:extLst>
                <a:ext uri="{FF2B5EF4-FFF2-40B4-BE49-F238E27FC236}">
                  <a16:creationId xmlns:a16="http://schemas.microsoft.com/office/drawing/2014/main" id="{0857E11F-4C2A-6900-952F-7A25153735B1}"/>
                </a:ext>
              </a:extLst>
            </p:cNvPr>
            <p:cNvSpPr/>
            <p:nvPr/>
          </p:nvSpPr>
          <p:spPr>
            <a:xfrm rot="10800000" flipV="1">
              <a:off x="6384032" y="1412776"/>
              <a:ext cx="2088232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R="0" lvl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ru-RU" sz="1300" b="1" dirty="0">
                  <a:solidFill>
                    <a:srgbClr val="6D2D19"/>
                  </a:solidFill>
                  <a:latin typeface="+mn-lt"/>
                  <a:cs typeface="Times New Roman" pitchFamily="18" charset="0"/>
                </a:rPr>
                <a:t>Агропромышленный кластер</a:t>
              </a:r>
              <a:endParaRPr kumimoji="0" lang="ru-RU" sz="1300" b="1" i="0" u="none" strike="noStrike" kern="0" cap="none" spc="0" normalizeH="0" baseline="0" noProof="0" dirty="0">
                <a:ln>
                  <a:noFill/>
                </a:ln>
                <a:solidFill>
                  <a:srgbClr val="6D2D19"/>
                </a:solidFill>
                <a:effectLst/>
                <a:uLnTx/>
                <a:uFillTx/>
                <a:latin typeface="+mn-lt"/>
                <a:cs typeface="Times New Roman" pitchFamily="18" charset="0"/>
                <a:sym typeface="Calibri"/>
              </a:endParaRPr>
            </a:p>
          </p:txBody>
        </p:sp>
        <p:sp>
          <p:nvSpPr>
            <p:cNvPr id="36" name="Скругленный прямоугольник 15">
              <a:extLst>
                <a:ext uri="{FF2B5EF4-FFF2-40B4-BE49-F238E27FC236}">
                  <a16:creationId xmlns:a16="http://schemas.microsoft.com/office/drawing/2014/main" id="{BFBB2449-378D-AB9A-C95C-22730566B762}"/>
                </a:ext>
              </a:extLst>
            </p:cNvPr>
            <p:cNvSpPr/>
            <p:nvPr/>
          </p:nvSpPr>
          <p:spPr>
            <a:xfrm>
              <a:off x="8990174" y="1412776"/>
              <a:ext cx="1993536" cy="321383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rgbClr val="F2E4D6"/>
              </a:solidFill>
            </a:ln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r>
                <a:rPr lang="ru-RU" sz="1600" b="1" dirty="0">
                  <a:solidFill>
                    <a:srgbClr val="663300"/>
                  </a:solidFill>
                </a:rPr>
                <a:t>15 участников </a:t>
              </a:r>
            </a:p>
            <a:p>
              <a:endParaRPr lang="ru-RU" dirty="0"/>
            </a:p>
          </p:txBody>
        </p:sp>
        <p:sp>
          <p:nvSpPr>
            <p:cNvPr id="37" name="Скругленный прямоугольник 41">
              <a:extLst>
                <a:ext uri="{FF2B5EF4-FFF2-40B4-BE49-F238E27FC236}">
                  <a16:creationId xmlns:a16="http://schemas.microsoft.com/office/drawing/2014/main" id="{60F2279A-6D40-A1EB-59A4-6E242630A2C4}"/>
                </a:ext>
              </a:extLst>
            </p:cNvPr>
            <p:cNvSpPr/>
            <p:nvPr/>
          </p:nvSpPr>
          <p:spPr>
            <a:xfrm>
              <a:off x="8345726" y="1891348"/>
              <a:ext cx="2376264" cy="1152128"/>
            </a:xfrm>
            <a:prstGeom prst="roundRect">
              <a:avLst>
                <a:gd name="adj" fmla="val 16667"/>
              </a:avLst>
            </a:prstGeom>
            <a:noFill/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fontAlgn="base"/>
              <a:r>
                <a:rPr lang="ru-RU" sz="1600" b="1" dirty="0">
                  <a:solidFill>
                    <a:srgbClr val="663300"/>
                  </a:solidFill>
                </a:rPr>
                <a:t>Растениеводство</a:t>
              </a:r>
            </a:p>
            <a:p>
              <a:pPr fontAlgn="base"/>
              <a:r>
                <a:rPr lang="ru-RU" sz="1600" b="1" dirty="0">
                  <a:solidFill>
                    <a:srgbClr val="663300"/>
                  </a:solidFill>
                </a:rPr>
                <a:t>Животноводство</a:t>
              </a:r>
            </a:p>
            <a:p>
              <a:pPr fontAlgn="base"/>
              <a:r>
                <a:rPr lang="ru-RU" sz="1600" b="1" dirty="0">
                  <a:solidFill>
                    <a:srgbClr val="663300"/>
                  </a:solidFill>
                </a:rPr>
                <a:t>Производство</a:t>
              </a:r>
              <a:r>
                <a:rPr lang="ru-RU" sz="1600" b="1" dirty="0">
                  <a:solidFill>
                    <a:srgbClr val="5E2716"/>
                  </a:solidFill>
                  <a:latin typeface="inherit"/>
                </a:rPr>
                <a:t> </a:t>
              </a:r>
              <a:r>
                <a:rPr lang="ru-RU" sz="1600" b="1" dirty="0">
                  <a:solidFill>
                    <a:srgbClr val="663300"/>
                  </a:solidFill>
                </a:rPr>
                <a:t>пищевой</a:t>
              </a:r>
              <a:r>
                <a:rPr lang="ru-RU" sz="1600" b="1" dirty="0">
                  <a:solidFill>
                    <a:srgbClr val="5E2716"/>
                  </a:solidFill>
                  <a:latin typeface="inherit"/>
                </a:rPr>
                <a:t> </a:t>
              </a:r>
              <a:r>
                <a:rPr lang="ru-RU" sz="1600" b="1" dirty="0">
                  <a:solidFill>
                    <a:srgbClr val="663300"/>
                  </a:solidFill>
                </a:rPr>
                <a:t>продукции</a:t>
              </a:r>
            </a:p>
            <a:p>
              <a:pPr algn="ctr"/>
              <a:endParaRPr lang="ru-RU" sz="1600" b="1" dirty="0">
                <a:solidFill>
                  <a:srgbClr val="5E2716"/>
                </a:solidFill>
                <a:latin typeface="Arial Black" pitchFamily="34" charset="0"/>
              </a:endParaRPr>
            </a:p>
            <a:p>
              <a:pPr algn="ctr"/>
              <a:endParaRPr lang="ru-RU" sz="1600" b="1" dirty="0">
                <a:solidFill>
                  <a:srgbClr val="5E2716"/>
                </a:solidFill>
                <a:latin typeface="Arial Black" pitchFamily="34" charset="0"/>
              </a:endParaRPr>
            </a:p>
            <a:p>
              <a:pPr algn="ctr"/>
              <a:endPara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rgbClr val="5E2716"/>
                </a:solidFill>
                <a:effectLst/>
                <a:uLnTx/>
                <a:uFillTx/>
                <a:latin typeface="+mn-lt"/>
                <a:cs typeface="Times New Roman" pitchFamily="18" charset="0"/>
                <a:sym typeface="Calibri"/>
              </a:endParaRPr>
            </a:p>
            <a:p>
              <a:pPr algn="ctr"/>
              <a:endParaRPr lang="ru-RU" sz="1600" b="1" dirty="0">
                <a:solidFill>
                  <a:srgbClr val="5E2716"/>
                </a:solidFill>
              </a:endParaRPr>
            </a:p>
          </p:txBody>
        </p:sp>
        <p:pic>
          <p:nvPicPr>
            <p:cNvPr id="38" name="Picture 2" descr="C:\Users\agorinova\Desktop\pole.jpg">
              <a:extLst>
                <a:ext uri="{FF2B5EF4-FFF2-40B4-BE49-F238E27FC236}">
                  <a16:creationId xmlns:a16="http://schemas.microsoft.com/office/drawing/2014/main" id="{E94B7712-161F-7EFC-F4FB-2225C06D37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456040" y="1988840"/>
              <a:ext cx="1656184" cy="12421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577" y="291836"/>
            <a:ext cx="11699409" cy="461665"/>
          </a:xfr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spc="-25" dirty="0">
                <a:solidFill>
                  <a:srgbClr val="703016"/>
                </a:solidFill>
              </a:rPr>
              <a:t>Оказание маркетинговых услуг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C05DF474-34D9-4E72-A61E-9D1C2503FDA1}"/>
              </a:ext>
            </a:extLst>
          </p:cNvPr>
          <p:cNvSpPr/>
          <p:nvPr/>
        </p:nvSpPr>
        <p:spPr>
          <a:xfrm>
            <a:off x="3396320" y="1140232"/>
            <a:ext cx="2592288" cy="715087"/>
          </a:xfrm>
          <a:prstGeom prst="roundRect">
            <a:avLst>
              <a:gd name="adj" fmla="val 0"/>
            </a:avLst>
          </a:prstGeom>
          <a:noFill/>
          <a:ln>
            <a:solidFill>
              <a:schemeClr val="accent2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b="1" dirty="0">
                <a:solidFill>
                  <a:srgbClr val="6D2D19"/>
                </a:solidFill>
                <a:cs typeface="Times New Roman" pitchFamily="18" charset="0"/>
              </a:rPr>
              <a:t>Д</a:t>
            </a:r>
            <a:r>
              <a:rPr lang="ru-RU" b="1" baseline="0" dirty="0">
                <a:solidFill>
                  <a:srgbClr val="6D2D19"/>
                </a:solidFill>
                <a:cs typeface="Times New Roman" pitchFamily="18" charset="0"/>
              </a:rPr>
              <a:t>изайн </a:t>
            </a:r>
            <a:r>
              <a:rPr lang="ru-RU" b="1" dirty="0">
                <a:solidFill>
                  <a:srgbClr val="6D2D19"/>
                </a:solidFill>
                <a:cs typeface="Times New Roman" pitchFamily="18" charset="0"/>
              </a:rPr>
              <a:t>б</a:t>
            </a:r>
            <a:r>
              <a:rPr lang="ru-RU" b="1" baseline="0" dirty="0">
                <a:solidFill>
                  <a:srgbClr val="6D2D19"/>
                </a:solidFill>
                <a:cs typeface="Times New Roman" pitchFamily="18" charset="0"/>
              </a:rPr>
              <a:t>уклетов,</a:t>
            </a:r>
            <a:r>
              <a:rPr lang="ru-RU" b="1" dirty="0">
                <a:solidFill>
                  <a:srgbClr val="6D2D19"/>
                </a:solidFill>
                <a:cs typeface="Times New Roman" pitchFamily="18" charset="0"/>
              </a:rPr>
              <a:t> листовок, каталогов</a:t>
            </a:r>
            <a:endParaRPr kumimoji="0" lang="ru-RU" b="1" i="0" u="none" strike="noStrike" cap="none" spc="0" normalizeH="0" baseline="0" dirty="0">
              <a:ln>
                <a:noFill/>
              </a:ln>
              <a:solidFill>
                <a:srgbClr val="6D2D19"/>
              </a:solidFill>
              <a:effectLst/>
              <a:uFillTx/>
              <a:ea typeface="+mj-ea"/>
              <a:cs typeface="+mj-cs"/>
              <a:sym typeface="Calibri"/>
            </a:endParaRPr>
          </a:p>
        </p:txBody>
      </p:sp>
      <p:pic>
        <p:nvPicPr>
          <p:cNvPr id="8" name="Picture 6" descr="C:\Users\agorinova\Downloads\doc20201113151517056438_rotated_page-0001.jpg">
            <a:extLst>
              <a:ext uri="{FF2B5EF4-FFF2-40B4-BE49-F238E27FC236}">
                <a16:creationId xmlns:a16="http://schemas.microsoft.com/office/drawing/2014/main" id="{2F35C625-D7B0-4FCA-BA1E-12E46984D6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t="16769" r="32108" b="7091"/>
          <a:stretch>
            <a:fillRect/>
          </a:stretch>
        </p:blipFill>
        <p:spPr bwMode="auto">
          <a:xfrm>
            <a:off x="530399" y="4697381"/>
            <a:ext cx="2537937" cy="18425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 useBgFill="1">
        <p:nvSpPr>
          <p:cNvPr id="9" name="TextBox 8">
            <a:extLst>
              <a:ext uri="{FF2B5EF4-FFF2-40B4-BE49-F238E27FC236}">
                <a16:creationId xmlns:a16="http://schemas.microsoft.com/office/drawing/2014/main" id="{AB22A877-C7BB-48E2-915B-988136C2AB48}"/>
              </a:ext>
            </a:extLst>
          </p:cNvPr>
          <p:cNvSpPr txBox="1"/>
          <p:nvPr/>
        </p:nvSpPr>
        <p:spPr>
          <a:xfrm>
            <a:off x="0" y="5380854"/>
            <a:ext cx="12022501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85750" marR="0" lvl="0" indent="-28575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srgbClr val="6D2D19"/>
              </a:solidFill>
              <a:effectLst/>
              <a:uLnTx/>
              <a:uFillTx/>
              <a:latin typeface="Arial Black" pitchFamily="34" charset="0"/>
              <a:cs typeface="Times New Roman" pitchFamily="18" charset="0"/>
              <a:sym typeface="Calibri"/>
            </a:endParaRPr>
          </a:p>
        </p:txBody>
      </p:sp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C873B4BE-554B-4A48-9F09-FCE5EB1EAD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84" y="1969137"/>
            <a:ext cx="2351968" cy="151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96F1D20-E2CE-4C61-910D-C8DE269C19B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774" y="1861345"/>
            <a:ext cx="2436074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147547D-19D6-4D42-ACE9-F7B368032CF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3" y="31358"/>
            <a:ext cx="1190512" cy="669536"/>
          </a:xfrm>
          <a:prstGeom prst="rect">
            <a:avLst/>
          </a:prstGeom>
        </p:spPr>
      </p:pic>
      <p:sp>
        <p:nvSpPr>
          <p:cNvPr id="20" name="Прямоугольник: скругленные углы 10">
            <a:extLst>
              <a:ext uri="{FF2B5EF4-FFF2-40B4-BE49-F238E27FC236}">
                <a16:creationId xmlns:a16="http://schemas.microsoft.com/office/drawing/2014/main" id="{D06DBB7F-78BF-4F2B-AA56-F58FEA6839B3}"/>
              </a:ext>
            </a:extLst>
          </p:cNvPr>
          <p:cNvSpPr/>
          <p:nvPr/>
        </p:nvSpPr>
        <p:spPr>
          <a:xfrm>
            <a:off x="9227728" y="1159052"/>
            <a:ext cx="2232248" cy="715087"/>
          </a:xfrm>
          <a:prstGeom prst="roundRect">
            <a:avLst>
              <a:gd name="adj" fmla="val 0"/>
            </a:avLst>
          </a:prstGeom>
          <a:noFill/>
          <a:ln>
            <a:solidFill>
              <a:schemeClr val="accent2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b="1" dirty="0">
                <a:solidFill>
                  <a:srgbClr val="6D2D19"/>
                </a:solidFill>
                <a:cs typeface="Times New Roman" pitchFamily="18" charset="0"/>
              </a:rPr>
              <a:t>Маркетинговые исследования</a:t>
            </a:r>
            <a:endParaRPr kumimoji="0" lang="ru-RU" b="1" i="0" u="none" strike="noStrike" cap="none" spc="0" normalizeH="0" baseline="0" dirty="0">
              <a:ln>
                <a:noFill/>
              </a:ln>
              <a:solidFill>
                <a:srgbClr val="6D2D19"/>
              </a:solidFill>
              <a:effectLst/>
              <a:uFillTx/>
              <a:ea typeface="+mj-ea"/>
              <a:cs typeface="+mj-cs"/>
              <a:sym typeface="Calibri"/>
            </a:endParaRPr>
          </a:p>
        </p:txBody>
      </p:sp>
      <p:pic>
        <p:nvPicPr>
          <p:cNvPr id="22" name="Рисунок 21" descr="77a74f3b74a4bc968a63 (1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9113322" y="2125022"/>
            <a:ext cx="2580091" cy="1534597"/>
          </a:xfrm>
          <a:prstGeom prst="rect">
            <a:avLst/>
          </a:prstGeom>
        </p:spPr>
      </p:pic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A414485F-28E4-4CEF-B1A9-4E9E10F1D085}"/>
              </a:ext>
            </a:extLst>
          </p:cNvPr>
          <p:cNvSpPr/>
          <p:nvPr/>
        </p:nvSpPr>
        <p:spPr>
          <a:xfrm>
            <a:off x="4511824" y="4152435"/>
            <a:ext cx="5544160" cy="1944216"/>
          </a:xfrm>
          <a:prstGeom prst="rect">
            <a:avLst/>
          </a:prstGeom>
          <a:solidFill>
            <a:srgbClr val="FFFFFF"/>
          </a:solidFill>
          <a:ln>
            <a:solidFill>
              <a:schemeClr val="accent2"/>
            </a:solidFill>
          </a:ln>
          <a:effectLst>
            <a:softEdge rad="4445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414772" hangingPunct="1">
              <a:defRPr/>
            </a:pPr>
            <a:r>
              <a:rPr lang="ru-RU" b="1" dirty="0">
                <a:solidFill>
                  <a:srgbClr val="C00000"/>
                </a:solidFill>
              </a:rPr>
              <a:t>≤ 100 тыс. рублей на 1 мероприятие</a:t>
            </a:r>
          </a:p>
          <a:p>
            <a:pPr defTabSz="414772" hangingPunct="1">
              <a:defRPr/>
            </a:pPr>
            <a:endParaRPr lang="ru-RU" sz="1800" b="1" dirty="0">
              <a:solidFill>
                <a:srgbClr val="5E2716"/>
              </a:solidFill>
            </a:endParaRPr>
          </a:p>
          <a:p>
            <a:pPr defTabSz="414772" hangingPunct="1">
              <a:defRPr/>
            </a:pPr>
            <a:r>
              <a:rPr lang="ru-RU" sz="1600" b="1" dirty="0">
                <a:solidFill>
                  <a:srgbClr val="5E2716"/>
                </a:solidFill>
              </a:rPr>
              <a:t>д</a:t>
            </a:r>
            <a:r>
              <a:rPr kumimoji="0" lang="ru-RU" sz="16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sym typeface="Calibri"/>
              </a:rPr>
              <a:t>ля СМСП </a:t>
            </a:r>
            <a:r>
              <a:rPr kumimoji="0" lang="ru-RU" sz="1600" b="1" i="0" u="none" strike="noStrike" cap="none" spc="0" normalizeH="0" baseline="0" dirty="0">
                <a:ln>
                  <a:noFill/>
                </a:ln>
                <a:solidFill>
                  <a:srgbClr val="6D2D19"/>
                </a:solidFill>
                <a:effectLst/>
                <a:uFillTx/>
                <a:ea typeface="+mj-ea"/>
                <a:cs typeface="+mj-cs"/>
                <a:sym typeface="Calibri"/>
              </a:rPr>
              <a:t>от 1 года, прошедших </a:t>
            </a:r>
            <a:r>
              <a:rPr kumimoji="0" lang="ru-RU" sz="1600" b="1" i="0" u="none" strike="noStrike" cap="none" spc="0" normalizeH="0" baseline="0" dirty="0" err="1">
                <a:ln>
                  <a:noFill/>
                </a:ln>
                <a:solidFill>
                  <a:srgbClr val="6D2D19"/>
                </a:solidFill>
                <a:effectLst/>
                <a:uFillTx/>
                <a:ea typeface="+mj-ea"/>
                <a:cs typeface="+mj-cs"/>
                <a:sym typeface="Calibri"/>
              </a:rPr>
              <a:t>скоринговую</a:t>
            </a:r>
            <a:r>
              <a:rPr kumimoji="0" lang="ru-RU" sz="1600" b="1" i="0" u="none" strike="noStrike" cap="none" spc="0" normalizeH="0" baseline="0" dirty="0">
                <a:ln>
                  <a:noFill/>
                </a:ln>
                <a:solidFill>
                  <a:srgbClr val="6D2D19"/>
                </a:solidFill>
                <a:effectLst/>
                <a:uFillTx/>
                <a:ea typeface="+mj-ea"/>
                <a:cs typeface="+mj-cs"/>
                <a:sym typeface="Calibri"/>
              </a:rPr>
              <a:t> оценку;</a:t>
            </a:r>
          </a:p>
          <a:p>
            <a:pPr lvl="0" defTabSz="414772" hangingPunct="1">
              <a:defRPr/>
            </a:pP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cs typeface="Helvetica"/>
              <a:sym typeface="Calibri"/>
            </a:endParaRPr>
          </a:p>
          <a:p>
            <a:pPr lvl="0" defTabSz="414772" hangingPunct="1">
              <a:defRPr/>
            </a:pPr>
            <a:r>
              <a:rPr lang="ru-RU" sz="1600" b="1" kern="1200" dirty="0">
                <a:solidFill>
                  <a:srgbClr val="5E2716"/>
                </a:solidFill>
                <a:cs typeface="Helvetica"/>
              </a:rPr>
              <a:t>обязательное софинансирование не менее 10% от суммы затрат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5E2716"/>
              </a:solidFill>
              <a:effectLst/>
              <a:uLnTx/>
              <a:uFillTx/>
              <a:cs typeface="Helvetica"/>
              <a:sym typeface="Calibri"/>
            </a:endParaRPr>
          </a:p>
        </p:txBody>
      </p:sp>
      <p:sp>
        <p:nvSpPr>
          <p:cNvPr id="24" name="Прямоугольник: скругленные углы 6">
            <a:extLst>
              <a:ext uri="{FF2B5EF4-FFF2-40B4-BE49-F238E27FC236}">
                <a16:creationId xmlns:a16="http://schemas.microsoft.com/office/drawing/2014/main" id="{C05DF474-34D9-4E72-A61E-9D1C2503FDA1}"/>
              </a:ext>
            </a:extLst>
          </p:cNvPr>
          <p:cNvSpPr/>
          <p:nvPr/>
        </p:nvSpPr>
        <p:spPr>
          <a:xfrm>
            <a:off x="669952" y="1140233"/>
            <a:ext cx="2160240" cy="715087"/>
          </a:xfrm>
          <a:prstGeom prst="roundRect">
            <a:avLst>
              <a:gd name="adj" fmla="val 0"/>
            </a:avLst>
          </a:prstGeom>
          <a:noFill/>
          <a:ln>
            <a:solidFill>
              <a:schemeClr val="accent2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spc="0" normalizeH="0" baseline="0" dirty="0">
                <a:ln>
                  <a:noFill/>
                </a:ln>
                <a:solidFill>
                  <a:srgbClr val="6D2D19"/>
                </a:solidFill>
                <a:effectLst/>
                <a:uFillTx/>
                <a:ea typeface="+mj-ea"/>
                <a:cs typeface="+mj-cs"/>
                <a:sym typeface="Calibri"/>
              </a:rPr>
              <a:t>Создание</a:t>
            </a:r>
            <a:r>
              <a:rPr lang="ru-RU" b="1" dirty="0">
                <a:solidFill>
                  <a:srgbClr val="6D2D19"/>
                </a:solidFill>
                <a:ea typeface="+mj-ea"/>
                <a:cs typeface="+mj-cs"/>
              </a:rPr>
              <a:t>  видеороликов</a:t>
            </a:r>
            <a:endParaRPr kumimoji="0" lang="ru-RU" b="1" i="0" u="none" strike="noStrike" cap="none" spc="0" normalizeH="0" baseline="0" dirty="0">
              <a:ln>
                <a:noFill/>
              </a:ln>
              <a:solidFill>
                <a:srgbClr val="6D2D19"/>
              </a:solidFill>
              <a:effectLst/>
              <a:uFillTx/>
              <a:ea typeface="+mj-ea"/>
              <a:cs typeface="+mj-cs"/>
              <a:sym typeface="Calibri"/>
            </a:endParaRPr>
          </a:p>
        </p:txBody>
      </p:sp>
      <p:sp>
        <p:nvSpPr>
          <p:cNvPr id="25" name="Прямоугольник: скругленные углы 6">
            <a:extLst>
              <a:ext uri="{FF2B5EF4-FFF2-40B4-BE49-F238E27FC236}">
                <a16:creationId xmlns:a16="http://schemas.microsoft.com/office/drawing/2014/main" id="{C05DF474-34D9-4E72-A61E-9D1C2503FDA1}"/>
              </a:ext>
            </a:extLst>
          </p:cNvPr>
          <p:cNvSpPr/>
          <p:nvPr/>
        </p:nvSpPr>
        <p:spPr>
          <a:xfrm>
            <a:off x="431216" y="3770108"/>
            <a:ext cx="2736304" cy="715087"/>
          </a:xfrm>
          <a:prstGeom prst="roundRect">
            <a:avLst>
              <a:gd name="adj" fmla="val 0"/>
            </a:avLst>
          </a:prstGeom>
          <a:noFill/>
          <a:ln>
            <a:solidFill>
              <a:schemeClr val="accent2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spc="0" normalizeH="0" baseline="0" dirty="0">
                <a:ln>
                  <a:noFill/>
                </a:ln>
                <a:solidFill>
                  <a:srgbClr val="6D2D19"/>
                </a:solidFill>
                <a:effectLst/>
                <a:uFillTx/>
                <a:ea typeface="+mj-ea"/>
                <a:cs typeface="+mj-cs"/>
                <a:sym typeface="Calibri"/>
              </a:rPr>
              <a:t>Создание</a:t>
            </a:r>
            <a:r>
              <a:rPr kumimoji="0" lang="ru-RU" b="1" i="0" u="none" strike="noStrike" cap="none" spc="0" normalizeH="0" dirty="0">
                <a:ln>
                  <a:noFill/>
                </a:ln>
                <a:solidFill>
                  <a:srgbClr val="6D2D19"/>
                </a:solidFill>
                <a:effectLst/>
                <a:uFillTx/>
                <a:ea typeface="+mj-ea"/>
                <a:cs typeface="+mj-cs"/>
                <a:sym typeface="Calibri"/>
              </a:rPr>
              <a:t> торговых марок</a:t>
            </a:r>
            <a:endParaRPr kumimoji="0" lang="ru-RU" b="1" i="0" u="none" strike="noStrike" cap="none" spc="0" normalizeH="0" baseline="0" dirty="0">
              <a:ln>
                <a:noFill/>
              </a:ln>
              <a:solidFill>
                <a:srgbClr val="6D2D19"/>
              </a:solidFill>
              <a:effectLst/>
              <a:uFillTx/>
              <a:ea typeface="+mj-ea"/>
              <a:cs typeface="+mj-cs"/>
              <a:sym typeface="Calibri"/>
            </a:endParaRPr>
          </a:p>
        </p:txBody>
      </p:sp>
      <p:sp>
        <p:nvSpPr>
          <p:cNvPr id="27" name="Прямоугольник: скругленные углы 6">
            <a:extLst>
              <a:ext uri="{FF2B5EF4-FFF2-40B4-BE49-F238E27FC236}">
                <a16:creationId xmlns:a16="http://schemas.microsoft.com/office/drawing/2014/main" id="{C05DF474-34D9-4E72-A61E-9D1C2503FDA1}"/>
              </a:ext>
            </a:extLst>
          </p:cNvPr>
          <p:cNvSpPr/>
          <p:nvPr/>
        </p:nvSpPr>
        <p:spPr>
          <a:xfrm>
            <a:off x="6528048" y="1140233"/>
            <a:ext cx="2160240" cy="646329"/>
          </a:xfrm>
          <a:prstGeom prst="roundRect">
            <a:avLst>
              <a:gd name="adj" fmla="val 0"/>
            </a:avLst>
          </a:prstGeom>
          <a:noFill/>
          <a:ln>
            <a:solidFill>
              <a:schemeClr val="accent2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spc="0" normalizeH="0" baseline="0" dirty="0" err="1">
                <a:ln>
                  <a:noFill/>
                </a:ln>
                <a:solidFill>
                  <a:srgbClr val="6D2D19"/>
                </a:solidFill>
                <a:effectLst/>
                <a:uFillTx/>
                <a:ea typeface="+mj-ea"/>
                <a:cs typeface="+mj-cs"/>
                <a:sym typeface="Calibri"/>
              </a:rPr>
              <a:t>Таргетированная</a:t>
            </a:r>
            <a:r>
              <a:rPr kumimoji="0" lang="ru-RU" b="1" i="0" u="none" strike="noStrike" cap="none" spc="0" normalizeH="0" dirty="0">
                <a:ln>
                  <a:noFill/>
                </a:ln>
                <a:solidFill>
                  <a:srgbClr val="6D2D19"/>
                </a:solidFill>
                <a:effectLst/>
                <a:uFillTx/>
                <a:ea typeface="+mj-ea"/>
                <a:cs typeface="+mj-cs"/>
                <a:sym typeface="Calibri"/>
              </a:rPr>
              <a:t> реклама</a:t>
            </a:r>
            <a:endParaRPr kumimoji="0" lang="ru-RU" b="1" i="0" u="none" strike="noStrike" cap="none" spc="0" normalizeH="0" baseline="0" dirty="0">
              <a:ln>
                <a:noFill/>
              </a:ln>
              <a:solidFill>
                <a:srgbClr val="6D2D19"/>
              </a:solidFill>
              <a:effectLst/>
              <a:uFillTx/>
              <a:ea typeface="+mj-ea"/>
              <a:cs typeface="+mj-cs"/>
              <a:sym typeface="Calibri"/>
            </a:endParaRPr>
          </a:p>
        </p:txBody>
      </p:sp>
      <p:pic>
        <p:nvPicPr>
          <p:cNvPr id="28" name="Рисунок 27" descr="depositphotos_126592366-stock-illustration-smartphone-and-digital-marketing-design (1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636060" y="1920213"/>
            <a:ext cx="1944216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56511012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2614CBCC-ACB9-416A-96B0-C909402FA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724" y="1776454"/>
            <a:ext cx="1728192" cy="15361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5" name="Рисунок 24" descr="2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33960" y="1570962"/>
            <a:ext cx="2786765" cy="19209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592" y="691666"/>
            <a:ext cx="11750079" cy="400108"/>
          </a:xfrm>
          <a:noFill/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kern="1200" dirty="0">
                <a:solidFill>
                  <a:srgbClr val="703016"/>
                </a:solidFill>
                <a:cs typeface="Arial" panose="020B0604020202020204" pitchFamily="34" charset="0"/>
                <a:sym typeface="Calibri"/>
              </a:rPr>
              <a:t>Проведение информационных </a:t>
            </a:r>
            <a:br>
              <a:rPr lang="ru-RU" sz="2800" b="1" kern="1200" dirty="0">
                <a:solidFill>
                  <a:srgbClr val="703016"/>
                </a:solidFill>
                <a:cs typeface="Arial" panose="020B0604020202020204" pitchFamily="34" charset="0"/>
                <a:sym typeface="Calibri"/>
              </a:rPr>
            </a:br>
            <a:r>
              <a:rPr lang="ru-RU" sz="2800" b="1" kern="1200" dirty="0">
                <a:solidFill>
                  <a:srgbClr val="703016"/>
                </a:solidFill>
                <a:cs typeface="Arial" panose="020B0604020202020204" pitchFamily="34" charset="0"/>
                <a:sym typeface="Calibri"/>
              </a:rPr>
              <a:t>кампаний в СМИ</a:t>
            </a:r>
            <a:endParaRPr lang="ru-RU" sz="2800" b="1" spc="-25" dirty="0">
              <a:solidFill>
                <a:srgbClr val="703016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C05DF474-34D9-4E72-A61E-9D1C2503FDA1}"/>
              </a:ext>
            </a:extLst>
          </p:cNvPr>
          <p:cNvSpPr/>
          <p:nvPr/>
        </p:nvSpPr>
        <p:spPr>
          <a:xfrm>
            <a:off x="9296269" y="1144172"/>
            <a:ext cx="2808312" cy="442672"/>
          </a:xfrm>
          <a:prstGeom prst="roundRect">
            <a:avLst>
              <a:gd name="adj" fmla="val 0"/>
            </a:avLst>
          </a:prstGeom>
          <a:noFill/>
          <a:ln>
            <a:solidFill>
              <a:schemeClr val="accent2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>
                <a:ln>
                  <a:noFill/>
                </a:ln>
                <a:solidFill>
                  <a:srgbClr val="6D2D19"/>
                </a:solidFill>
                <a:effectLst/>
                <a:uFillTx/>
                <a:ea typeface="+mj-ea"/>
                <a:cs typeface="+mj-cs"/>
                <a:sym typeface="Calibri"/>
              </a:rPr>
              <a:t>Прокат ролика на ТВ</a:t>
            </a:r>
          </a:p>
        </p:txBody>
      </p:sp>
      <p:sp>
        <p:nvSpPr>
          <p:cNvPr id="17" name="Прямоугольник: скругленные углы 10">
            <a:extLst>
              <a:ext uri="{FF2B5EF4-FFF2-40B4-BE49-F238E27FC236}">
                <a16:creationId xmlns:a16="http://schemas.microsoft.com/office/drawing/2014/main" id="{D06DBB7F-78BF-4F2B-AA56-F58FEA6839B3}"/>
              </a:ext>
            </a:extLst>
          </p:cNvPr>
          <p:cNvSpPr/>
          <p:nvPr/>
        </p:nvSpPr>
        <p:spPr>
          <a:xfrm>
            <a:off x="5879975" y="1166865"/>
            <a:ext cx="3253135" cy="400108"/>
          </a:xfrm>
          <a:prstGeom prst="roundRect">
            <a:avLst>
              <a:gd name="adj" fmla="val 0"/>
            </a:avLst>
          </a:prstGeom>
          <a:noFill/>
          <a:ln>
            <a:solidFill>
              <a:schemeClr val="accent2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>
                <a:ln>
                  <a:noFill/>
                </a:ln>
                <a:solidFill>
                  <a:srgbClr val="6D2D19"/>
                </a:solidFill>
                <a:effectLst/>
                <a:uFillTx/>
                <a:ea typeface="+mj-ea"/>
                <a:cs typeface="+mj-cs"/>
                <a:sym typeface="Calibri"/>
              </a:rPr>
              <a:t>Публикации в журналах</a:t>
            </a:r>
          </a:p>
        </p:txBody>
      </p:sp>
      <p:pic>
        <p:nvPicPr>
          <p:cNvPr id="34" name="Picture 4" descr="C:\Users\agorinova\Downloads\КировБелмаш (1).jpg">
            <a:extLst>
              <a:ext uri="{FF2B5EF4-FFF2-40B4-BE49-F238E27FC236}">
                <a16:creationId xmlns:a16="http://schemas.microsoft.com/office/drawing/2014/main" id="{A81DC875-DAD1-4835-BCE4-756A40D2A0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12023" y="1762705"/>
            <a:ext cx="2228163" cy="144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" name="Picture 2" descr="C:\Users\agorinova\Downloads\byryYI1YY4k (1).jpg">
            <a:extLst>
              <a:ext uri="{FF2B5EF4-FFF2-40B4-BE49-F238E27FC236}">
                <a16:creationId xmlns:a16="http://schemas.microsoft.com/office/drawing/2014/main" id="{E18A984E-826B-4FB3-9F7B-9CE9624B0D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1384" y="1738315"/>
            <a:ext cx="2232248" cy="14668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76DB839C-7D5C-40A6-8FB9-9482102F6C8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87" b="16834"/>
          <a:stretch/>
        </p:blipFill>
        <p:spPr>
          <a:xfrm>
            <a:off x="10848528" y="6165304"/>
            <a:ext cx="1343472" cy="692696"/>
          </a:xfrm>
          <a:prstGeom prst="rect">
            <a:avLst/>
          </a:prstGeom>
        </p:spPr>
      </p:pic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A414485F-28E4-4CEF-B1A9-4E9E10F1D085}"/>
              </a:ext>
            </a:extLst>
          </p:cNvPr>
          <p:cNvSpPr/>
          <p:nvPr/>
        </p:nvSpPr>
        <p:spPr>
          <a:xfrm>
            <a:off x="7246084" y="3362207"/>
            <a:ext cx="4858497" cy="432048"/>
          </a:xfrm>
          <a:prstGeom prst="rect">
            <a:avLst/>
          </a:prstGeom>
          <a:solidFill>
            <a:srgbClr val="FFFFFF"/>
          </a:solidFill>
          <a:ln>
            <a:solidFill>
              <a:schemeClr val="accent2"/>
            </a:solidFill>
          </a:ln>
          <a:effectLst>
            <a:softEdge rad="4445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414772" hangingPunct="1">
              <a:defRPr/>
            </a:pPr>
            <a:r>
              <a:rPr lang="ru-RU" sz="1600" b="1" dirty="0">
                <a:solidFill>
                  <a:srgbClr val="C00000"/>
                </a:solidFill>
              </a:rPr>
              <a:t>≤</a:t>
            </a:r>
            <a:r>
              <a:rPr lang="en-US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>
                <a:solidFill>
                  <a:srgbClr val="C00000"/>
                </a:solidFill>
              </a:rPr>
              <a:t>60 тыс. рублей на 1 мероприятие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cs typeface="Helvetica"/>
              <a:sym typeface="Calibri"/>
            </a:endParaRPr>
          </a:p>
        </p:txBody>
      </p:sp>
      <p:sp>
        <p:nvSpPr>
          <p:cNvPr id="22" name="Прямоугольник: скругленные углы 10">
            <a:extLst>
              <a:ext uri="{FF2B5EF4-FFF2-40B4-BE49-F238E27FC236}">
                <a16:creationId xmlns:a16="http://schemas.microsoft.com/office/drawing/2014/main" id="{D06DBB7F-78BF-4F2B-AA56-F58FEA6839B3}"/>
              </a:ext>
            </a:extLst>
          </p:cNvPr>
          <p:cNvSpPr/>
          <p:nvPr/>
        </p:nvSpPr>
        <p:spPr>
          <a:xfrm>
            <a:off x="165621" y="1190903"/>
            <a:ext cx="2880320" cy="400108"/>
          </a:xfrm>
          <a:prstGeom prst="roundRect">
            <a:avLst>
              <a:gd name="adj" fmla="val 0"/>
            </a:avLst>
          </a:prstGeom>
          <a:noFill/>
          <a:ln>
            <a:solidFill>
              <a:schemeClr val="accent2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2000" b="1" dirty="0">
                <a:solidFill>
                  <a:srgbClr val="6D2D19"/>
                </a:solidFill>
                <a:cs typeface="Times New Roman" pitchFamily="18" charset="0"/>
              </a:rPr>
              <a:t>Публикации в газетах</a:t>
            </a:r>
            <a:endParaRPr kumimoji="0" lang="ru-RU" sz="2000" b="1" i="0" u="none" strike="noStrike" cap="none" spc="0" normalizeH="0" baseline="0" dirty="0">
              <a:ln>
                <a:noFill/>
              </a:ln>
              <a:solidFill>
                <a:srgbClr val="6D2D19"/>
              </a:solidFill>
              <a:effectLst/>
              <a:uFillTx/>
              <a:ea typeface="+mj-ea"/>
              <a:cs typeface="+mj-cs"/>
              <a:sym typeface="Calibri"/>
            </a:endParaRPr>
          </a:p>
        </p:txBody>
      </p:sp>
      <p:sp>
        <p:nvSpPr>
          <p:cNvPr id="24" name="Прямоугольник: скругленные углы 10">
            <a:extLst>
              <a:ext uri="{FF2B5EF4-FFF2-40B4-BE49-F238E27FC236}">
                <a16:creationId xmlns:a16="http://schemas.microsoft.com/office/drawing/2014/main" id="{D06DBB7F-78BF-4F2B-AA56-F58FEA6839B3}"/>
              </a:ext>
            </a:extLst>
          </p:cNvPr>
          <p:cNvSpPr/>
          <p:nvPr/>
        </p:nvSpPr>
        <p:spPr>
          <a:xfrm>
            <a:off x="3162203" y="1183708"/>
            <a:ext cx="2520280" cy="442672"/>
          </a:xfrm>
          <a:prstGeom prst="roundRect">
            <a:avLst>
              <a:gd name="adj" fmla="val 0"/>
            </a:avLst>
          </a:prstGeom>
          <a:noFill/>
          <a:ln>
            <a:solidFill>
              <a:schemeClr val="accent2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>
                <a:ln>
                  <a:noFill/>
                </a:ln>
                <a:solidFill>
                  <a:srgbClr val="6D2D19"/>
                </a:solidFill>
                <a:effectLst/>
                <a:uFillTx/>
                <a:ea typeface="+mj-ea"/>
                <a:cs typeface="+mj-cs"/>
                <a:sym typeface="Calibri"/>
              </a:rPr>
              <a:t>Реклама</a:t>
            </a:r>
            <a:r>
              <a:rPr kumimoji="0" lang="ru-RU" sz="2000" b="1" i="0" u="none" strike="noStrike" cap="none" spc="0" normalizeH="0" dirty="0">
                <a:ln>
                  <a:noFill/>
                </a:ln>
                <a:solidFill>
                  <a:srgbClr val="6D2D19"/>
                </a:solidFill>
                <a:effectLst/>
                <a:uFillTx/>
                <a:ea typeface="+mj-ea"/>
                <a:cs typeface="+mj-cs"/>
                <a:sym typeface="Calibri"/>
              </a:rPr>
              <a:t> на радио</a:t>
            </a:r>
            <a:endParaRPr kumimoji="0" lang="ru-RU" sz="2000" b="1" i="0" u="none" strike="noStrike" cap="none" spc="0" normalizeH="0" baseline="0" dirty="0">
              <a:ln>
                <a:noFill/>
              </a:ln>
              <a:solidFill>
                <a:srgbClr val="6D2D19"/>
              </a:solidFill>
              <a:effectLst/>
              <a:uFillTx/>
              <a:ea typeface="+mj-ea"/>
              <a:cs typeface="+mj-cs"/>
              <a:sym typeface="Calibri"/>
            </a:endParaRP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A414485F-28E4-4CEF-B1A9-4E9E10F1D085}"/>
              </a:ext>
            </a:extLst>
          </p:cNvPr>
          <p:cNvSpPr/>
          <p:nvPr/>
        </p:nvSpPr>
        <p:spPr>
          <a:xfrm>
            <a:off x="7961266" y="5402220"/>
            <a:ext cx="3816424" cy="350893"/>
          </a:xfrm>
          <a:prstGeom prst="rect">
            <a:avLst/>
          </a:prstGeom>
          <a:solidFill>
            <a:srgbClr val="FFFFFF"/>
          </a:solidFill>
          <a:ln>
            <a:solidFill>
              <a:schemeClr val="accent2"/>
            </a:solidFill>
          </a:ln>
          <a:effectLst>
            <a:softEdge rad="4445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414772" hangingPunct="1">
              <a:defRPr/>
            </a:pP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1600" b="1" dirty="0">
                <a:solidFill>
                  <a:srgbClr val="C00000"/>
                </a:solidFill>
              </a:rPr>
              <a:t>80 тыс. рублей на 1 мероприятие</a:t>
            </a:r>
          </a:p>
        </p:txBody>
      </p:sp>
      <p:sp>
        <p:nvSpPr>
          <p:cNvPr id="43" name="Заголовок 1"/>
          <p:cNvSpPr txBox="1">
            <a:spLocks/>
          </p:cNvSpPr>
          <p:nvPr/>
        </p:nvSpPr>
        <p:spPr>
          <a:xfrm>
            <a:off x="3450726" y="3752293"/>
            <a:ext cx="4858497" cy="416617"/>
          </a:xfrm>
          <a:prstGeom prst="rect">
            <a:avLst/>
          </a:prstGeom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lIns="41492" tIns="41492" rIns="41492" bIns="41492" anchor="b">
            <a:noAutofit/>
          </a:bodyPr>
          <a:lstStyle/>
          <a:p>
            <a:pPr marL="0" marR="0" lvl="0" indent="0" algn="ctr" defTabSz="914771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kern="1200" dirty="0">
                <a:solidFill>
                  <a:srgbClr val="703016"/>
                </a:solidFill>
                <a:cs typeface="Arial" panose="020B0604020202020204" pitchFamily="34" charset="0"/>
              </a:rPr>
              <a:t>Разработка</a:t>
            </a:r>
            <a:r>
              <a:rPr lang="ru-RU" sz="3600" b="1" kern="1200" dirty="0">
                <a:solidFill>
                  <a:srgbClr val="703016"/>
                </a:solidFill>
                <a:cs typeface="Arial" panose="020B0604020202020204" pitchFamily="34" charset="0"/>
              </a:rPr>
              <a:t> ТЭО</a:t>
            </a:r>
            <a:endParaRPr kumimoji="0" lang="ru-RU" sz="4800" b="1" i="0" u="none" strike="noStrike" kern="0" cap="none" spc="-25" normalizeH="0" baseline="0" noProof="0" dirty="0">
              <a:ln>
                <a:noFill/>
              </a:ln>
              <a:solidFill>
                <a:srgbClr val="703016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  <a:sym typeface="Calibri Light"/>
            </a:endParaRPr>
          </a:p>
        </p:txBody>
      </p:sp>
      <p:pic>
        <p:nvPicPr>
          <p:cNvPr id="18" name="Рисунок 17" descr="0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9445" y="3617772"/>
            <a:ext cx="3969921" cy="2852936"/>
          </a:xfrm>
          <a:prstGeom prst="rect">
            <a:avLst/>
          </a:prstGeom>
        </p:spPr>
      </p:pic>
      <p:sp>
        <p:nvSpPr>
          <p:cNvPr id="19" name="Прямоугольник: скругленные углы 10">
            <a:extLst>
              <a:ext uri="{FF2B5EF4-FFF2-40B4-BE49-F238E27FC236}">
                <a16:creationId xmlns:a16="http://schemas.microsoft.com/office/drawing/2014/main" id="{D06DBB7F-78BF-4F2B-AA56-F58FEA6839B3}"/>
              </a:ext>
            </a:extLst>
          </p:cNvPr>
          <p:cNvSpPr/>
          <p:nvPr/>
        </p:nvSpPr>
        <p:spPr>
          <a:xfrm>
            <a:off x="4475820" y="4281500"/>
            <a:ext cx="6192688" cy="442672"/>
          </a:xfrm>
          <a:prstGeom prst="roundRect">
            <a:avLst>
              <a:gd name="adj" fmla="val 0"/>
            </a:avLst>
          </a:prstGeom>
          <a:noFill/>
          <a:ln>
            <a:solidFill>
              <a:schemeClr val="accent2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2000" b="1" dirty="0">
                <a:solidFill>
                  <a:srgbClr val="6D2D19"/>
                </a:solidFill>
                <a:ea typeface="+mj-ea"/>
                <a:cs typeface="+mj-cs"/>
              </a:rPr>
              <a:t>ТЭО совместных проектов участника кластера</a:t>
            </a:r>
            <a:endParaRPr kumimoji="0" lang="ru-RU" sz="2000" b="1" i="0" u="none" strike="noStrike" cap="none" spc="0" normalizeH="0" baseline="0" dirty="0">
              <a:ln>
                <a:noFill/>
              </a:ln>
              <a:solidFill>
                <a:srgbClr val="6D2D19"/>
              </a:solidFill>
              <a:effectLst/>
              <a:uFillTx/>
              <a:ea typeface="+mj-ea"/>
              <a:cs typeface="+mj-cs"/>
              <a:sym typeface="Calibri"/>
            </a:endParaRPr>
          </a:p>
        </p:txBody>
      </p:sp>
      <p:sp>
        <p:nvSpPr>
          <p:cNvPr id="21" name="Прямоугольник: скругленные углы 10">
            <a:extLst>
              <a:ext uri="{FF2B5EF4-FFF2-40B4-BE49-F238E27FC236}">
                <a16:creationId xmlns:a16="http://schemas.microsoft.com/office/drawing/2014/main" id="{D06DBB7F-78BF-4F2B-AA56-F58FEA6839B3}"/>
              </a:ext>
            </a:extLst>
          </p:cNvPr>
          <p:cNvSpPr/>
          <p:nvPr/>
        </p:nvSpPr>
        <p:spPr>
          <a:xfrm>
            <a:off x="4474173" y="4837401"/>
            <a:ext cx="6840760" cy="442672"/>
          </a:xfrm>
          <a:prstGeom prst="roundRect">
            <a:avLst>
              <a:gd name="adj" fmla="val 0"/>
            </a:avLst>
          </a:prstGeom>
          <a:noFill/>
          <a:ln>
            <a:solidFill>
              <a:schemeClr val="accent2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2000" b="1" dirty="0">
                <a:solidFill>
                  <a:srgbClr val="6D2D19"/>
                </a:solidFill>
                <a:ea typeface="+mj-ea"/>
                <a:cs typeface="+mj-cs"/>
              </a:rPr>
              <a:t>ТЭО </a:t>
            </a:r>
            <a:r>
              <a:rPr lang="ru-RU" sz="2000" b="1" dirty="0" err="1">
                <a:solidFill>
                  <a:srgbClr val="6D2D19"/>
                </a:solidFill>
                <a:ea typeface="+mj-ea"/>
                <a:cs typeface="+mj-cs"/>
              </a:rPr>
              <a:t>инфраструктурых</a:t>
            </a:r>
            <a:r>
              <a:rPr lang="ru-RU" sz="2000" b="1" dirty="0">
                <a:solidFill>
                  <a:srgbClr val="6D2D19"/>
                </a:solidFill>
                <a:ea typeface="+mj-ea"/>
                <a:cs typeface="+mj-cs"/>
              </a:rPr>
              <a:t> проектов участника кластера</a:t>
            </a:r>
            <a:endParaRPr kumimoji="0" lang="ru-RU" sz="2000" b="1" i="0" u="none" strike="noStrike" cap="none" spc="0" normalizeH="0" baseline="0" dirty="0">
              <a:ln>
                <a:noFill/>
              </a:ln>
              <a:solidFill>
                <a:srgbClr val="6D2D19"/>
              </a:solidFill>
              <a:effectLst/>
              <a:uFillTx/>
              <a:ea typeface="+mj-ea"/>
              <a:cs typeface="+mj-cs"/>
              <a:sym typeface="Calibri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930889" y="5389900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≤</a:t>
            </a:r>
            <a:endParaRPr lang="ru-RU" sz="2000" dirty="0"/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1DC961C9-E0E2-43A5-A23A-3C04D2ACC8A9}"/>
              </a:ext>
            </a:extLst>
          </p:cNvPr>
          <p:cNvSpPr/>
          <p:nvPr/>
        </p:nvSpPr>
        <p:spPr>
          <a:xfrm>
            <a:off x="4342238" y="6270795"/>
            <a:ext cx="6192688" cy="432048"/>
          </a:xfrm>
          <a:prstGeom prst="rect">
            <a:avLst/>
          </a:prstGeom>
          <a:solidFill>
            <a:srgbClr val="FFFFFF"/>
          </a:solidFill>
          <a:ln>
            <a:solidFill>
              <a:schemeClr val="accent2"/>
            </a:solidFill>
          </a:ln>
          <a:effectLst>
            <a:softEdge rad="4445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414772" hangingPunct="1">
              <a:defRPr/>
            </a:pPr>
            <a:r>
              <a:rPr lang="ru-RU" sz="1600" b="1" kern="1200" dirty="0">
                <a:solidFill>
                  <a:srgbClr val="5E2716"/>
                </a:solidFill>
                <a:cs typeface="Helvetica"/>
              </a:rPr>
              <a:t>обязательное софинансирование не менее 10% от суммы затрат.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5E2716"/>
              </a:solidFill>
              <a:effectLst/>
              <a:uLnTx/>
              <a:uFillTx/>
              <a:cs typeface="Helvetica"/>
              <a:sym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29F0BD-1C3D-B349-4537-D2561EB84DAB}"/>
              </a:ext>
            </a:extLst>
          </p:cNvPr>
          <p:cNvSpPr txBox="1"/>
          <p:nvPr/>
        </p:nvSpPr>
        <p:spPr>
          <a:xfrm>
            <a:off x="4377115" y="5827288"/>
            <a:ext cx="6097978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defTabSz="414772" hangingPunct="1">
              <a:defRPr/>
            </a:pPr>
            <a:r>
              <a:rPr lang="ru-RU" sz="1800" b="1" dirty="0">
                <a:solidFill>
                  <a:srgbClr val="5E2716"/>
                </a:solidFill>
              </a:rPr>
              <a:t>д</a:t>
            </a:r>
            <a:r>
              <a:rPr kumimoji="0" lang="ru-RU" sz="18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sym typeface="Calibri"/>
              </a:rPr>
              <a:t>ля СМСП </a:t>
            </a:r>
            <a:r>
              <a:rPr kumimoji="0" lang="ru-RU" sz="1800" b="1" i="0" u="none" strike="noStrike" cap="none" spc="0" normalizeH="0" baseline="0" dirty="0">
                <a:ln>
                  <a:noFill/>
                </a:ln>
                <a:solidFill>
                  <a:srgbClr val="6D2D19"/>
                </a:solidFill>
                <a:effectLst/>
                <a:uFillTx/>
                <a:ea typeface="+mj-ea"/>
                <a:cs typeface="+mj-cs"/>
                <a:sym typeface="Calibri"/>
              </a:rPr>
              <a:t>от 1 года, прошедших </a:t>
            </a:r>
            <a:r>
              <a:rPr kumimoji="0" lang="ru-RU" sz="1800" b="1" i="0" u="none" strike="noStrike" cap="none" spc="0" normalizeH="0" baseline="0" dirty="0" err="1">
                <a:ln>
                  <a:noFill/>
                </a:ln>
                <a:solidFill>
                  <a:srgbClr val="6D2D19"/>
                </a:solidFill>
                <a:effectLst/>
                <a:uFillTx/>
                <a:ea typeface="+mj-ea"/>
                <a:cs typeface="+mj-cs"/>
                <a:sym typeface="Calibri"/>
              </a:rPr>
              <a:t>скоринговую</a:t>
            </a:r>
            <a:r>
              <a:rPr kumimoji="0" lang="ru-RU" sz="1800" b="1" i="0" u="none" strike="noStrike" cap="none" spc="0" normalizeH="0" baseline="0" dirty="0">
                <a:ln>
                  <a:noFill/>
                </a:ln>
                <a:solidFill>
                  <a:srgbClr val="6D2D19"/>
                </a:solidFill>
                <a:effectLst/>
                <a:uFillTx/>
                <a:ea typeface="+mj-ea"/>
                <a:cs typeface="+mj-cs"/>
                <a:sym typeface="Calibri"/>
              </a:rPr>
              <a:t> оценку;</a:t>
            </a:r>
          </a:p>
        </p:txBody>
      </p:sp>
    </p:spTree>
    <p:extLst>
      <p:ext uri="{BB962C8B-B14F-4D97-AF65-F5344CB8AC3E}">
        <p14:creationId xmlns:p14="http://schemas.microsoft.com/office/powerpoint/2010/main" val="3218462961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 descr="eac-meshki-polipropilenovye-sertifik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88893" y="2821878"/>
            <a:ext cx="1556884" cy="1839400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1989916" y="657905"/>
            <a:ext cx="7465744" cy="4273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33" b="0" i="0" u="none" strike="noStrike" kern="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Helvetica"/>
              <a:cs typeface="Helvetica"/>
              <a:sym typeface="Calibri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3640A0C-4A8D-4D1C-95E1-737664A86EA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84" b="18698"/>
          <a:stretch/>
        </p:blipFill>
        <p:spPr>
          <a:xfrm>
            <a:off x="0" y="0"/>
            <a:ext cx="756845" cy="360040"/>
          </a:xfrm>
          <a:prstGeom prst="rect">
            <a:avLst/>
          </a:prstGeom>
        </p:spPr>
      </p:pic>
      <p:grpSp>
        <p:nvGrpSpPr>
          <p:cNvPr id="2" name="Группа 14"/>
          <p:cNvGrpSpPr/>
          <p:nvPr/>
        </p:nvGrpSpPr>
        <p:grpSpPr>
          <a:xfrm>
            <a:off x="382860" y="2140998"/>
            <a:ext cx="11521280" cy="2520280"/>
            <a:chOff x="479376" y="3573016"/>
            <a:chExt cx="11521280" cy="2016224"/>
          </a:xfrm>
        </p:grpSpPr>
        <p:sp>
          <p:nvSpPr>
            <p:cNvPr id="17" name="Прямоугольник: скругленные углы 10">
              <a:extLst>
                <a:ext uri="{FF2B5EF4-FFF2-40B4-BE49-F238E27FC236}">
                  <a16:creationId xmlns:a16="http://schemas.microsoft.com/office/drawing/2014/main" id="{EA184104-31EB-49FA-80DA-36E6660C6228}"/>
                </a:ext>
              </a:extLst>
            </p:cNvPr>
            <p:cNvSpPr/>
            <p:nvPr/>
          </p:nvSpPr>
          <p:spPr>
            <a:xfrm>
              <a:off x="479376" y="3573016"/>
              <a:ext cx="2520280" cy="442672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spc="0" normalizeH="0" baseline="0" dirty="0">
                  <a:ln>
                    <a:noFill/>
                  </a:ln>
                  <a:solidFill>
                    <a:srgbClr val="6D2D19"/>
                  </a:solidFill>
                  <a:effectLst/>
                  <a:uFillTx/>
                  <a:ea typeface="+mj-ea"/>
                  <a:cs typeface="+mj-cs"/>
                  <a:sym typeface="Calibri"/>
                </a:rPr>
                <a:t>Испытания</a:t>
              </a:r>
            </a:p>
          </p:txBody>
        </p:sp>
        <p:pic>
          <p:nvPicPr>
            <p:cNvPr id="18" name="Рисунок 17" descr="5c36ecbbc96b9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51384" y="4149080"/>
              <a:ext cx="2241539" cy="144016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9" name="Прямоугольник: скругленные углы 10">
              <a:extLst>
                <a:ext uri="{FF2B5EF4-FFF2-40B4-BE49-F238E27FC236}">
                  <a16:creationId xmlns:a16="http://schemas.microsoft.com/office/drawing/2014/main" id="{9FE12D05-2D3A-4A28-8178-17419F2631C1}"/>
                </a:ext>
              </a:extLst>
            </p:cNvPr>
            <p:cNvSpPr/>
            <p:nvPr/>
          </p:nvSpPr>
          <p:spPr>
            <a:xfrm>
              <a:off x="3575720" y="3573016"/>
              <a:ext cx="2376263" cy="442672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spc="0" normalizeH="0" baseline="0" dirty="0">
                  <a:ln>
                    <a:noFill/>
                  </a:ln>
                  <a:solidFill>
                    <a:srgbClr val="6D2D19"/>
                  </a:solidFill>
                  <a:effectLst/>
                  <a:uFillTx/>
                  <a:ea typeface="+mj-ea"/>
                  <a:cs typeface="+mj-cs"/>
                  <a:sym typeface="Calibri"/>
                </a:rPr>
                <a:t>Декларирование</a:t>
              </a:r>
            </a:p>
          </p:txBody>
        </p:sp>
        <p:sp>
          <p:nvSpPr>
            <p:cNvPr id="20" name="Прямоугольник: скругленные углы 6">
              <a:extLst>
                <a:ext uri="{FF2B5EF4-FFF2-40B4-BE49-F238E27FC236}">
                  <a16:creationId xmlns:a16="http://schemas.microsoft.com/office/drawing/2014/main" id="{C05DF474-34D9-4E72-A61E-9D1C2503FDA1}"/>
                </a:ext>
              </a:extLst>
            </p:cNvPr>
            <p:cNvSpPr/>
            <p:nvPr/>
          </p:nvSpPr>
          <p:spPr>
            <a:xfrm>
              <a:off x="6600056" y="3573016"/>
              <a:ext cx="2592288" cy="456424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spc="0" normalizeH="0" baseline="0" dirty="0">
                  <a:ln>
                    <a:noFill/>
                  </a:ln>
                  <a:solidFill>
                    <a:srgbClr val="6D2D19"/>
                  </a:solidFill>
                  <a:effectLst/>
                  <a:uFillTx/>
                  <a:ea typeface="+mj-ea"/>
                  <a:cs typeface="+mj-cs"/>
                  <a:sym typeface="Calibri"/>
                </a:rPr>
                <a:t>Сертификация</a:t>
              </a:r>
            </a:p>
          </p:txBody>
        </p:sp>
        <p:sp>
          <p:nvSpPr>
            <p:cNvPr id="22" name="Прямоугольник: скругленные углы 6">
              <a:extLst>
                <a:ext uri="{FF2B5EF4-FFF2-40B4-BE49-F238E27FC236}">
                  <a16:creationId xmlns:a16="http://schemas.microsoft.com/office/drawing/2014/main" id="{C05DF474-34D9-4E72-A61E-9D1C2503FDA1}"/>
                </a:ext>
              </a:extLst>
            </p:cNvPr>
            <p:cNvSpPr/>
            <p:nvPr/>
          </p:nvSpPr>
          <p:spPr>
            <a:xfrm>
              <a:off x="9624392" y="3573016"/>
              <a:ext cx="2376264" cy="442672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spc="0" normalizeH="0" baseline="0" dirty="0">
                  <a:ln>
                    <a:noFill/>
                  </a:ln>
                  <a:solidFill>
                    <a:srgbClr val="6D2D19"/>
                  </a:solidFill>
                  <a:effectLst/>
                  <a:uFillTx/>
                  <a:ea typeface="+mj-ea"/>
                  <a:cs typeface="+mj-cs"/>
                  <a:sym typeface="Calibri"/>
                </a:rPr>
                <a:t>Разработка</a:t>
              </a:r>
              <a:r>
                <a:rPr kumimoji="0" lang="ru-RU" sz="2000" b="1" i="0" u="none" strike="noStrike" cap="none" spc="0" normalizeH="0" dirty="0">
                  <a:ln>
                    <a:noFill/>
                  </a:ln>
                  <a:solidFill>
                    <a:srgbClr val="6D2D19"/>
                  </a:solidFill>
                  <a:effectLst/>
                  <a:uFillTx/>
                  <a:ea typeface="+mj-ea"/>
                  <a:cs typeface="+mj-cs"/>
                  <a:sym typeface="Calibri"/>
                </a:rPr>
                <a:t> ТУ</a:t>
              </a:r>
              <a:endParaRPr kumimoji="0" lang="ru-RU" sz="2000" b="1" i="0" u="none" strike="noStrike" cap="none" spc="0" normalizeH="0" baseline="0" dirty="0">
                <a:ln>
                  <a:noFill/>
                </a:ln>
                <a:solidFill>
                  <a:srgbClr val="6D2D19"/>
                </a:solidFill>
                <a:effectLst/>
                <a:uFillTx/>
                <a:ea typeface="+mj-ea"/>
                <a:cs typeface="+mj-cs"/>
                <a:sym typeface="Calibri"/>
              </a:endParaRPr>
            </a:p>
          </p:txBody>
        </p:sp>
      </p:grpSp>
      <p:sp>
        <p:nvSpPr>
          <p:cNvPr id="23" name="Заголовок 1"/>
          <p:cNvSpPr txBox="1">
            <a:spLocks/>
          </p:cNvSpPr>
          <p:nvPr/>
        </p:nvSpPr>
        <p:spPr>
          <a:xfrm>
            <a:off x="454868" y="1007327"/>
            <a:ext cx="11161240" cy="648072"/>
          </a:xfrm>
          <a:prstGeom prst="rect">
            <a:avLst/>
          </a:prstGeom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lIns="41492" tIns="41492" rIns="41492" bIns="41492" anchor="b">
            <a:noAutofit/>
          </a:bodyPr>
          <a:lstStyle/>
          <a:p>
            <a:pPr marL="0" marR="0" lvl="0" indent="0" algn="ctr" defTabSz="914771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kern="1200" dirty="0">
                <a:solidFill>
                  <a:srgbClr val="703016"/>
                </a:solidFill>
                <a:cs typeface="Arial" panose="020B0604020202020204" pitchFamily="34" charset="0"/>
              </a:rPr>
              <a:t>Организация работ по приведению продукции</a:t>
            </a:r>
          </a:p>
          <a:p>
            <a:pPr marL="0" marR="0" lvl="0" indent="0" algn="ctr" defTabSz="914771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kern="1200" dirty="0">
                <a:solidFill>
                  <a:srgbClr val="703016"/>
                </a:solidFill>
                <a:cs typeface="Arial" panose="020B0604020202020204" pitchFamily="34" charset="0"/>
              </a:rPr>
              <a:t>в с</a:t>
            </a:r>
            <a:r>
              <a:rPr kumimoji="0" lang="ru-RU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703016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  <a:sym typeface="Calibri"/>
              </a:rPr>
              <a:t>оответствие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703016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  <a:sym typeface="Calibri"/>
              </a:rPr>
              <a:t> с необходимыми требованиями</a:t>
            </a:r>
            <a:r>
              <a:rPr kumimoji="0" lang="ru-RU" sz="2800" b="1" i="0" u="none" strike="noStrike" kern="1200" cap="none" spc="0" normalizeH="0" noProof="0" dirty="0">
                <a:ln>
                  <a:noFill/>
                </a:ln>
                <a:solidFill>
                  <a:srgbClr val="703016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  <a:sym typeface="Calibri"/>
              </a:rPr>
              <a:t> продукции</a:t>
            </a:r>
            <a:endParaRPr kumimoji="0" lang="ru-RU" sz="2800" b="1" i="0" u="none" strike="noStrike" kern="0" cap="none" spc="-25" normalizeH="0" baseline="0" noProof="0" dirty="0">
              <a:ln>
                <a:noFill/>
              </a:ln>
              <a:solidFill>
                <a:srgbClr val="703016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  <a:sym typeface="Calibri Light"/>
            </a:endParaRPr>
          </a:p>
        </p:txBody>
      </p:sp>
      <p:pic>
        <p:nvPicPr>
          <p:cNvPr id="25" name="Рисунок 24" descr="1-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07813" y="2839248"/>
            <a:ext cx="1783741" cy="18762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Рисунок 25" descr="depositphotos_16906897-stock-photo-architect-rolls-and-plan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457384" y="3017465"/>
            <a:ext cx="2279748" cy="1519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26E116E-E339-F888-3E32-530C0C70AA63}"/>
              </a:ext>
            </a:extLst>
          </p:cNvPr>
          <p:cNvSpPr/>
          <p:nvPr/>
        </p:nvSpPr>
        <p:spPr>
          <a:xfrm>
            <a:off x="486136" y="4995594"/>
            <a:ext cx="9299595" cy="1642660"/>
          </a:xfrm>
          <a:prstGeom prst="rect">
            <a:avLst/>
          </a:prstGeom>
          <a:solidFill>
            <a:srgbClr val="FFFFFF"/>
          </a:solidFill>
          <a:ln>
            <a:solidFill>
              <a:schemeClr val="accent2"/>
            </a:solidFill>
          </a:ln>
          <a:effectLst>
            <a:softEdge rad="4445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414772" hangingPunct="1">
              <a:defRPr/>
            </a:pPr>
            <a:r>
              <a:rPr lang="ru-RU" b="1" dirty="0">
                <a:solidFill>
                  <a:srgbClr val="C00000"/>
                </a:solidFill>
              </a:rPr>
              <a:t>≤ 200 тыс. рублей на 1 мероприятие</a:t>
            </a:r>
          </a:p>
          <a:p>
            <a:pPr defTabSz="414772" hangingPunct="1">
              <a:defRPr/>
            </a:pPr>
            <a:endParaRPr lang="ru-RU" sz="1800" b="1" dirty="0">
              <a:solidFill>
                <a:srgbClr val="5E2716"/>
              </a:solidFill>
            </a:endParaRPr>
          </a:p>
          <a:p>
            <a:pPr defTabSz="414772" hangingPunct="1">
              <a:defRPr/>
            </a:pPr>
            <a:r>
              <a:rPr lang="ru-RU" sz="1600" b="1" dirty="0">
                <a:solidFill>
                  <a:srgbClr val="5E2716"/>
                </a:solidFill>
              </a:rPr>
              <a:t>д</a:t>
            </a:r>
            <a:r>
              <a:rPr kumimoji="0" lang="ru-RU" sz="16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sym typeface="Calibri"/>
              </a:rPr>
              <a:t>ля СМСП </a:t>
            </a:r>
            <a:r>
              <a:rPr kumimoji="0" lang="ru-RU" sz="1600" b="1" i="0" u="none" strike="noStrike" cap="none" spc="0" normalizeH="0" baseline="0" dirty="0">
                <a:ln>
                  <a:noFill/>
                </a:ln>
                <a:solidFill>
                  <a:srgbClr val="6D2D19"/>
                </a:solidFill>
                <a:effectLst/>
                <a:uFillTx/>
                <a:ea typeface="+mj-ea"/>
                <a:cs typeface="+mj-cs"/>
                <a:sym typeface="Calibri"/>
              </a:rPr>
              <a:t>от 1 года, прошедших </a:t>
            </a:r>
            <a:r>
              <a:rPr kumimoji="0" lang="ru-RU" sz="1600" b="1" i="0" u="none" strike="noStrike" cap="none" spc="0" normalizeH="0" baseline="0" dirty="0" err="1">
                <a:ln>
                  <a:noFill/>
                </a:ln>
                <a:solidFill>
                  <a:srgbClr val="6D2D19"/>
                </a:solidFill>
                <a:effectLst/>
                <a:uFillTx/>
                <a:ea typeface="+mj-ea"/>
                <a:cs typeface="+mj-cs"/>
                <a:sym typeface="Calibri"/>
              </a:rPr>
              <a:t>скоринговую</a:t>
            </a:r>
            <a:r>
              <a:rPr kumimoji="0" lang="ru-RU" sz="1600" b="1" i="0" u="none" strike="noStrike" cap="none" spc="0" normalizeH="0" baseline="0" dirty="0">
                <a:ln>
                  <a:noFill/>
                </a:ln>
                <a:solidFill>
                  <a:srgbClr val="6D2D19"/>
                </a:solidFill>
                <a:effectLst/>
                <a:uFillTx/>
                <a:ea typeface="+mj-ea"/>
                <a:cs typeface="+mj-cs"/>
                <a:sym typeface="Calibri"/>
              </a:rPr>
              <a:t> оценку;</a:t>
            </a:r>
          </a:p>
          <a:p>
            <a:pPr lvl="0" defTabSz="414772" hangingPunct="1">
              <a:defRPr/>
            </a:pP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cs typeface="Helvetica"/>
              <a:sym typeface="Calibri"/>
            </a:endParaRPr>
          </a:p>
          <a:p>
            <a:pPr lvl="0" defTabSz="414772" hangingPunct="1">
              <a:defRPr/>
            </a:pPr>
            <a:r>
              <a:rPr lang="ru-RU" sz="1600" b="1" kern="1200" dirty="0">
                <a:solidFill>
                  <a:srgbClr val="5E2716"/>
                </a:solidFill>
                <a:cs typeface="Helvetica"/>
              </a:rPr>
              <a:t>обязательное софинансирование не менее 10% от суммы затрат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5E2716"/>
              </a:solidFill>
              <a:effectLst/>
              <a:uLnTx/>
              <a:uFillTx/>
              <a:cs typeface="Helvetica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701115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5005" y="281842"/>
            <a:ext cx="9821989" cy="1023978"/>
          </a:xfr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000" b="1" spc="-25" dirty="0">
                <a:solidFill>
                  <a:srgbClr val="663300"/>
                </a:solidFill>
              </a:rPr>
              <a:t>Инфраструктура поддержки предпринимательства </a:t>
            </a:r>
            <a:br>
              <a:rPr lang="ru-RU" sz="3000" b="1" spc="-25" dirty="0">
                <a:solidFill>
                  <a:srgbClr val="663300"/>
                </a:solidFill>
              </a:rPr>
            </a:br>
            <a:r>
              <a:rPr lang="ru-RU" sz="3000" b="1" spc="-25" dirty="0">
                <a:solidFill>
                  <a:srgbClr val="663300"/>
                </a:solidFill>
              </a:rPr>
              <a:t>в центре «Мой бизнес»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C310E4EB-3EFD-4452-A825-1111DB02E9F1}"/>
              </a:ext>
            </a:extLst>
          </p:cNvPr>
          <p:cNvSpPr/>
          <p:nvPr/>
        </p:nvSpPr>
        <p:spPr>
          <a:xfrm>
            <a:off x="1357093" y="1523005"/>
            <a:ext cx="10268359" cy="430885"/>
          </a:xfrm>
          <a:prstGeom prst="roundRect">
            <a:avLst>
              <a:gd name="adj" fmla="val 0"/>
            </a:avLst>
          </a:prstGeom>
          <a:solidFill>
            <a:srgbClr val="FDF0E7"/>
          </a:solidFill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spc="0" normalizeH="0" baseline="0" dirty="0">
                <a:ln>
                  <a:noFill/>
                </a:ln>
                <a:solidFill>
                  <a:srgbClr val="6D2D19"/>
                </a:solidFill>
                <a:effectLst/>
                <a:uFillTx/>
                <a:ea typeface="+mj-ea"/>
                <a:cs typeface="+mj-cs"/>
                <a:sym typeface="Calibri"/>
              </a:rPr>
              <a:t>Микрофинансовая</a:t>
            </a:r>
            <a:r>
              <a:rPr lang="ru-RU" sz="2200" b="1" dirty="0">
                <a:solidFill>
                  <a:srgbClr val="6D2D19"/>
                </a:solidFill>
                <a:ea typeface="+mj-ea"/>
                <a:cs typeface="+mj-cs"/>
              </a:rPr>
              <a:t> и региональная гарантийная организации</a:t>
            </a:r>
            <a:endParaRPr kumimoji="0" lang="ru-RU" sz="2200" b="1" i="0" u="none" strike="noStrike" cap="none" spc="0" normalizeH="0" baseline="0" dirty="0">
              <a:ln>
                <a:noFill/>
              </a:ln>
              <a:solidFill>
                <a:srgbClr val="6D2D19"/>
              </a:solidFill>
              <a:effectLst/>
              <a:uFillTx/>
              <a:ea typeface="+mj-ea"/>
              <a:cs typeface="+mj-cs"/>
              <a:sym typeface="Calibri"/>
            </a:endParaRPr>
          </a:p>
        </p:txBody>
      </p:sp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7C1CA249-83DA-4AE9-A3B1-80ACE1ACE68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68" y="5496140"/>
            <a:ext cx="779910" cy="779910"/>
          </a:xfrm>
          <a:prstGeom prst="rect">
            <a:avLst/>
          </a:prstGeom>
        </p:spPr>
      </p:pic>
      <p:pic>
        <p:nvPicPr>
          <p:cNvPr id="43" name="Рисунок 42">
            <a:extLst>
              <a:ext uri="{FF2B5EF4-FFF2-40B4-BE49-F238E27FC236}">
                <a16:creationId xmlns:a16="http://schemas.microsoft.com/office/drawing/2014/main" id="{A5BF97AA-4BD5-4C21-B34D-277DE14307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586" y="3415855"/>
            <a:ext cx="627445" cy="785305"/>
          </a:xfrm>
          <a:prstGeom prst="rect">
            <a:avLst/>
          </a:prstGeom>
        </p:spPr>
      </p:pic>
      <p:pic>
        <p:nvPicPr>
          <p:cNvPr id="47" name="Рисунок 46">
            <a:extLst>
              <a:ext uri="{FF2B5EF4-FFF2-40B4-BE49-F238E27FC236}">
                <a16:creationId xmlns:a16="http://schemas.microsoft.com/office/drawing/2014/main" id="{9BF01344-AFAF-48D5-850D-84F0C930572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51" y="1268913"/>
            <a:ext cx="1185842" cy="88938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90D9E2D-08B0-468A-9E9F-8778CEC3AE5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894" y="2520238"/>
            <a:ext cx="629058" cy="629058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E6118FB0-7598-40D5-BCC4-819AF9B0550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99" t="14182" r="10529" b="16159"/>
          <a:stretch/>
        </p:blipFill>
        <p:spPr>
          <a:xfrm>
            <a:off x="160138" y="56779"/>
            <a:ext cx="1067188" cy="55175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AC4C250-E4DD-B797-0311-65366774153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82587" y="4604266"/>
            <a:ext cx="627444" cy="707264"/>
          </a:xfrm>
          <a:prstGeom prst="rect">
            <a:avLst/>
          </a:prstGeom>
        </p:spPr>
      </p:pic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C2D54851-2F6B-73B2-43D1-C02B679195DE}"/>
              </a:ext>
            </a:extLst>
          </p:cNvPr>
          <p:cNvSpPr/>
          <p:nvPr/>
        </p:nvSpPr>
        <p:spPr>
          <a:xfrm>
            <a:off x="1332234" y="2551051"/>
            <a:ext cx="10268359" cy="430885"/>
          </a:xfrm>
          <a:prstGeom prst="roundRect">
            <a:avLst>
              <a:gd name="adj" fmla="val 0"/>
            </a:avLst>
          </a:prstGeom>
          <a:solidFill>
            <a:srgbClr val="FDF0E7"/>
          </a:solidFill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2200" b="1" dirty="0">
                <a:solidFill>
                  <a:srgbClr val="6D2D19"/>
                </a:solidFill>
                <a:ea typeface="+mj-ea"/>
                <a:cs typeface="+mj-cs"/>
              </a:rPr>
              <a:t>Центр кластерного развития</a:t>
            </a:r>
            <a:endParaRPr kumimoji="0" lang="ru-RU" sz="2200" b="1" i="0" u="none" strike="noStrike" cap="none" spc="0" normalizeH="0" baseline="0" dirty="0">
              <a:ln>
                <a:noFill/>
              </a:ln>
              <a:solidFill>
                <a:srgbClr val="6D2D19"/>
              </a:solidFill>
              <a:effectLst/>
              <a:uFillTx/>
              <a:ea typeface="+mj-ea"/>
              <a:cs typeface="+mj-cs"/>
              <a:sym typeface="Calibri"/>
            </a:endParaRP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DD346F50-6CE9-B432-4242-2D8E96BD7AAB}"/>
              </a:ext>
            </a:extLst>
          </p:cNvPr>
          <p:cNvSpPr/>
          <p:nvPr/>
        </p:nvSpPr>
        <p:spPr>
          <a:xfrm>
            <a:off x="1332235" y="3614029"/>
            <a:ext cx="10268359" cy="430885"/>
          </a:xfrm>
          <a:prstGeom prst="roundRect">
            <a:avLst>
              <a:gd name="adj" fmla="val 0"/>
            </a:avLst>
          </a:prstGeom>
          <a:solidFill>
            <a:srgbClr val="FDF0E7"/>
          </a:solidFill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spc="0" normalizeH="0" baseline="0" dirty="0">
                <a:ln>
                  <a:noFill/>
                </a:ln>
                <a:solidFill>
                  <a:srgbClr val="6D2D19"/>
                </a:solidFill>
                <a:effectLst/>
                <a:uFillTx/>
                <a:ea typeface="+mj-ea"/>
                <a:cs typeface="+mj-cs"/>
                <a:sym typeface="Calibri"/>
              </a:rPr>
              <a:t>Центр поддержки предпринимательства</a:t>
            </a:r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FA5EF105-71E0-9381-B4E1-174EB54D6D42}"/>
              </a:ext>
            </a:extLst>
          </p:cNvPr>
          <p:cNvSpPr/>
          <p:nvPr/>
        </p:nvSpPr>
        <p:spPr>
          <a:xfrm>
            <a:off x="1357094" y="4638353"/>
            <a:ext cx="10268359" cy="430885"/>
          </a:xfrm>
          <a:prstGeom prst="roundRect">
            <a:avLst>
              <a:gd name="adj" fmla="val 0"/>
            </a:avLst>
          </a:prstGeom>
          <a:solidFill>
            <a:srgbClr val="FDF0E7"/>
          </a:solidFill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2200" b="1" dirty="0">
                <a:solidFill>
                  <a:srgbClr val="6D2D19"/>
                </a:solidFill>
                <a:ea typeface="+mj-ea"/>
                <a:cs typeface="+mj-cs"/>
              </a:rPr>
              <a:t>Центр поддержки экспорта</a:t>
            </a:r>
            <a:endParaRPr kumimoji="0" lang="ru-RU" sz="2200" b="1" i="0" u="none" strike="noStrike" cap="none" spc="0" normalizeH="0" baseline="0" dirty="0">
              <a:ln>
                <a:noFill/>
              </a:ln>
              <a:solidFill>
                <a:srgbClr val="6D2D19"/>
              </a:solidFill>
              <a:effectLst/>
              <a:uFillTx/>
              <a:ea typeface="+mj-ea"/>
              <a:cs typeface="+mj-cs"/>
              <a:sym typeface="Calibri"/>
            </a:endParaRPr>
          </a:p>
        </p:txBody>
      </p:sp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id="{9F21FD7D-C9BC-A7BF-00AA-9A4059397265}"/>
              </a:ext>
            </a:extLst>
          </p:cNvPr>
          <p:cNvSpPr/>
          <p:nvPr/>
        </p:nvSpPr>
        <p:spPr>
          <a:xfrm>
            <a:off x="1332235" y="5670652"/>
            <a:ext cx="10268359" cy="430885"/>
          </a:xfrm>
          <a:prstGeom prst="roundRect">
            <a:avLst>
              <a:gd name="adj" fmla="val 0"/>
            </a:avLst>
          </a:prstGeom>
          <a:solidFill>
            <a:srgbClr val="FDF0E7"/>
          </a:solidFill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spc="0" normalizeH="0" baseline="0" dirty="0">
                <a:ln>
                  <a:noFill/>
                </a:ln>
                <a:solidFill>
                  <a:srgbClr val="6D2D19"/>
                </a:solidFill>
                <a:effectLst/>
                <a:uFillTx/>
                <a:ea typeface="+mj-ea"/>
                <a:cs typeface="+mj-cs"/>
                <a:sym typeface="Calibri"/>
              </a:rPr>
              <a:t>Многофункциональный центр для бизнеса</a:t>
            </a:r>
          </a:p>
        </p:txBody>
      </p:sp>
    </p:spTree>
    <p:extLst>
      <p:ext uri="{BB962C8B-B14F-4D97-AF65-F5344CB8AC3E}">
        <p14:creationId xmlns:p14="http://schemas.microsoft.com/office/powerpoint/2010/main" val="421435113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840" y="3167680"/>
            <a:ext cx="9745653" cy="792088"/>
          </a:xfrm>
        </p:spPr>
        <p:txBody>
          <a:bodyPr>
            <a:noAutofit/>
          </a:bodyPr>
          <a:lstStyle/>
          <a:p>
            <a:pPr algn="l"/>
            <a:br>
              <a:rPr lang="ru-RU" sz="2500" b="1" spc="-25" dirty="0">
                <a:solidFill>
                  <a:srgbClr val="6D2D19"/>
                </a:solidFill>
                <a:latin typeface="Arial" pitchFamily="34" charset="0"/>
                <a:cs typeface="Arial" pitchFamily="34" charset="0"/>
              </a:rPr>
            </a:br>
            <a:endParaRPr lang="ru-RU" sz="4800" b="1" spc="-25" dirty="0">
              <a:solidFill>
                <a:srgbClr val="6D2D1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63352" y="954865"/>
            <a:ext cx="10513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24" name="Арка 23"/>
          <p:cNvSpPr/>
          <p:nvPr/>
        </p:nvSpPr>
        <p:spPr>
          <a:xfrm rot="10078438">
            <a:off x="-877533" y="4550803"/>
            <a:ext cx="3537529" cy="3537529"/>
          </a:xfrm>
          <a:prstGeom prst="blockArc">
            <a:avLst>
              <a:gd name="adj1" fmla="val 3346679"/>
              <a:gd name="adj2" fmla="val 13202193"/>
              <a:gd name="adj3" fmla="val 12415"/>
            </a:avLst>
          </a:prstGeom>
          <a:solidFill>
            <a:srgbClr val="C59368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79">
              <a:solidFill>
                <a:schemeClr val="tx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49DF026-C928-4F56-8EE1-AE4F01512B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5175" y="5135527"/>
            <a:ext cx="427464" cy="42746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83FD88D5-DD9E-4E20-9A8D-7ED3939AACC2}"/>
              </a:ext>
            </a:extLst>
          </p:cNvPr>
          <p:cNvSpPr/>
          <p:nvPr/>
        </p:nvSpPr>
        <p:spPr>
          <a:xfrm>
            <a:off x="3381532" y="4936584"/>
            <a:ext cx="2900594" cy="824415"/>
          </a:xfrm>
          <a:prstGeom prst="rect">
            <a:avLst/>
          </a:prstGeom>
          <a:solidFill>
            <a:schemeClr val="accent4"/>
          </a:solidFill>
          <a:ln>
            <a:solidFill>
              <a:schemeClr val="accent2"/>
            </a:solidFill>
          </a:ln>
          <a:effectLst>
            <a:softEdge rad="4445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414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6D2D19"/>
                </a:solidFill>
                <a:effectLst/>
                <a:uLnTx/>
                <a:uFillTx/>
                <a:cs typeface="Helvetica"/>
                <a:sym typeface="Calibri"/>
              </a:rPr>
              <a:t>410 - 410 (доб.70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6D2D19"/>
                </a:solidFill>
                <a:effectLst/>
                <a:uLnTx/>
                <a:uFillTx/>
                <a:cs typeface="Helvetica"/>
                <a:sym typeface="Calibri"/>
              </a:rPr>
              <a:t>5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6D2D19"/>
                </a:solidFill>
                <a:effectLst/>
                <a:uLnTx/>
                <a:uFillTx/>
                <a:cs typeface="Helvetica"/>
                <a:sym typeface="Calibri"/>
              </a:rPr>
              <a:t>)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5280AAC-62B7-4CA1-A08C-99A485FADEA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641" y="5660351"/>
            <a:ext cx="566118" cy="566118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008FFFB8-9FA0-4B52-8882-603CD237993D}"/>
              </a:ext>
            </a:extLst>
          </p:cNvPr>
          <p:cNvSpPr/>
          <p:nvPr/>
        </p:nvSpPr>
        <p:spPr>
          <a:xfrm>
            <a:off x="3352639" y="5567387"/>
            <a:ext cx="2712841" cy="622516"/>
          </a:xfrm>
          <a:prstGeom prst="rect">
            <a:avLst/>
          </a:prstGeom>
          <a:solidFill>
            <a:schemeClr val="accent4"/>
          </a:solidFill>
          <a:ln>
            <a:solidFill>
              <a:schemeClr val="accent2"/>
            </a:solidFill>
          </a:ln>
          <a:effectLst>
            <a:glow rad="127000">
              <a:schemeClr val="accent1"/>
            </a:glow>
            <a:softEdge rad="685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14772" hangingPunct="1">
              <a:defRPr/>
            </a:pPr>
            <a:r>
              <a:rPr lang="en-US" sz="2400" b="1" spc="5" dirty="0">
                <a:solidFill>
                  <a:srgbClr val="6D2D19"/>
                </a:solidFill>
                <a:cs typeface="Circe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   rayfond@kfpp.ru</a:t>
            </a:r>
            <a:endParaRPr lang="ru-RU" sz="2400" b="1" spc="5" dirty="0">
              <a:solidFill>
                <a:srgbClr val="6D2D19"/>
              </a:solidFill>
              <a:cs typeface="Circe"/>
            </a:endParaRPr>
          </a:p>
          <a:p>
            <a:pPr algn="ctr" defTabSz="414772" hangingPunct="1">
              <a:defRPr/>
            </a:pPr>
            <a:endParaRPr lang="ru-RU" sz="2400" b="1" spc="5" dirty="0">
              <a:solidFill>
                <a:srgbClr val="6D2D19"/>
              </a:solidFill>
              <a:cs typeface="Circe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2C40E33-79BA-4000-9EC6-8150FA2CF5C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899"/>
            <a:ext cx="1512168" cy="85043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D74E7A4-EA5B-4236-A003-BD9346045E02}"/>
              </a:ext>
            </a:extLst>
          </p:cNvPr>
          <p:cNvSpPr txBox="1"/>
          <p:nvPr/>
        </p:nvSpPr>
        <p:spPr>
          <a:xfrm>
            <a:off x="857830" y="2190864"/>
            <a:ext cx="8544294" cy="1569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663300"/>
                </a:solidFill>
                <a:latin typeface="+mn-lt"/>
              </a:rPr>
              <a:t>Грантовая поддержка предпринимателей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72A696C-BB0F-4827-BEEB-695BDB250B0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/>
          <a:srcRect b="44173"/>
          <a:stretch/>
        </p:blipFill>
        <p:spPr>
          <a:xfrm rot="12793900">
            <a:off x="7004894" y="541123"/>
            <a:ext cx="6319916" cy="3533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60544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1631504" y="510713"/>
            <a:ext cx="87849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771" hangingPunct="1">
              <a:lnSpc>
                <a:spcPct val="90000"/>
              </a:lnSpc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cs typeface="Arial" panose="020B0604020202020204" pitchFamily="34" charset="0"/>
                <a:sym typeface="Calibri"/>
              </a:rPr>
              <a:t>Гранты </a:t>
            </a:r>
            <a:r>
              <a:rPr lang="ru-RU" sz="2800" b="1" dirty="0">
                <a:solidFill>
                  <a:srgbClr val="663300"/>
                </a:solidFill>
                <a:latin typeface="+mn-lt"/>
                <a:ea typeface="Calibri" panose="020F0502020204030204" pitchFamily="34" charset="0"/>
              </a:rPr>
              <a:t>для социальных предпринимателей, </a:t>
            </a:r>
            <a:br>
              <a:rPr lang="ru-RU" sz="2800" b="1" dirty="0">
                <a:solidFill>
                  <a:srgbClr val="663300"/>
                </a:solidFill>
                <a:latin typeface="+mn-lt"/>
                <a:ea typeface="Calibri" panose="020F0502020204030204" pitchFamily="34" charset="0"/>
              </a:rPr>
            </a:br>
            <a:r>
              <a:rPr lang="ru-RU" sz="2800" b="1" dirty="0">
                <a:solidFill>
                  <a:srgbClr val="663300"/>
                </a:solidFill>
                <a:latin typeface="+mn-lt"/>
                <a:ea typeface="Calibri" panose="020F0502020204030204" pitchFamily="34" charset="0"/>
              </a:rPr>
              <a:t>и предпринимателей до 25 лет</a:t>
            </a:r>
            <a:r>
              <a:rPr kumimoji="0" lang="ru-RU" sz="3200" b="1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cs typeface="Arial" panose="020B0604020202020204" pitchFamily="34" charset="0"/>
                <a:sym typeface="Calibri"/>
              </a:rPr>
              <a:t> 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cs typeface="Arial" panose="020B0604020202020204" pitchFamily="34" charset="0"/>
              <a:sym typeface="Calibri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5551065-49DF-485C-911C-C687F133C805}"/>
              </a:ext>
            </a:extLst>
          </p:cNvPr>
          <p:cNvSpPr/>
          <p:nvPr/>
        </p:nvSpPr>
        <p:spPr>
          <a:xfrm>
            <a:off x="9480376" y="260648"/>
            <a:ext cx="1224136" cy="43204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914F65A3-4716-CCD6-D2B1-024F27B144AB}"/>
              </a:ext>
            </a:extLst>
          </p:cNvPr>
          <p:cNvGrpSpPr/>
          <p:nvPr/>
        </p:nvGrpSpPr>
        <p:grpSpPr>
          <a:xfrm>
            <a:off x="1055440" y="1628800"/>
            <a:ext cx="10276198" cy="4500047"/>
            <a:chOff x="152558" y="1651143"/>
            <a:chExt cx="10276198" cy="4500047"/>
          </a:xfrm>
        </p:grpSpPr>
        <p:sp>
          <p:nvSpPr>
            <p:cNvPr id="21" name="Прямоугольник: скругленные углы 10">
              <a:extLst>
                <a:ext uri="{FF2B5EF4-FFF2-40B4-BE49-F238E27FC236}">
                  <a16:creationId xmlns:a16="http://schemas.microsoft.com/office/drawing/2014/main" id="{D06DBB7F-78BF-4F2B-AA56-F58FEA6839B3}"/>
                </a:ext>
              </a:extLst>
            </p:cNvPr>
            <p:cNvSpPr/>
            <p:nvPr/>
          </p:nvSpPr>
          <p:spPr>
            <a:xfrm>
              <a:off x="152558" y="1651143"/>
              <a:ext cx="10276198" cy="400108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r>
                <a:rPr lang="ru-RU" sz="2000" b="1" dirty="0">
                  <a:solidFill>
                    <a:srgbClr val="703016"/>
                  </a:solidFill>
                </a:rPr>
                <a:t>Размер гранта от 100 до 500 тысяч рублей</a:t>
              </a:r>
              <a:endParaRPr kumimoji="0" lang="ru-RU" sz="2000" b="1" i="0" u="none" strike="noStrike" cap="none" spc="0" normalizeH="0" baseline="0" dirty="0">
                <a:ln>
                  <a:noFill/>
                </a:ln>
                <a:solidFill>
                  <a:srgbClr val="6D2D19"/>
                </a:solidFill>
                <a:effectLst/>
                <a:uFillTx/>
                <a:ea typeface="+mj-ea"/>
                <a:cs typeface="+mj-cs"/>
                <a:sym typeface="Calibri"/>
              </a:endParaRPr>
            </a:p>
          </p:txBody>
        </p:sp>
        <p:sp>
          <p:nvSpPr>
            <p:cNvPr id="27" name="Прямоугольник: скругленные углы 10">
              <a:extLst>
                <a:ext uri="{FF2B5EF4-FFF2-40B4-BE49-F238E27FC236}">
                  <a16:creationId xmlns:a16="http://schemas.microsoft.com/office/drawing/2014/main" id="{D06DBB7F-78BF-4F2B-AA56-F58FEA6839B3}"/>
                </a:ext>
              </a:extLst>
            </p:cNvPr>
            <p:cNvSpPr/>
            <p:nvPr/>
          </p:nvSpPr>
          <p:spPr>
            <a:xfrm>
              <a:off x="158900" y="2246008"/>
              <a:ext cx="10269856" cy="400108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r>
                <a:rPr lang="ru-RU" sz="2000" b="1" dirty="0">
                  <a:solidFill>
                    <a:srgbClr val="703016"/>
                  </a:solidFill>
                </a:rPr>
                <a:t>Софинансирование в размере 25% от затрат на реализацию проекта</a:t>
              </a:r>
              <a:endParaRPr kumimoji="0" lang="ru-RU" sz="2000" b="1" i="0" u="none" strike="noStrike" cap="none" spc="0" normalizeH="0" baseline="0" dirty="0">
                <a:ln>
                  <a:noFill/>
                </a:ln>
                <a:solidFill>
                  <a:srgbClr val="6D2D19"/>
                </a:solidFill>
                <a:effectLst/>
                <a:uFillTx/>
                <a:ea typeface="+mj-ea"/>
                <a:cs typeface="+mj-cs"/>
                <a:sym typeface="Calibri"/>
              </a:endParaRPr>
            </a:p>
          </p:txBody>
        </p:sp>
        <p:sp>
          <p:nvSpPr>
            <p:cNvPr id="28" name="Прямоугольник: скругленные углы 10">
              <a:extLst>
                <a:ext uri="{FF2B5EF4-FFF2-40B4-BE49-F238E27FC236}">
                  <a16:creationId xmlns:a16="http://schemas.microsoft.com/office/drawing/2014/main" id="{D06DBB7F-78BF-4F2B-AA56-F58FEA6839B3}"/>
                </a:ext>
              </a:extLst>
            </p:cNvPr>
            <p:cNvSpPr/>
            <p:nvPr/>
          </p:nvSpPr>
          <p:spPr>
            <a:xfrm>
              <a:off x="152558" y="3810486"/>
              <a:ext cx="10263919" cy="400108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r>
                <a:rPr lang="ru-RU" sz="2000" b="1" dirty="0">
                  <a:solidFill>
                    <a:srgbClr val="703016"/>
                  </a:solidFill>
                </a:rPr>
                <a:t>Обязательно прохождение обучающего проекта центра «Мой </a:t>
              </a:r>
              <a:r>
                <a:rPr lang="ru-RU" sz="2000" b="1" dirty="0">
                  <a:solidFill>
                    <a:srgbClr val="5E2716"/>
                  </a:solidFill>
                </a:rPr>
                <a:t>бизнес»</a:t>
              </a:r>
            </a:p>
          </p:txBody>
        </p:sp>
        <p:sp>
          <p:nvSpPr>
            <p:cNvPr id="36" name="Прямоугольник: скругленные углы 10">
              <a:extLst>
                <a:ext uri="{FF2B5EF4-FFF2-40B4-BE49-F238E27FC236}">
                  <a16:creationId xmlns:a16="http://schemas.microsoft.com/office/drawing/2014/main" id="{D06DBB7F-78BF-4F2B-AA56-F58FEA6839B3}"/>
                </a:ext>
              </a:extLst>
            </p:cNvPr>
            <p:cNvSpPr/>
            <p:nvPr/>
          </p:nvSpPr>
          <p:spPr>
            <a:xfrm>
              <a:off x="164838" y="2837351"/>
              <a:ext cx="10263918" cy="783191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r>
                <a:rPr lang="ru-RU" sz="2000" b="1" dirty="0">
                  <a:solidFill>
                    <a:srgbClr val="703016"/>
                  </a:solidFill>
                </a:rPr>
                <a:t>Цель: </a:t>
              </a:r>
              <a:br>
                <a:rPr lang="ru-RU" sz="2000" b="1" dirty="0">
                  <a:solidFill>
                    <a:srgbClr val="703016"/>
                  </a:solidFill>
                </a:rPr>
              </a:br>
              <a:r>
                <a:rPr lang="ru-RU" sz="2000" b="1" dirty="0">
                  <a:solidFill>
                    <a:srgbClr val="703016"/>
                  </a:solidFill>
                </a:rPr>
                <a:t>аренда, ремонт помещения, аренда оргтехники, оборудования </a:t>
              </a:r>
            </a:p>
          </p:txBody>
        </p:sp>
        <p:sp>
          <p:nvSpPr>
            <p:cNvPr id="9" name="Прямоугольник: скругленные углы 10">
              <a:extLst>
                <a:ext uri="{FF2B5EF4-FFF2-40B4-BE49-F238E27FC236}">
                  <a16:creationId xmlns:a16="http://schemas.microsoft.com/office/drawing/2014/main" id="{9F19E617-EBB7-6A86-79AB-C45494377D49}"/>
                </a:ext>
              </a:extLst>
            </p:cNvPr>
            <p:cNvSpPr/>
            <p:nvPr/>
          </p:nvSpPr>
          <p:spPr>
            <a:xfrm>
              <a:off x="164838" y="5027480"/>
              <a:ext cx="10263918" cy="1123710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algn="just"/>
              <a:r>
                <a:rPr lang="ru-RU" sz="2000" b="1" dirty="0">
                  <a:solidFill>
                    <a:srgbClr val="703016"/>
                  </a:solidFill>
                </a:rPr>
                <a:t>Отсутствие просроченной задолженности по налогам, сборам и иным обязательным платежам в бюджеты бюджетной системы Российской Федерации, превышающая 1 тыс. рублей</a:t>
              </a:r>
            </a:p>
          </p:txBody>
        </p:sp>
        <p:sp>
          <p:nvSpPr>
            <p:cNvPr id="10" name="Прямоугольник: скругленные углы 10">
              <a:extLst>
                <a:ext uri="{FF2B5EF4-FFF2-40B4-BE49-F238E27FC236}">
                  <a16:creationId xmlns:a16="http://schemas.microsoft.com/office/drawing/2014/main" id="{55DB0D75-3162-1101-F013-A4EBC737CE22}"/>
                </a:ext>
              </a:extLst>
            </p:cNvPr>
            <p:cNvSpPr/>
            <p:nvPr/>
          </p:nvSpPr>
          <p:spPr>
            <a:xfrm>
              <a:off x="152559" y="4394171"/>
              <a:ext cx="10263919" cy="442672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r>
                <a:rPr lang="ru-RU" sz="2000" b="1" dirty="0">
                  <a:solidFill>
                    <a:srgbClr val="703016"/>
                  </a:solidFill>
                </a:rPr>
                <a:t>Предоставление отчетности о реализации проекта в течение 3-х лет</a:t>
              </a:r>
              <a:endParaRPr lang="ru-RU" sz="2000" b="1" dirty="0">
                <a:solidFill>
                  <a:srgbClr val="5E271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8974501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93009AB-E562-49BE-9193-50AFC58FB5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7" t="17236" r="10527" b="21469"/>
          <a:stretch/>
        </p:blipFill>
        <p:spPr>
          <a:xfrm>
            <a:off x="128852" y="59443"/>
            <a:ext cx="1102534" cy="489237"/>
          </a:xfrm>
          <a:prstGeom prst="rect">
            <a:avLst/>
          </a:prstGeom>
        </p:spPr>
      </p:pic>
      <p:sp>
        <p:nvSpPr>
          <p:cNvPr id="10" name="Скругленный прямоугольник 15">
            <a:extLst>
              <a:ext uri="{FF2B5EF4-FFF2-40B4-BE49-F238E27FC236}">
                <a16:creationId xmlns:a16="http://schemas.microsoft.com/office/drawing/2014/main" id="{30235111-ADA3-4FBE-9FDF-70AE350F0D28}"/>
              </a:ext>
            </a:extLst>
          </p:cNvPr>
          <p:cNvSpPr/>
          <p:nvPr/>
        </p:nvSpPr>
        <p:spPr>
          <a:xfrm>
            <a:off x="865714" y="1269366"/>
            <a:ext cx="2736304" cy="1151084"/>
          </a:xfrm>
          <a:prstGeom prst="roundRect">
            <a:avLst/>
          </a:prstGeom>
          <a:noFill/>
          <a:ln>
            <a:noFill/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ru-RU" sz="2000" dirty="0">
                <a:solidFill>
                  <a:srgbClr val="C00000"/>
                </a:solidFill>
              </a:rPr>
              <a:t>Единый портал поддержки бизнеса</a:t>
            </a:r>
          </a:p>
          <a:p>
            <a:pPr algn="ctr"/>
            <a:r>
              <a:rPr lang="ru-RU" sz="2000" dirty="0">
                <a:solidFill>
                  <a:srgbClr val="C00000"/>
                </a:solidFill>
              </a:rPr>
              <a:t>мойбизнес-43.рф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30034B2-E152-4378-A9E2-ECE1714554F7}"/>
              </a:ext>
            </a:extLst>
          </p:cNvPr>
          <p:cNvSpPr/>
          <p:nvPr/>
        </p:nvSpPr>
        <p:spPr>
          <a:xfrm>
            <a:off x="9480376" y="304061"/>
            <a:ext cx="1332144" cy="388635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20" name="image3.png">
            <a:extLst>
              <a:ext uri="{FF2B5EF4-FFF2-40B4-BE49-F238E27FC236}">
                <a16:creationId xmlns:a16="http://schemas.microsoft.com/office/drawing/2014/main" id="{825015EB-87CA-40D2-9114-D33A1A47F456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16480" y="1538104"/>
            <a:ext cx="4248472" cy="4247217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1059B1D-9DD6-FD7F-F7E8-A198A3B979EC}"/>
              </a:ext>
            </a:extLst>
          </p:cNvPr>
          <p:cNvSpPr txBox="1"/>
          <p:nvPr/>
        </p:nvSpPr>
        <p:spPr>
          <a:xfrm>
            <a:off x="2707700" y="283297"/>
            <a:ext cx="7427862" cy="76943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4400" b="1" dirty="0">
                <a:solidFill>
                  <a:srgbClr val="663300"/>
                </a:solidFill>
                <a:latin typeface="+mn-lt"/>
              </a:rPr>
              <a:t>Спасибо за внимание!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6D84D230-11AB-5236-C619-7AF39B3F620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73" y="5817776"/>
            <a:ext cx="391116" cy="391116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001987D9-913F-FC8F-A4B5-6A92A543594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01455" flipH="1">
            <a:off x="3087723" y="5755573"/>
            <a:ext cx="485089" cy="485089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0EB50C21-38FF-77CB-1BE8-9A4A2EB3600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69" y="5187338"/>
            <a:ext cx="502556" cy="502556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BCF5A4A4-AFBE-C506-5898-3354096A4496}"/>
              </a:ext>
            </a:extLst>
          </p:cNvPr>
          <p:cNvSpPr/>
          <p:nvPr/>
        </p:nvSpPr>
        <p:spPr>
          <a:xfrm>
            <a:off x="647125" y="5747152"/>
            <a:ext cx="2209975" cy="552303"/>
          </a:xfrm>
          <a:prstGeom prst="rect">
            <a:avLst/>
          </a:prstGeom>
          <a:solidFill>
            <a:schemeClr val="accent4"/>
          </a:solidFill>
          <a:ln>
            <a:solidFill>
              <a:schemeClr val="accent2"/>
            </a:solidFill>
          </a:ln>
          <a:effectLst>
            <a:softEdge rad="4445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414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6D2D19"/>
                </a:solidFill>
                <a:effectLst/>
                <a:uLnTx/>
                <a:uFillTx/>
                <a:cs typeface="Helvetica"/>
                <a:sym typeface="Calibri"/>
              </a:rPr>
              <a:t>(8332) 410 - 410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864A3CC0-0ADA-A5DB-A382-01E766EC6413}"/>
              </a:ext>
            </a:extLst>
          </p:cNvPr>
          <p:cNvSpPr/>
          <p:nvPr/>
        </p:nvSpPr>
        <p:spPr>
          <a:xfrm>
            <a:off x="3500234" y="5721038"/>
            <a:ext cx="3495457" cy="502556"/>
          </a:xfrm>
          <a:prstGeom prst="rect">
            <a:avLst/>
          </a:prstGeom>
          <a:solidFill>
            <a:schemeClr val="accent4"/>
          </a:solidFill>
          <a:ln>
            <a:solidFill>
              <a:schemeClr val="accent2"/>
            </a:solidFill>
          </a:ln>
          <a:effectLst>
            <a:softEdge rad="5842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14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562212"/>
              </a:solidFill>
              <a:effectLst/>
              <a:uLnTx/>
              <a:uFillTx/>
              <a:ea typeface="+mn-ea"/>
              <a:cs typeface="Arial" panose="020B0604020202020204" pitchFamily="34" charset="0"/>
              <a:sym typeface="Calibri"/>
            </a:endParaRPr>
          </a:p>
          <a:p>
            <a:pPr algn="ctr" defTabSz="414772" hangingPunct="1">
              <a:defRPr/>
            </a:pPr>
            <a:r>
              <a:rPr lang="arn-CL" altLang="ru-RU" sz="2000" b="1" dirty="0">
                <a:solidFill>
                  <a:srgbClr val="6D2D19"/>
                </a:solidFill>
              </a:rPr>
              <a:t>https://</a:t>
            </a:r>
            <a:r>
              <a:rPr lang="ru-RU" altLang="ru-RU" sz="2000" b="1" dirty="0">
                <a:solidFill>
                  <a:srgbClr val="6D2D19"/>
                </a:solidFill>
              </a:rPr>
              <a:t>мойбизнес-43.рф</a:t>
            </a:r>
            <a:r>
              <a:rPr lang="ru-RU" altLang="ru-RU" sz="1400" dirty="0">
                <a:solidFill>
                  <a:srgbClr val="6D2D19"/>
                </a:solidFill>
              </a:rPr>
              <a:t>/</a:t>
            </a:r>
          </a:p>
          <a:p>
            <a:pPr marL="0" marR="0" lvl="0" indent="0" algn="ctr" defTabSz="414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3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cs typeface="Helvetica"/>
              <a:sym typeface="Calibri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CA667F9-7DC8-901F-ACBA-3C6873E1DFB2}"/>
              </a:ext>
            </a:extLst>
          </p:cNvPr>
          <p:cNvSpPr txBox="1"/>
          <p:nvPr/>
        </p:nvSpPr>
        <p:spPr>
          <a:xfrm>
            <a:off x="543978" y="5277720"/>
            <a:ext cx="4494304" cy="369332"/>
          </a:xfrm>
          <a:prstGeom prst="rect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>
            <a:softEdge rad="3429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>
                <a:solidFill>
                  <a:srgbClr val="6D2D19"/>
                </a:solidFill>
                <a:cs typeface="Calibri"/>
              </a:rPr>
              <a:t>г</a:t>
            </a: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6D2D19"/>
                </a:solidFill>
                <a:effectLst/>
                <a:uLnTx/>
                <a:uFillTx/>
                <a:cs typeface="Calibri"/>
                <a:sym typeface="Calibri"/>
              </a:rPr>
              <a:t>. Киров, Динамовский 4, 2 этаж</a:t>
            </a:r>
          </a:p>
        </p:txBody>
      </p:sp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7A75FAF2-F388-359C-6B68-44398D22CF5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710" y="2436779"/>
            <a:ext cx="1728192" cy="1728192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0EDA720E-CFA2-117D-DA08-61FB4021772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3439" y="2428544"/>
            <a:ext cx="1728192" cy="172819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95E6A022-6989-04C2-BE13-A1324A7794BE}"/>
              </a:ext>
            </a:extLst>
          </p:cNvPr>
          <p:cNvSpPr txBox="1"/>
          <p:nvPr/>
        </p:nvSpPr>
        <p:spPr>
          <a:xfrm>
            <a:off x="4312439" y="1619688"/>
            <a:ext cx="2406724" cy="7078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C00000"/>
                </a:solidFill>
                <a:latin typeface="+mn-lt"/>
              </a:rPr>
              <a:t>Телеграмм-канал</a:t>
            </a:r>
          </a:p>
          <a:p>
            <a:pPr algn="ctr"/>
            <a:r>
              <a:rPr lang="en-US" sz="2000" dirty="0">
                <a:solidFill>
                  <a:srgbClr val="C00000"/>
                </a:solidFill>
                <a:latin typeface="+mn-lt"/>
              </a:rPr>
              <a:t>t.me/moibiznes_43</a:t>
            </a:r>
            <a:endParaRPr lang="ru-RU" sz="20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AE8309C9-345A-0F84-34FF-AB4C9EC943A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2989" y="2436779"/>
            <a:ext cx="1728192" cy="1728192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24A7F193-3C90-DCB5-CAAA-22D0F9D1EE6B}"/>
              </a:ext>
            </a:extLst>
          </p:cNvPr>
          <p:cNvSpPr txBox="1"/>
          <p:nvPr/>
        </p:nvSpPr>
        <p:spPr>
          <a:xfrm>
            <a:off x="7299335" y="1619688"/>
            <a:ext cx="2975503" cy="7078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C00000"/>
                </a:solidFill>
                <a:latin typeface="+mn-lt"/>
              </a:rPr>
              <a:t>Аккаунт в ВКонтакте</a:t>
            </a:r>
          </a:p>
          <a:p>
            <a:pPr algn="ctr"/>
            <a:r>
              <a:rPr lang="en-US" sz="2000" dirty="0">
                <a:solidFill>
                  <a:srgbClr val="C00000"/>
                </a:solidFill>
                <a:latin typeface="+mn-lt"/>
              </a:rPr>
              <a:t>vk.com/moibiznes43</a:t>
            </a:r>
            <a:endParaRPr lang="ru-RU" sz="2000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708072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Арка 28"/>
          <p:cNvSpPr/>
          <p:nvPr/>
        </p:nvSpPr>
        <p:spPr>
          <a:xfrm rot="1132272">
            <a:off x="8557430" y="-2379267"/>
            <a:ext cx="6512240" cy="6324284"/>
          </a:xfrm>
          <a:prstGeom prst="blockArc">
            <a:avLst>
              <a:gd name="adj1" fmla="val 956724"/>
              <a:gd name="adj2" fmla="val 11921681"/>
              <a:gd name="adj3" fmla="val 18078"/>
            </a:avLst>
          </a:prstGeom>
          <a:solidFill>
            <a:srgbClr val="ED5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79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7069" y="2482444"/>
            <a:ext cx="7876034" cy="1520466"/>
          </a:xfrm>
        </p:spPr>
        <p:txBody>
          <a:bodyPr>
            <a:noAutofit/>
          </a:bodyPr>
          <a:lstStyle/>
          <a:p>
            <a:pPr algn="l"/>
            <a:br>
              <a:rPr lang="ru-RU" sz="2500" b="1" spc="-25" dirty="0">
                <a:solidFill>
                  <a:srgbClr val="6D2D19"/>
                </a:solidFill>
                <a:latin typeface="Arial" pitchFamily="34" charset="0"/>
                <a:cs typeface="Arial" pitchFamily="34" charset="0"/>
              </a:rPr>
            </a:br>
            <a:r>
              <a:rPr lang="ru-RU" sz="4800" b="1" spc="-50" dirty="0">
                <a:solidFill>
                  <a:srgbClr val="663300"/>
                </a:solidFill>
                <a:latin typeface="+mn-lt"/>
                <a:cs typeface="Arial" pitchFamily="34" charset="0"/>
              </a:rPr>
              <a:t>Льготное и гарантийное </a:t>
            </a:r>
            <a:r>
              <a:rPr lang="ru-RU" sz="4800" b="1" dirty="0">
                <a:solidFill>
                  <a:srgbClr val="663300"/>
                </a:solidFill>
                <a:latin typeface="+mn-lt"/>
                <a:cs typeface="Arial" pitchFamily="34" charset="0"/>
              </a:rPr>
              <a:t>кредитование</a:t>
            </a:r>
            <a:endParaRPr lang="ru-RU" sz="4800" b="1" spc="-25" dirty="0">
              <a:solidFill>
                <a:srgbClr val="663300"/>
              </a:solidFill>
              <a:latin typeface="+mn-lt"/>
              <a:cs typeface="Arial" pitchFamily="34" charset="0"/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2" cstate="print"/>
          <a:srcRect t="-77" r="218" b="-1"/>
          <a:stretch/>
        </p:blipFill>
        <p:spPr>
          <a:xfrm>
            <a:off x="10776520" y="5517232"/>
            <a:ext cx="2322296" cy="2328515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551384" y="1124744"/>
            <a:ext cx="10513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24" name="Арка 23"/>
          <p:cNvSpPr/>
          <p:nvPr/>
        </p:nvSpPr>
        <p:spPr>
          <a:xfrm rot="8470968">
            <a:off x="-818752" y="5371232"/>
            <a:ext cx="3537529" cy="3537529"/>
          </a:xfrm>
          <a:prstGeom prst="blockArc">
            <a:avLst>
              <a:gd name="adj1" fmla="val 3346679"/>
              <a:gd name="adj2" fmla="val 13202193"/>
              <a:gd name="adj3" fmla="val 12415"/>
            </a:avLst>
          </a:prstGeom>
          <a:solidFill>
            <a:srgbClr val="C59368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79">
              <a:solidFill>
                <a:schemeClr val="tx1"/>
              </a:solidFill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8040216" y="5179084"/>
            <a:ext cx="1362714" cy="947086"/>
            <a:chOff x="2418080" y="4704080"/>
            <a:chExt cx="2032000" cy="1412239"/>
          </a:xfrm>
          <a:solidFill>
            <a:srgbClr val="6D2D19"/>
          </a:solidFill>
        </p:grpSpPr>
        <p:sp>
          <p:nvSpPr>
            <p:cNvPr id="26" name="Прямоугольник 25"/>
            <p:cNvSpPr/>
            <p:nvPr/>
          </p:nvSpPr>
          <p:spPr>
            <a:xfrm rot="2700000">
              <a:off x="3677920" y="4704080"/>
              <a:ext cx="772160" cy="7721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 rot="2700000">
              <a:off x="3048000" y="5344159"/>
              <a:ext cx="772160" cy="7721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 rot="2700000">
              <a:off x="2418080" y="4704080"/>
              <a:ext cx="772160" cy="7721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0732CB12-74BE-438B-A7CF-978685898A7C}"/>
              </a:ext>
            </a:extLst>
          </p:cNvPr>
          <p:cNvGrpSpPr/>
          <p:nvPr/>
        </p:nvGrpSpPr>
        <p:grpSpPr>
          <a:xfrm>
            <a:off x="3672882" y="4828212"/>
            <a:ext cx="3942726" cy="1378040"/>
            <a:chOff x="3621597" y="4597293"/>
            <a:chExt cx="3942726" cy="1378040"/>
          </a:xfrm>
        </p:grpSpPr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id="{849DF026-C928-4F56-8EE1-AE4F01512B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60231" y="4757167"/>
              <a:ext cx="477374" cy="477374"/>
            </a:xfrm>
            <a:prstGeom prst="rect">
              <a:avLst/>
            </a:prstGeom>
          </p:spPr>
        </p:pic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83FD88D5-DD9E-4E20-9A8D-7ED3939AACC2}"/>
                </a:ext>
              </a:extLst>
            </p:cNvPr>
            <p:cNvSpPr/>
            <p:nvPr/>
          </p:nvSpPr>
          <p:spPr>
            <a:xfrm>
              <a:off x="4231681" y="4597293"/>
              <a:ext cx="3332642" cy="824415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2"/>
              </a:solidFill>
            </a:ln>
            <a:effectLst>
              <a:softEdge rad="444500"/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defTabSz="4147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6D2D19"/>
                  </a:solidFill>
                  <a:effectLst/>
                  <a:uLnTx/>
                  <a:uFillTx/>
                  <a:cs typeface="Helvetica"/>
                  <a:sym typeface="Calibri"/>
                </a:rPr>
                <a:t>410 - 410 (доб.701</a:t>
              </a:r>
              <a:r>
                <a:rPr kumimoji="0" lang="ru-RU" sz="2200" b="1" i="0" u="none" strike="noStrike" kern="1200" cap="none" spc="0" normalizeH="0" baseline="0" noProof="0" dirty="0">
                  <a:ln>
                    <a:noFill/>
                  </a:ln>
                  <a:solidFill>
                    <a:srgbClr val="6D2D19"/>
                  </a:solidFill>
                  <a:effectLst/>
                  <a:uLnTx/>
                  <a:uFillTx/>
                  <a:cs typeface="Helvetica"/>
                  <a:sym typeface="Calibri"/>
                </a:rPr>
                <a:t>)</a:t>
              </a:r>
            </a:p>
          </p:txBody>
        </p:sp>
        <p:pic>
          <p:nvPicPr>
            <p:cNvPr id="10" name="Рисунок 9">
              <a:extLst>
                <a:ext uri="{FF2B5EF4-FFF2-40B4-BE49-F238E27FC236}">
                  <a16:creationId xmlns:a16="http://schemas.microsoft.com/office/drawing/2014/main" id="{85280AAC-62B7-4CA1-A08C-99A485FADE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1597" y="5275144"/>
              <a:ext cx="700189" cy="700189"/>
            </a:xfrm>
            <a:prstGeom prst="rect">
              <a:avLst/>
            </a:prstGeom>
          </p:spPr>
        </p:pic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008FFFB8-9FA0-4B52-8882-603CD237993D}"/>
                </a:ext>
              </a:extLst>
            </p:cNvPr>
            <p:cNvSpPr/>
            <p:nvPr/>
          </p:nvSpPr>
          <p:spPr>
            <a:xfrm>
              <a:off x="3931054" y="5162640"/>
              <a:ext cx="3323812" cy="789936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2"/>
              </a:solidFill>
            </a:ln>
            <a:effectLst>
              <a:glow rad="127000">
                <a:schemeClr val="accent1"/>
              </a:glow>
              <a:softEdge rad="685800"/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14772" hangingPunct="1">
                <a:defRPr/>
              </a:pPr>
              <a:r>
                <a:rPr lang="ru-RU" sz="2400" b="1" spc="5" dirty="0">
                  <a:solidFill>
                    <a:srgbClr val="6D2D19"/>
                  </a:solidFill>
                  <a:cs typeface="Circe"/>
                  <a:hlinkClick r:id="rId5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с</a:t>
              </a:r>
              <a:r>
                <a:rPr lang="en-US" sz="2400" b="1" spc="5" dirty="0">
                  <a:solidFill>
                    <a:srgbClr val="6D2D19"/>
                  </a:solidFill>
                  <a:cs typeface="Circe"/>
                  <a:hlinkClick r:id="rId5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redit@kfpp.ru</a:t>
              </a:r>
              <a:endParaRPr lang="ru-RU" sz="2400" b="1" spc="5" dirty="0">
                <a:solidFill>
                  <a:srgbClr val="6D2D19"/>
                </a:solidFill>
                <a:cs typeface="Circe"/>
              </a:endParaRPr>
            </a:p>
          </p:txBody>
        </p:sp>
      </p:grp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2C40E33-79BA-4000-9EC6-8150FA2CF5C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0360" y="265445"/>
            <a:ext cx="1512168" cy="850433"/>
          </a:xfrm>
          <a:prstGeom prst="rect">
            <a:avLst/>
          </a:prstGeom>
        </p:spPr>
      </p:pic>
      <p:pic>
        <p:nvPicPr>
          <p:cNvPr id="19" name="Picture 5" descr="https://www.mspbank.ru/templates/index/img/LOGOmsp.jpg">
            <a:extLst>
              <a:ext uri="{FF2B5EF4-FFF2-40B4-BE49-F238E27FC236}">
                <a16:creationId xmlns:a16="http://schemas.microsoft.com/office/drawing/2014/main" id="{06A8F3A7-BA48-43FD-9771-006E14A14B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72" y="318902"/>
            <a:ext cx="1439862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FD2FB284-E48C-402B-B63B-AFBEAF6E16D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118318"/>
            <a:ext cx="6624736" cy="826334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440" y="196961"/>
            <a:ext cx="10081120" cy="958452"/>
          </a:xfrm>
          <a:noFill/>
          <a:ln>
            <a:solidFill>
              <a:srgbClr val="FFFFFF"/>
            </a:solidFill>
          </a:ln>
          <a:effectLst>
            <a:softEdge rad="12700"/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b="1" spc="-25" dirty="0">
                <a:solidFill>
                  <a:srgbClr val="663300"/>
                </a:solidFill>
              </a:rPr>
              <a:t>Стандартные</a:t>
            </a:r>
            <a:r>
              <a:rPr lang="ru-RU" sz="4000" b="1" spc="-25" dirty="0">
                <a:solidFill>
                  <a:srgbClr val="663300"/>
                </a:solidFill>
              </a:rPr>
              <a:t> заёмные продукты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93009AB-E562-49BE-9193-50AFC58FB5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7" t="17236" r="10527" b="21469"/>
          <a:stretch/>
        </p:blipFill>
        <p:spPr>
          <a:xfrm>
            <a:off x="128852" y="59443"/>
            <a:ext cx="1102534" cy="489237"/>
          </a:xfrm>
          <a:prstGeom prst="rect">
            <a:avLst/>
          </a:prstGeom>
        </p:spPr>
      </p:pic>
      <p:graphicFrame>
        <p:nvGraphicFramePr>
          <p:cNvPr id="10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1336729"/>
              </p:ext>
            </p:extLst>
          </p:nvPr>
        </p:nvGraphicFramePr>
        <p:xfrm>
          <a:off x="693714" y="1412776"/>
          <a:ext cx="7200800" cy="1924138"/>
        </p:xfrm>
        <a:graphic>
          <a:graphicData uri="http://schemas.openxmlformats.org/drawingml/2006/table">
            <a:tbl>
              <a:tblPr/>
              <a:tblGrid>
                <a:gridCol w="57771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36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725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6D2D19"/>
                        </a:solidFill>
                        <a:effectLst/>
                        <a:latin typeface="+mn-lt"/>
                        <a:ea typeface="Microsoft YaHei" charset="-122"/>
                        <a:cs typeface="Times New Roman" pitchFamily="16" charset="0"/>
                      </a:endParaRPr>
                    </a:p>
                  </a:txBody>
                  <a:tcPr marL="68400" marR="68400" marT="6048" marB="0" anchor="ctr" horzOverflow="overflow">
                    <a:lnL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% ставка</a:t>
                      </a:r>
                    </a:p>
                  </a:txBody>
                  <a:tcPr marL="68400" marR="68400" marT="6048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4609617"/>
                  </a:ext>
                </a:extLst>
              </a:tr>
              <a:tr h="6272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D2D19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Пополнение оборотных или приобретение основных средств с залогом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/>
                      </a:pPr>
                      <a:r>
                        <a:rPr kumimoji="0" lang="ru-RU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(до 5 млн. рублей)</a:t>
                      </a:r>
                      <a:endParaRPr kumimoji="0" lang="ru-RU" sz="2000" b="1" i="1" u="none" strike="noStrike" cap="none" normalizeH="0" baseline="0" dirty="0">
                        <a:ln>
                          <a:noFill/>
                        </a:ln>
                        <a:solidFill>
                          <a:srgbClr val="6D2D19"/>
                        </a:solidFill>
                        <a:effectLst/>
                        <a:latin typeface="+mn-lt"/>
                        <a:ea typeface="Microsoft YaHei" charset="-122"/>
                        <a:cs typeface="Times New Roman" pitchFamily="16" charset="0"/>
                      </a:endParaRPr>
                    </a:p>
                  </a:txBody>
                  <a:tcPr marL="68400" marR="68400" marT="6048" marB="0" anchor="ctr" horzOverflow="overflow">
                    <a:lnL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9</a:t>
                      </a:r>
                    </a:p>
                  </a:txBody>
                  <a:tcPr marL="68400" marR="68400" marT="6048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3014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Беззалоговые займы 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(</a:t>
                      </a:r>
                      <a:r>
                        <a:rPr kumimoji="0" lang="ru-RU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до 400 тыс. рублей)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Microsoft YaHei" charset="-122"/>
                        <a:cs typeface="Times New Roman" pitchFamily="16" charset="0"/>
                      </a:endParaRPr>
                    </a:p>
                  </a:txBody>
                  <a:tcPr marL="68400" marR="68400" marT="6048" marB="0" anchor="ctr" horzOverflow="overflow">
                    <a:lnL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9,5</a:t>
                      </a:r>
                    </a:p>
                  </a:txBody>
                  <a:tcPr marL="68400" marR="68400" marT="6048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1" name="Рисунок 10" descr="e6f7e65952cb838f28e2d1a0aa4483b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645868" y="4365104"/>
            <a:ext cx="3526244" cy="2353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0582C7E-3CE2-448C-BD4B-48188E004833}"/>
              </a:ext>
            </a:extLst>
          </p:cNvPr>
          <p:cNvSpPr/>
          <p:nvPr/>
        </p:nvSpPr>
        <p:spPr>
          <a:xfrm>
            <a:off x="623392" y="4149080"/>
            <a:ext cx="6696744" cy="2068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49263" fontAlgn="base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ru-RU" sz="2000" b="1" dirty="0">
                <a:solidFill>
                  <a:srgbClr val="6D2D19"/>
                </a:solidFill>
                <a:latin typeface="+mn-lt"/>
                <a:ea typeface="Microsoft YaHei" charset="-122"/>
                <a:cs typeface="Times New Roman" pitchFamily="16" charset="0"/>
              </a:rPr>
              <a:t>Самозанятые: 4% годовых, сумма до 500 т.р.</a:t>
            </a:r>
          </a:p>
          <a:p>
            <a:r>
              <a:rPr lang="ru-RU" dirty="0">
                <a:latin typeface="+mn-lt"/>
              </a:rPr>
              <a:t>без залога до 200 тыс. рублей</a:t>
            </a:r>
          </a:p>
          <a:p>
            <a:endParaRPr lang="ru-RU" dirty="0">
              <a:latin typeface="+mn-lt"/>
            </a:endParaRPr>
          </a:p>
          <a:p>
            <a:pPr defTabSz="449263" fontAlgn="base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ru-RU" sz="2000" b="1" dirty="0">
                <a:solidFill>
                  <a:srgbClr val="6D2D19"/>
                </a:solidFill>
                <a:latin typeface="+mn-lt"/>
                <a:ea typeface="Microsoft YaHei" charset="-122"/>
                <a:cs typeface="Times New Roman" pitchFamily="16" charset="0"/>
              </a:rPr>
              <a:t>Социальное предпринимательство: до 5 млн. руб.</a:t>
            </a:r>
          </a:p>
          <a:p>
            <a:r>
              <a:rPr lang="ru-RU" dirty="0">
                <a:latin typeface="+mn-lt"/>
              </a:rPr>
              <a:t>3,75% - с залогом</a:t>
            </a:r>
          </a:p>
          <a:p>
            <a:r>
              <a:rPr lang="ru-RU" dirty="0">
                <a:latin typeface="+mn-lt"/>
              </a:rPr>
              <a:t>7,5% - без залога (сумма до 400 тыс. рублей)</a:t>
            </a:r>
          </a:p>
          <a:p>
            <a:endParaRPr lang="ru-RU" dirty="0"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440" y="196961"/>
            <a:ext cx="10081120" cy="958452"/>
          </a:xfrm>
          <a:noFill/>
          <a:ln>
            <a:solidFill>
              <a:srgbClr val="FFFFFF"/>
            </a:solidFill>
          </a:ln>
          <a:effectLst>
            <a:softEdge rad="12700"/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b="1" spc="-25" dirty="0">
                <a:solidFill>
                  <a:srgbClr val="663300"/>
                </a:solidFill>
              </a:rPr>
              <a:t>Специальные заёмные продукты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93009AB-E562-49BE-9193-50AFC58FB5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7" t="17236" r="10527" b="21469"/>
          <a:stretch/>
        </p:blipFill>
        <p:spPr>
          <a:xfrm>
            <a:off x="128852" y="59443"/>
            <a:ext cx="1102534" cy="489237"/>
          </a:xfrm>
          <a:prstGeom prst="rect">
            <a:avLst/>
          </a:prstGeom>
        </p:spPr>
      </p:pic>
      <p:graphicFrame>
        <p:nvGraphicFramePr>
          <p:cNvPr id="10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9897794"/>
              </p:ext>
            </p:extLst>
          </p:nvPr>
        </p:nvGraphicFramePr>
        <p:xfrm>
          <a:off x="407368" y="1423936"/>
          <a:ext cx="8928992" cy="4730208"/>
        </p:xfrm>
        <a:graphic>
          <a:graphicData uri="http://schemas.openxmlformats.org/drawingml/2006/table">
            <a:tbl>
              <a:tblPr/>
              <a:tblGrid>
                <a:gridCol w="7560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194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6D2D19"/>
                        </a:solidFill>
                        <a:effectLst/>
                        <a:latin typeface="+mn-lt"/>
                        <a:ea typeface="Microsoft YaHei" charset="-122"/>
                        <a:cs typeface="Times New Roman" pitchFamily="16" charset="0"/>
                      </a:endParaRPr>
                    </a:p>
                  </a:txBody>
                  <a:tcPr marL="68400" marR="68400" marT="6048" marB="0" anchor="ctr" horzOverflow="overflow">
                    <a:lnL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% ставка</a:t>
                      </a:r>
                    </a:p>
                  </a:txBody>
                  <a:tcPr marL="68400" marR="68400" marT="6048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495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Микрозаймы</a:t>
                      </a: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 СМСП, осуществляющие деятельность в приоритетных видах эконом. деятельности  (с залогом и без залога) </a:t>
                      </a:r>
                      <a:r>
                        <a:rPr kumimoji="0" lang="ru-RU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(до 5 млн. рублей, до 400 тыс.руб.)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Microsoft YaHei" charset="-122"/>
                        <a:cs typeface="Times New Roman" pitchFamily="16" charset="0"/>
                      </a:endParaRPr>
                    </a:p>
                  </a:txBody>
                  <a:tcPr marL="68400" marR="68400" marT="6048" marB="0" anchor="ctr" horzOverflow="overflow">
                    <a:lnL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6-7,5</a:t>
                      </a:r>
                    </a:p>
                  </a:txBody>
                  <a:tcPr marL="68400" marR="68400" marT="6048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95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Микрозаймы СМСП при реализации приоритетных проектов (с залогом и без залога)</a:t>
                      </a:r>
                      <a:r>
                        <a:rPr kumimoji="0" lang="ru-RU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(до 5 млн. рублей, до 400 тыс.руб.)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5E2716"/>
                        </a:solidFill>
                        <a:effectLst/>
                        <a:latin typeface="+mn-lt"/>
                        <a:ea typeface="Microsoft YaHei" charset="-122"/>
                        <a:cs typeface="Times New Roman" pitchFamily="16" charset="0"/>
                      </a:endParaRPr>
                    </a:p>
                  </a:txBody>
                  <a:tcPr marL="68400" marR="68400" marT="60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7,5-9,5</a:t>
                      </a:r>
                    </a:p>
                  </a:txBody>
                  <a:tcPr marL="68400" marR="68400" marT="6048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95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Микрозаймы СМСП при реализации приоритетных проектов на территории моногорода (с залогом и без залога)</a:t>
                      </a:r>
                      <a:r>
                        <a:rPr kumimoji="0" lang="ru-RU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(до 5 млн. рублей, до 400 тыс.руб.)</a:t>
                      </a:r>
                      <a:endParaRPr kumimoji="0" lang="ru-RU" sz="2000" b="0" i="1" u="none" strike="noStrike" cap="none" normalizeH="0" baseline="0" dirty="0">
                        <a:ln>
                          <a:noFill/>
                        </a:ln>
                        <a:solidFill>
                          <a:srgbClr val="5E2716"/>
                        </a:solidFill>
                        <a:effectLst/>
                        <a:latin typeface="+mn-lt"/>
                        <a:ea typeface="Microsoft YaHei" charset="-122"/>
                        <a:cs typeface="Times New Roman" pitchFamily="16" charset="0"/>
                      </a:endParaRPr>
                    </a:p>
                  </a:txBody>
                  <a:tcPr marL="68400" marR="68400" marT="6048" marB="0" anchor="ctr" horzOverflow="overflow">
                    <a:lnL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3,75-7,5</a:t>
                      </a:r>
                    </a:p>
                  </a:txBody>
                  <a:tcPr marL="68400" marR="68400" marT="6048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95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Микрозаймы</a:t>
                      </a: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 СМСП, осуществляющие деятельность в сфере НХП (с залогом и без залога)</a:t>
                      </a:r>
                      <a:r>
                        <a:rPr kumimoji="0" lang="ru-RU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(до 5 млн. рублей, до 400 тыс.руб.)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Microsoft YaHei" charset="-122"/>
                        <a:cs typeface="Times New Roman" pitchFamily="16" charset="0"/>
                      </a:endParaRPr>
                    </a:p>
                  </a:txBody>
                  <a:tcPr marL="68400" marR="68400" marT="6048" marB="0" anchor="ctr" horzOverflow="overflow">
                    <a:lnL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2</a:t>
                      </a:r>
                    </a:p>
                  </a:txBody>
                  <a:tcPr marL="68400" marR="68400" marT="6048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95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D2D19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Микрозаймы для резидентов </a:t>
                      </a: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6D2D19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промпарков</a:t>
                      </a: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D2D19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 (с залогом и без залога)</a:t>
                      </a:r>
                      <a:r>
                        <a:rPr kumimoji="0" lang="ru-RU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6D2D19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(до 5 млн. рублей, до 400 тыс.руб.)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6D2D19"/>
                        </a:solidFill>
                        <a:effectLst/>
                        <a:latin typeface="+mn-lt"/>
                        <a:ea typeface="Microsoft YaHei" charset="-122"/>
                        <a:cs typeface="Times New Roman" pitchFamily="16" charset="0"/>
                      </a:endParaRP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6D2D19"/>
                        </a:solidFill>
                        <a:effectLst/>
                        <a:latin typeface="+mn-lt"/>
                        <a:ea typeface="Microsoft YaHei" charset="-122"/>
                        <a:cs typeface="Times New Roman" pitchFamily="16" charset="0"/>
                      </a:endParaRPr>
                    </a:p>
                  </a:txBody>
                  <a:tcPr marL="68400" marR="68400" marT="6048" marB="0" anchor="ctr" horzOverflow="overflow">
                    <a:lnL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3,5</a:t>
                      </a:r>
                    </a:p>
                  </a:txBody>
                  <a:tcPr marL="68400" marR="68400" marT="6048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1026" name="Picture 2" descr="Займы онлайн на карту - 72 микрозайма, срочно взять займ на карту онлайн">
            <a:extLst>
              <a:ext uri="{FF2B5EF4-FFF2-40B4-BE49-F238E27FC236}">
                <a16:creationId xmlns:a16="http://schemas.microsoft.com/office/drawing/2014/main" id="{0316040F-453B-4C3D-82AC-C3B5CB12C0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0560" y="3789040"/>
            <a:ext cx="4572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1424" y="573476"/>
            <a:ext cx="9649072" cy="576065"/>
          </a:xfrm>
          <a:noFill/>
          <a:ln>
            <a:solidFill>
              <a:srgbClr val="FFFFFF"/>
            </a:solidFill>
          </a:ln>
          <a:effectLst>
            <a:softEdge rad="12700"/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600" b="1" spc="-25" dirty="0">
                <a:solidFill>
                  <a:srgbClr val="663300"/>
                </a:solidFill>
              </a:rPr>
              <a:t>Условия предоставления займа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93009AB-E562-49BE-9193-50AFC58FB5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7" t="17236" r="10527" b="21469"/>
          <a:stretch/>
        </p:blipFill>
        <p:spPr>
          <a:xfrm>
            <a:off x="128852" y="59443"/>
            <a:ext cx="1102534" cy="489237"/>
          </a:xfrm>
          <a:prstGeom prst="rect">
            <a:avLst/>
          </a:prstGeom>
        </p:spPr>
      </p:pic>
      <p:sp>
        <p:nvSpPr>
          <p:cNvPr id="10" name="Скругленный прямоугольник 15">
            <a:extLst>
              <a:ext uri="{FF2B5EF4-FFF2-40B4-BE49-F238E27FC236}">
                <a16:creationId xmlns:a16="http://schemas.microsoft.com/office/drawing/2014/main" id="{30235111-ADA3-4FBE-9FDF-70AE350F0D28}"/>
              </a:ext>
            </a:extLst>
          </p:cNvPr>
          <p:cNvSpPr/>
          <p:nvPr/>
        </p:nvSpPr>
        <p:spPr>
          <a:xfrm>
            <a:off x="407368" y="1556792"/>
            <a:ext cx="4968552" cy="576064"/>
          </a:xfrm>
          <a:prstGeom prst="roundRect">
            <a:avLst/>
          </a:prstGeom>
          <a:noFill/>
          <a:ln>
            <a:noFill/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marL="11113" indent="-11113">
              <a:lnSpc>
                <a:spcPct val="125000"/>
              </a:lnSpc>
              <a:spcBef>
                <a:spcPts val="100"/>
              </a:spcBef>
              <a:buClr>
                <a:srgbClr val="131414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endParaRPr lang="ru-RU" sz="2000" b="1" dirty="0">
              <a:solidFill>
                <a:srgbClr val="5E2716"/>
              </a:solidFill>
            </a:endParaRPr>
          </a:p>
        </p:txBody>
      </p:sp>
      <p:sp>
        <p:nvSpPr>
          <p:cNvPr id="14" name="Скругленный прямоугольник 15">
            <a:extLst>
              <a:ext uri="{FF2B5EF4-FFF2-40B4-BE49-F238E27FC236}">
                <a16:creationId xmlns:a16="http://schemas.microsoft.com/office/drawing/2014/main" id="{30235111-ADA3-4FBE-9FDF-70AE350F0D28}"/>
              </a:ext>
            </a:extLst>
          </p:cNvPr>
          <p:cNvSpPr/>
          <p:nvPr/>
        </p:nvSpPr>
        <p:spPr>
          <a:xfrm>
            <a:off x="407368" y="4592311"/>
            <a:ext cx="9649073" cy="792087"/>
          </a:xfrm>
          <a:prstGeom prst="roundRect">
            <a:avLst/>
          </a:prstGeom>
          <a:noFill/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marL="11113" indent="-11113">
              <a:lnSpc>
                <a:spcPct val="125000"/>
              </a:lnSpc>
              <a:spcBef>
                <a:spcPts val="100"/>
              </a:spcBef>
              <a:buClr>
                <a:srgbClr val="131414"/>
              </a:buClr>
              <a:buFont typeface="Wingdings" pitchFamily="2" charset="2"/>
              <a:buChar char="v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endParaRPr lang="ru-RU" b="1" dirty="0">
              <a:solidFill>
                <a:srgbClr val="5E2716"/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30034B2-E152-4378-A9E2-ECE1714554F7}"/>
              </a:ext>
            </a:extLst>
          </p:cNvPr>
          <p:cNvSpPr/>
          <p:nvPr/>
        </p:nvSpPr>
        <p:spPr>
          <a:xfrm>
            <a:off x="9480376" y="304061"/>
            <a:ext cx="1332144" cy="388635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20" name="image3.png">
            <a:extLst>
              <a:ext uri="{FF2B5EF4-FFF2-40B4-BE49-F238E27FC236}">
                <a16:creationId xmlns:a16="http://schemas.microsoft.com/office/drawing/2014/main" id="{825015EB-87CA-40D2-9114-D33A1A47F456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16480" y="1538104"/>
            <a:ext cx="4248472" cy="4247217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D84AF7A3-68D9-6E32-35C7-9A3AA537BF49}"/>
              </a:ext>
            </a:extLst>
          </p:cNvPr>
          <p:cNvSpPr/>
          <p:nvPr/>
        </p:nvSpPr>
        <p:spPr>
          <a:xfrm>
            <a:off x="551384" y="1752635"/>
            <a:ext cx="10153128" cy="3323987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marL="285750" indent="-285750">
              <a:spcBef>
                <a:spcPts val="1200"/>
              </a:spcBef>
              <a:buClr>
                <a:srgbClr val="D56509"/>
              </a:buClr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lang="ru-RU" sz="2000" dirty="0">
                <a:solidFill>
                  <a:srgbClr val="6D2D19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Положительная кредитная </a:t>
            </a:r>
            <a:r>
              <a:rPr lang="ru-RU" sz="2000" dirty="0">
                <a:solidFill>
                  <a:srgbClr val="6D2D19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история</a:t>
            </a:r>
          </a:p>
          <a:p>
            <a:pPr marL="285750" indent="-285750">
              <a:spcBef>
                <a:spcPts val="1200"/>
              </a:spcBef>
              <a:buClr>
                <a:srgbClr val="D56509"/>
              </a:buClr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lang="ru-RU" sz="2000" dirty="0">
                <a:solidFill>
                  <a:srgbClr val="6D2D19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Залог </a:t>
            </a:r>
            <a:r>
              <a:rPr lang="ru-RU" sz="2000" dirty="0">
                <a:solidFill>
                  <a:srgbClr val="6D2D19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не менее 80% от суммы займа</a:t>
            </a:r>
            <a:endParaRPr lang="ru-RU" sz="2000" dirty="0">
              <a:solidFill>
                <a:srgbClr val="6D2D19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1200"/>
              </a:spcBef>
              <a:buClr>
                <a:srgbClr val="D56509"/>
              </a:buClr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lang="ru-RU" sz="2000" dirty="0">
                <a:solidFill>
                  <a:srgbClr val="6D2D19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Регистрация на территории Кировской области</a:t>
            </a:r>
          </a:p>
          <a:p>
            <a:pPr marL="285750" indent="-285750">
              <a:spcBef>
                <a:spcPts val="1200"/>
              </a:spcBef>
              <a:buClr>
                <a:srgbClr val="D56509"/>
              </a:buClr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Min</a:t>
            </a:r>
            <a:r>
              <a:rPr lang="ru-RU" sz="2000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 срок осуществления предпринимательской деятельности – 3 месяца </a:t>
            </a:r>
          </a:p>
          <a:p>
            <a:pPr marL="285750" indent="-285750">
              <a:spcBef>
                <a:spcPts val="1200"/>
              </a:spcBef>
              <a:buClr>
                <a:srgbClr val="D56509"/>
              </a:buClr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lang="ru-RU" sz="2000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Отсутствие неисполненной обязанности по уплате налогов, </a:t>
            </a:r>
            <a:br>
              <a:rPr lang="ru-RU" sz="2000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сборов, пеней, неустоек, штрафов (свыше 50 000 рублей)</a:t>
            </a:r>
          </a:p>
          <a:p>
            <a:pPr marL="285750" indent="-285750">
              <a:spcBef>
                <a:spcPts val="1200"/>
              </a:spcBef>
              <a:buClr>
                <a:srgbClr val="D56509"/>
              </a:buClr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lang="ru-RU" sz="2000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Уровень заработной платы работников не менее однократной величины </a:t>
            </a:r>
            <a:br>
              <a:rPr lang="ru-RU" sz="2000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прожиточного минимума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2"/>
          <p:cNvSpPr>
            <a:spLocks noGrp="1"/>
          </p:cNvSpPr>
          <p:nvPr>
            <p:ph idx="1"/>
          </p:nvPr>
        </p:nvSpPr>
        <p:spPr>
          <a:xfrm>
            <a:off x="479425" y="2349500"/>
            <a:ext cx="6985000" cy="3959225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ct val="0"/>
              </a:spcAft>
              <a:buFont typeface="Times New Roman" pitchFamily="18" charset="0"/>
              <a:buNone/>
            </a:pPr>
            <a:r>
              <a:rPr lang="ru-RU" sz="2000" dirty="0">
                <a:solidFill>
                  <a:srgbClr val="5E2716"/>
                </a:solidFill>
                <a:latin typeface="+mn-lt"/>
                <a:cs typeface="Times New Roman" pitchFamily="18" charset="0"/>
              </a:rPr>
              <a:t>Виды залогового имущества:</a:t>
            </a:r>
          </a:p>
          <a:p>
            <a:pPr>
              <a:spcAft>
                <a:spcPct val="0"/>
              </a:spcAft>
              <a:buFont typeface="Times New Roman" pitchFamily="18" charset="0"/>
              <a:buNone/>
            </a:pPr>
            <a:endParaRPr lang="ru-RU" sz="2000" dirty="0">
              <a:solidFill>
                <a:srgbClr val="5E2716"/>
              </a:solidFill>
              <a:latin typeface="+mn-lt"/>
              <a:cs typeface="Times New Roman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ru-RU" sz="2000" b="1" dirty="0">
                <a:solidFill>
                  <a:srgbClr val="5E2716"/>
                </a:solidFill>
                <a:latin typeface="+mn-lt"/>
                <a:cs typeface="Times New Roman" pitchFamily="18" charset="0"/>
              </a:rPr>
              <a:t>Автотранспорт</a:t>
            </a:r>
            <a:r>
              <a:rPr lang="ru-RU" sz="2000" dirty="0">
                <a:solidFill>
                  <a:srgbClr val="5E2716"/>
                </a:solidFill>
                <a:latin typeface="+mn-lt"/>
                <a:cs typeface="Times New Roman" pitchFamily="18" charset="0"/>
              </a:rPr>
              <a:t> (зарегистрированный на территории РФ)</a:t>
            </a:r>
          </a:p>
          <a:p>
            <a:pPr algn="just">
              <a:spcAft>
                <a:spcPct val="0"/>
              </a:spcAft>
              <a:buFont typeface="Times New Roman" pitchFamily="18" charset="0"/>
              <a:buNone/>
            </a:pPr>
            <a:r>
              <a:rPr lang="ru-RU" sz="1600" dirty="0">
                <a:solidFill>
                  <a:srgbClr val="5E2716"/>
                </a:solidFill>
                <a:latin typeface="+mn-lt"/>
                <a:cs typeface="Times New Roman" pitchFamily="18" charset="0"/>
              </a:rPr>
              <a:t>транспортные средства категории «А» и «В» не старше 15 лет с даты выпуска, транспортные средства категории «С» и «D», самоходная техника, прицепы не старше 20 лет </a:t>
            </a:r>
          </a:p>
          <a:p>
            <a:pPr algn="just">
              <a:spcAft>
                <a:spcPct val="0"/>
              </a:spcAft>
              <a:buFont typeface="Times New Roman" pitchFamily="18" charset="0"/>
              <a:buNone/>
            </a:pPr>
            <a:endParaRPr lang="ru-RU" sz="1600" dirty="0">
              <a:solidFill>
                <a:srgbClr val="5E2716"/>
              </a:solidFill>
              <a:latin typeface="+mn-lt"/>
              <a:cs typeface="Times New Roman" pitchFamily="18" charset="0"/>
            </a:endParaRPr>
          </a:p>
          <a:p>
            <a:pPr algn="just"/>
            <a:r>
              <a:rPr lang="ru-RU" sz="2000" b="1" dirty="0">
                <a:solidFill>
                  <a:srgbClr val="5E2716"/>
                </a:solidFill>
                <a:latin typeface="+mn-lt"/>
                <a:cs typeface="Times New Roman" pitchFamily="18" charset="0"/>
              </a:rPr>
              <a:t>Коммерческая недвижимость</a:t>
            </a:r>
            <a:r>
              <a:rPr lang="ru-RU" sz="2000" dirty="0">
                <a:solidFill>
                  <a:srgbClr val="5E2716"/>
                </a:solidFill>
                <a:latin typeface="+mn-lt"/>
                <a:cs typeface="Times New Roman" pitchFamily="18" charset="0"/>
              </a:rPr>
              <a:t> (зарегистрированная на территории Кировской области)</a:t>
            </a:r>
          </a:p>
          <a:p>
            <a:pPr algn="just"/>
            <a:r>
              <a:rPr lang="ru-RU" sz="2000" b="1" dirty="0">
                <a:solidFill>
                  <a:srgbClr val="5E2716"/>
                </a:solidFill>
                <a:latin typeface="+mn-lt"/>
                <a:cs typeface="Times New Roman" pitchFamily="18" charset="0"/>
              </a:rPr>
              <a:t>Земельные участки под ИЖС без построек</a:t>
            </a:r>
          </a:p>
          <a:p>
            <a:pPr algn="just"/>
            <a:r>
              <a:rPr lang="ru-RU" sz="2000" b="1" dirty="0">
                <a:solidFill>
                  <a:srgbClr val="5E2716"/>
                </a:solidFill>
                <a:latin typeface="+mn-lt"/>
                <a:cs typeface="Times New Roman" pitchFamily="18" charset="0"/>
              </a:rPr>
              <a:t>Производственное оборудование </a:t>
            </a:r>
            <a:r>
              <a:rPr lang="ru-RU" sz="1600" dirty="0">
                <a:solidFill>
                  <a:srgbClr val="5E2716"/>
                </a:solidFill>
                <a:latin typeface="+mn-lt"/>
                <a:cs typeface="Times New Roman" pitchFamily="18" charset="0"/>
              </a:rPr>
              <a:t>не старше 20 лет</a:t>
            </a:r>
            <a:endParaRPr lang="ru-RU" sz="1600" b="1" dirty="0">
              <a:solidFill>
                <a:srgbClr val="5E2716"/>
              </a:solidFill>
              <a:latin typeface="+mn-lt"/>
              <a:cs typeface="Times New Roman" pitchFamily="18" charset="0"/>
            </a:endParaRPr>
          </a:p>
          <a:p>
            <a:pPr algn="just"/>
            <a:r>
              <a:rPr lang="ru-RU" sz="2000" b="1" dirty="0">
                <a:solidFill>
                  <a:srgbClr val="5E2716"/>
                </a:solidFill>
                <a:latin typeface="+mn-lt"/>
                <a:cs typeface="Times New Roman" pitchFamily="18" charset="0"/>
              </a:rPr>
              <a:t>Гаражные боксы</a:t>
            </a:r>
          </a:p>
        </p:txBody>
      </p:sp>
      <p:sp>
        <p:nvSpPr>
          <p:cNvPr id="10243" name="AutoShape 1"/>
          <p:cNvSpPr>
            <a:spLocks noChangeArrowheads="1"/>
          </p:cNvSpPr>
          <p:nvPr/>
        </p:nvSpPr>
        <p:spPr bwMode="auto">
          <a:xfrm>
            <a:off x="550863" y="692150"/>
            <a:ext cx="10293350" cy="520700"/>
          </a:xfrm>
          <a:prstGeom prst="roundRect">
            <a:avLst>
              <a:gd name="adj" fmla="val 16667"/>
            </a:avLst>
          </a:prstGeom>
          <a:solidFill>
            <a:srgbClr val="FBE5D6"/>
          </a:solidFill>
          <a:ln w="12600">
            <a:noFill/>
            <a:miter lim="800000"/>
            <a:headEnd/>
            <a:tailEnd/>
          </a:ln>
        </p:spPr>
        <p:txBody>
          <a:bodyPr lIns="41400" tIns="41400" rIns="41400" bIns="41400" anchor="b"/>
          <a:lstStyle/>
          <a:p>
            <a:pPr algn="ctr" hangingPunct="1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ru-RU" sz="2600" b="1">
                <a:solidFill>
                  <a:srgbClr val="5E2716"/>
                </a:solidFill>
                <a:latin typeface="Times New Roman" pitchFamily="18" charset="0"/>
                <a:cs typeface="Times New Roman" pitchFamily="18" charset="0"/>
              </a:rPr>
              <a:t>Требования  и виды залогового имущества</a:t>
            </a:r>
          </a:p>
        </p:txBody>
      </p:sp>
      <p:sp>
        <p:nvSpPr>
          <p:cNvPr id="10244" name="AutoShape 1"/>
          <p:cNvSpPr>
            <a:spLocks noChangeArrowheads="1"/>
          </p:cNvSpPr>
          <p:nvPr/>
        </p:nvSpPr>
        <p:spPr bwMode="auto">
          <a:xfrm>
            <a:off x="479425" y="1557338"/>
            <a:ext cx="10293350" cy="714375"/>
          </a:xfrm>
          <a:prstGeom prst="roundRect">
            <a:avLst>
              <a:gd name="adj" fmla="val 16667"/>
            </a:avLst>
          </a:prstGeom>
          <a:solidFill>
            <a:srgbClr val="FBE5D6"/>
          </a:solidFill>
          <a:ln w="12600">
            <a:solidFill>
              <a:srgbClr val="FF9966">
                <a:alpha val="98822"/>
              </a:srgbClr>
            </a:solidFill>
            <a:miter lim="800000"/>
            <a:headEnd/>
            <a:tailEnd/>
          </a:ln>
        </p:spPr>
        <p:txBody>
          <a:bodyPr lIns="41400" tIns="41400" rIns="41400" bIns="41400" anchor="b"/>
          <a:lstStyle/>
          <a:p>
            <a:pPr algn="ctr" hangingPunct="1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ru-RU" b="1" dirty="0">
                <a:solidFill>
                  <a:srgbClr val="5E2716"/>
                </a:solidFill>
                <a:latin typeface="Times New Roman" pitchFamily="18" charset="0"/>
                <a:cs typeface="Times New Roman" pitchFamily="18" charset="0"/>
              </a:rPr>
              <a:t>залоговая стоимость имущества должна составлять не менее 80%  от размера суммы займа с учетом начисленных процентов за весь период пользования займом </a:t>
            </a:r>
          </a:p>
        </p:txBody>
      </p:sp>
      <p:pic>
        <p:nvPicPr>
          <p:cNvPr id="10245" name="Picture 2" descr="Модель автомобиля и дома с агентом и клиентом, обсуждающими контракт на покупку, получение страховки или ссуды на недвижимость или фон недвижимости. Premium Фотограф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4425" y="2636838"/>
            <a:ext cx="4540250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550863" y="1123950"/>
            <a:ext cx="10512425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550863" y="1196975"/>
            <a:ext cx="11347450" cy="4222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5" name="Freeform 5"/>
          <p:cNvSpPr>
            <a:spLocks noChangeArrowheads="1"/>
          </p:cNvSpPr>
          <p:nvPr/>
        </p:nvSpPr>
        <p:spPr bwMode="auto">
          <a:xfrm>
            <a:off x="1796653" y="1244513"/>
            <a:ext cx="1470025" cy="1320800"/>
          </a:xfrm>
          <a:custGeom>
            <a:avLst/>
            <a:gdLst>
              <a:gd name="G0" fmla="+- 28233 0 0"/>
              <a:gd name="G1" fmla="+- 10080 0 0"/>
            </a:gdLst>
            <a:ahLst/>
            <a:cxnLst>
              <a:cxn ang="0">
                <a:pos x="215527" y="1257300"/>
              </a:cxn>
              <a:cxn ang="0">
                <a:pos x="367360" y="1244600"/>
              </a:cxn>
              <a:cxn ang="0">
                <a:pos x="264710" y="1054100"/>
              </a:cxn>
              <a:cxn ang="0">
                <a:pos x="979635" y="1143000"/>
              </a:cxn>
              <a:cxn ang="0">
                <a:pos x="612274" y="1270000"/>
              </a:cxn>
              <a:cxn ang="0">
                <a:pos x="440771" y="1257300"/>
              </a:cxn>
              <a:cxn ang="0">
                <a:pos x="1151116" y="1130300"/>
              </a:cxn>
              <a:cxn ang="0">
                <a:pos x="874417" y="825500"/>
              </a:cxn>
              <a:cxn ang="0">
                <a:pos x="1239470" y="1041400"/>
              </a:cxn>
              <a:cxn ang="0">
                <a:pos x="1151116" y="1244600"/>
              </a:cxn>
              <a:cxn ang="0">
                <a:pos x="1395538" y="990600"/>
              </a:cxn>
              <a:cxn ang="0">
                <a:pos x="195868" y="1092200"/>
              </a:cxn>
              <a:cxn ang="0">
                <a:pos x="1346985" y="1054100"/>
              </a:cxn>
              <a:cxn ang="0">
                <a:pos x="280457" y="1117600"/>
              </a:cxn>
              <a:cxn ang="0">
                <a:pos x="995652" y="1028700"/>
              </a:cxn>
              <a:cxn ang="0">
                <a:pos x="955112" y="990600"/>
              </a:cxn>
              <a:cxn ang="0">
                <a:pos x="832655" y="889000"/>
              </a:cxn>
              <a:cxn ang="0">
                <a:pos x="311518" y="977900"/>
              </a:cxn>
              <a:cxn ang="0">
                <a:pos x="1077558" y="863600"/>
              </a:cxn>
              <a:cxn ang="0">
                <a:pos x="0" y="889000"/>
              </a:cxn>
              <a:cxn ang="0">
                <a:pos x="122457" y="939800"/>
              </a:cxn>
              <a:cxn ang="0">
                <a:pos x="57453" y="723900"/>
              </a:cxn>
              <a:cxn ang="0">
                <a:pos x="1261605" y="965200"/>
              </a:cxn>
              <a:cxn ang="0">
                <a:pos x="321553" y="812800"/>
              </a:cxn>
              <a:cxn ang="0">
                <a:pos x="1350950" y="927100"/>
              </a:cxn>
              <a:cxn ang="0">
                <a:pos x="64630" y="800100"/>
              </a:cxn>
              <a:cxn ang="0">
                <a:pos x="1214147" y="756621"/>
              </a:cxn>
              <a:cxn ang="0">
                <a:pos x="492097" y="723900"/>
              </a:cxn>
              <a:cxn ang="0">
                <a:pos x="661068" y="787400"/>
              </a:cxn>
              <a:cxn ang="0">
                <a:pos x="1214147" y="756621"/>
              </a:cxn>
              <a:cxn ang="0">
                <a:pos x="783641" y="622300"/>
              </a:cxn>
              <a:cxn ang="0">
                <a:pos x="1134133" y="711200"/>
              </a:cxn>
              <a:cxn ang="0">
                <a:pos x="563228" y="723900"/>
              </a:cxn>
              <a:cxn ang="0">
                <a:pos x="83771" y="635000"/>
              </a:cxn>
              <a:cxn ang="0">
                <a:pos x="195868" y="622300"/>
              </a:cxn>
              <a:cxn ang="0">
                <a:pos x="440771" y="698500"/>
              </a:cxn>
              <a:cxn ang="0">
                <a:pos x="1428864" y="673100"/>
              </a:cxn>
              <a:cxn ang="0">
                <a:pos x="1357803" y="495300"/>
              </a:cxn>
              <a:cxn ang="0">
                <a:pos x="1469442" y="444500"/>
              </a:cxn>
              <a:cxn ang="0">
                <a:pos x="458769" y="596900"/>
              </a:cxn>
              <a:cxn ang="0">
                <a:pos x="1298065" y="558800"/>
              </a:cxn>
              <a:cxn ang="0">
                <a:pos x="1368028" y="546100"/>
              </a:cxn>
              <a:cxn ang="0">
                <a:pos x="978758" y="469900"/>
              </a:cxn>
              <a:cxn ang="0">
                <a:pos x="471223" y="431800"/>
              </a:cxn>
              <a:cxn ang="0">
                <a:pos x="636786" y="444500"/>
              </a:cxn>
              <a:cxn ang="0">
                <a:pos x="58896" y="88900"/>
              </a:cxn>
              <a:cxn ang="0">
                <a:pos x="293959" y="419100"/>
              </a:cxn>
              <a:cxn ang="0">
                <a:pos x="156403" y="215900"/>
              </a:cxn>
              <a:cxn ang="0">
                <a:pos x="283955" y="76200"/>
              </a:cxn>
              <a:cxn ang="0">
                <a:pos x="955112" y="304800"/>
              </a:cxn>
              <a:cxn ang="0">
                <a:pos x="1028670" y="292100"/>
              </a:cxn>
              <a:cxn ang="0">
                <a:pos x="1077558" y="292100"/>
              </a:cxn>
              <a:cxn ang="0">
                <a:pos x="1092827" y="88900"/>
              </a:cxn>
              <a:cxn ang="0">
                <a:pos x="1131279" y="228600"/>
              </a:cxn>
              <a:cxn ang="0">
                <a:pos x="1200015" y="368300"/>
              </a:cxn>
              <a:cxn ang="0">
                <a:pos x="1224561" y="63500"/>
              </a:cxn>
              <a:cxn ang="0">
                <a:pos x="373188" y="254000"/>
              </a:cxn>
              <a:cxn ang="0">
                <a:pos x="1322462" y="215900"/>
              </a:cxn>
              <a:cxn ang="0">
                <a:pos x="1028670" y="292100"/>
              </a:cxn>
              <a:cxn ang="0">
                <a:pos x="367424" y="12700"/>
              </a:cxn>
            </a:cxnLst>
            <a:rect l="0" t="0" r="r" b="b"/>
            <a:pathLst>
              <a:path w="1470025" h="1320800">
                <a:moveTo>
                  <a:pt x="1002828" y="1308100"/>
                </a:moveTo>
                <a:lnTo>
                  <a:pt x="466614" y="1308100"/>
                </a:lnTo>
                <a:lnTo>
                  <a:pt x="496215" y="1320800"/>
                </a:lnTo>
                <a:lnTo>
                  <a:pt x="973227" y="1320800"/>
                </a:lnTo>
                <a:lnTo>
                  <a:pt x="1002828" y="1308100"/>
                </a:lnTo>
                <a:close/>
              </a:path>
              <a:path w="1470025" h="1320800">
                <a:moveTo>
                  <a:pt x="123074" y="990600"/>
                </a:moveTo>
                <a:lnTo>
                  <a:pt x="73421" y="990600"/>
                </a:lnTo>
                <a:lnTo>
                  <a:pt x="73421" y="1155700"/>
                </a:lnTo>
                <a:lnTo>
                  <a:pt x="98935" y="1206500"/>
                </a:lnTo>
                <a:lnTo>
                  <a:pt x="128697" y="1231900"/>
                </a:lnTo>
                <a:lnTo>
                  <a:pt x="168007" y="1244600"/>
                </a:lnTo>
                <a:lnTo>
                  <a:pt x="215527" y="1257300"/>
                </a:lnTo>
                <a:lnTo>
                  <a:pt x="269915" y="1282700"/>
                </a:lnTo>
                <a:lnTo>
                  <a:pt x="329831" y="1295400"/>
                </a:lnTo>
                <a:lnTo>
                  <a:pt x="393935" y="1308100"/>
                </a:lnTo>
                <a:lnTo>
                  <a:pt x="1075510" y="1308100"/>
                </a:lnTo>
                <a:lnTo>
                  <a:pt x="1139616" y="1295400"/>
                </a:lnTo>
                <a:lnTo>
                  <a:pt x="1199534" y="1282700"/>
                </a:lnTo>
                <a:lnTo>
                  <a:pt x="660341" y="1282700"/>
                </a:lnTo>
                <a:lnTo>
                  <a:pt x="636080" y="1270000"/>
                </a:lnTo>
                <a:lnTo>
                  <a:pt x="489817" y="1270000"/>
                </a:lnTo>
                <a:lnTo>
                  <a:pt x="489817" y="1257300"/>
                </a:lnTo>
                <a:lnTo>
                  <a:pt x="384943" y="1257300"/>
                </a:lnTo>
                <a:lnTo>
                  <a:pt x="367360" y="1244600"/>
                </a:lnTo>
                <a:lnTo>
                  <a:pt x="318325" y="1244600"/>
                </a:lnTo>
                <a:lnTo>
                  <a:pt x="298523" y="1231900"/>
                </a:lnTo>
                <a:lnTo>
                  <a:pt x="261770" y="1231900"/>
                </a:lnTo>
                <a:lnTo>
                  <a:pt x="244914" y="1219200"/>
                </a:lnTo>
                <a:lnTo>
                  <a:pt x="244914" y="1206500"/>
                </a:lnTo>
                <a:lnTo>
                  <a:pt x="195868" y="1206500"/>
                </a:lnTo>
                <a:lnTo>
                  <a:pt x="164329" y="1193800"/>
                </a:lnTo>
                <a:lnTo>
                  <a:pt x="141324" y="1181100"/>
                </a:lnTo>
                <a:lnTo>
                  <a:pt x="127238" y="1168400"/>
                </a:lnTo>
                <a:lnTo>
                  <a:pt x="122457" y="1155700"/>
                </a:lnTo>
                <a:lnTo>
                  <a:pt x="122457" y="1054100"/>
                </a:lnTo>
                <a:lnTo>
                  <a:pt x="264710" y="1054100"/>
                </a:lnTo>
                <a:lnTo>
                  <a:pt x="229972" y="1041400"/>
                </a:lnTo>
                <a:lnTo>
                  <a:pt x="186583" y="1028700"/>
                </a:lnTo>
                <a:lnTo>
                  <a:pt x="153965" y="1016000"/>
                </a:lnTo>
                <a:lnTo>
                  <a:pt x="132625" y="1003300"/>
                </a:lnTo>
                <a:lnTo>
                  <a:pt x="123074" y="990600"/>
                </a:lnTo>
                <a:close/>
              </a:path>
              <a:path w="1470025" h="1320800">
                <a:moveTo>
                  <a:pt x="759243" y="1155700"/>
                </a:moveTo>
                <a:lnTo>
                  <a:pt x="710198" y="1155700"/>
                </a:lnTo>
                <a:lnTo>
                  <a:pt x="710198" y="1282700"/>
                </a:lnTo>
                <a:lnTo>
                  <a:pt x="759243" y="1282700"/>
                </a:lnTo>
                <a:lnTo>
                  <a:pt x="759243" y="1155700"/>
                </a:lnTo>
                <a:close/>
              </a:path>
              <a:path w="1470025" h="1320800">
                <a:moveTo>
                  <a:pt x="1028670" y="1143000"/>
                </a:moveTo>
                <a:lnTo>
                  <a:pt x="979635" y="1143000"/>
                </a:lnTo>
                <a:lnTo>
                  <a:pt x="979635" y="1270000"/>
                </a:lnTo>
                <a:lnTo>
                  <a:pt x="833367" y="1270000"/>
                </a:lnTo>
                <a:lnTo>
                  <a:pt x="809106" y="1282700"/>
                </a:lnTo>
                <a:lnTo>
                  <a:pt x="1199534" y="1282700"/>
                </a:lnTo>
                <a:lnTo>
                  <a:pt x="1253923" y="1257300"/>
                </a:lnTo>
                <a:lnTo>
                  <a:pt x="1028670" y="1257300"/>
                </a:lnTo>
                <a:lnTo>
                  <a:pt x="1028670" y="1143000"/>
                </a:lnTo>
                <a:close/>
              </a:path>
              <a:path w="1470025" h="1320800">
                <a:moveTo>
                  <a:pt x="924725" y="1143000"/>
                </a:moveTo>
                <a:lnTo>
                  <a:pt x="544721" y="1143000"/>
                </a:lnTo>
                <a:lnTo>
                  <a:pt x="563228" y="1155700"/>
                </a:lnTo>
                <a:lnTo>
                  <a:pt x="563228" y="1270000"/>
                </a:lnTo>
                <a:lnTo>
                  <a:pt x="612274" y="1270000"/>
                </a:lnTo>
                <a:lnTo>
                  <a:pt x="612274" y="1155700"/>
                </a:lnTo>
                <a:lnTo>
                  <a:pt x="906213" y="1155700"/>
                </a:lnTo>
                <a:lnTo>
                  <a:pt x="924725" y="1143000"/>
                </a:lnTo>
                <a:close/>
              </a:path>
              <a:path w="1470025" h="1320800">
                <a:moveTo>
                  <a:pt x="906213" y="1155700"/>
                </a:moveTo>
                <a:lnTo>
                  <a:pt x="857178" y="1155700"/>
                </a:lnTo>
                <a:lnTo>
                  <a:pt x="857178" y="1270000"/>
                </a:lnTo>
                <a:lnTo>
                  <a:pt x="906213" y="1270000"/>
                </a:lnTo>
                <a:lnTo>
                  <a:pt x="906213" y="1155700"/>
                </a:lnTo>
                <a:close/>
              </a:path>
              <a:path w="1470025" h="1320800">
                <a:moveTo>
                  <a:pt x="1047454" y="1130300"/>
                </a:moveTo>
                <a:lnTo>
                  <a:pt x="421987" y="1130300"/>
                </a:lnTo>
                <a:lnTo>
                  <a:pt x="440771" y="1143000"/>
                </a:lnTo>
                <a:lnTo>
                  <a:pt x="440771" y="1257300"/>
                </a:lnTo>
                <a:lnTo>
                  <a:pt x="489817" y="1257300"/>
                </a:lnTo>
                <a:lnTo>
                  <a:pt x="489817" y="1143000"/>
                </a:lnTo>
                <a:lnTo>
                  <a:pt x="1028670" y="1143000"/>
                </a:lnTo>
                <a:lnTo>
                  <a:pt x="1047454" y="1130300"/>
                </a:lnTo>
                <a:close/>
              </a:path>
              <a:path w="1470025" h="1320800">
                <a:moveTo>
                  <a:pt x="1151116" y="1130300"/>
                </a:moveTo>
                <a:lnTo>
                  <a:pt x="1102081" y="1130300"/>
                </a:lnTo>
                <a:lnTo>
                  <a:pt x="1102081" y="1244600"/>
                </a:lnTo>
                <a:lnTo>
                  <a:pt x="1084500" y="1257300"/>
                </a:lnTo>
                <a:lnTo>
                  <a:pt x="1253923" y="1257300"/>
                </a:lnTo>
                <a:lnTo>
                  <a:pt x="1301443" y="1244600"/>
                </a:lnTo>
                <a:lnTo>
                  <a:pt x="1151116" y="1244600"/>
                </a:lnTo>
                <a:lnTo>
                  <a:pt x="1151116" y="1130300"/>
                </a:lnTo>
                <a:close/>
              </a:path>
              <a:path w="1470025" h="1320800">
                <a:moveTo>
                  <a:pt x="1151116" y="1117600"/>
                </a:moveTo>
                <a:lnTo>
                  <a:pt x="318325" y="1117600"/>
                </a:lnTo>
                <a:lnTo>
                  <a:pt x="318325" y="1244600"/>
                </a:lnTo>
                <a:lnTo>
                  <a:pt x="367360" y="1244600"/>
                </a:lnTo>
                <a:lnTo>
                  <a:pt x="367360" y="1130300"/>
                </a:lnTo>
                <a:lnTo>
                  <a:pt x="1151116" y="1130300"/>
                </a:lnTo>
                <a:lnTo>
                  <a:pt x="1151116" y="1117600"/>
                </a:lnTo>
                <a:close/>
              </a:path>
              <a:path w="1470025" h="1320800">
                <a:moveTo>
                  <a:pt x="1240375" y="800100"/>
                </a:moveTo>
                <a:lnTo>
                  <a:pt x="1040891" y="800100"/>
                </a:lnTo>
                <a:lnTo>
                  <a:pt x="989751" y="812800"/>
                </a:lnTo>
                <a:lnTo>
                  <a:pt x="934200" y="825500"/>
                </a:lnTo>
                <a:lnTo>
                  <a:pt x="874417" y="825500"/>
                </a:lnTo>
                <a:lnTo>
                  <a:pt x="810580" y="838200"/>
                </a:lnTo>
                <a:lnTo>
                  <a:pt x="1151116" y="838200"/>
                </a:lnTo>
                <a:lnTo>
                  <a:pt x="1151116" y="952500"/>
                </a:lnTo>
                <a:lnTo>
                  <a:pt x="1283374" y="952500"/>
                </a:lnTo>
                <a:lnTo>
                  <a:pt x="1313471" y="965200"/>
                </a:lnTo>
                <a:lnTo>
                  <a:pt x="1332583" y="965200"/>
                </a:lnTo>
                <a:lnTo>
                  <a:pt x="1342902" y="977900"/>
                </a:lnTo>
                <a:lnTo>
                  <a:pt x="1346618" y="990600"/>
                </a:lnTo>
                <a:lnTo>
                  <a:pt x="1338171" y="1003300"/>
                </a:lnTo>
                <a:lnTo>
                  <a:pt x="1317133" y="1016000"/>
                </a:lnTo>
                <a:lnTo>
                  <a:pt x="1284052" y="1028700"/>
                </a:lnTo>
                <a:lnTo>
                  <a:pt x="1239470" y="1041400"/>
                </a:lnTo>
                <a:lnTo>
                  <a:pt x="1204731" y="1054100"/>
                </a:lnTo>
                <a:lnTo>
                  <a:pt x="1165546" y="1066800"/>
                </a:lnTo>
                <a:lnTo>
                  <a:pt x="1122063" y="1079500"/>
                </a:lnTo>
                <a:lnTo>
                  <a:pt x="1074434" y="1079500"/>
                </a:lnTo>
                <a:lnTo>
                  <a:pt x="1022808" y="1092200"/>
                </a:lnTo>
                <a:lnTo>
                  <a:pt x="967335" y="1092200"/>
                </a:lnTo>
                <a:lnTo>
                  <a:pt x="908166" y="1104900"/>
                </a:lnTo>
                <a:lnTo>
                  <a:pt x="1224538" y="1104900"/>
                </a:lnTo>
                <a:lnTo>
                  <a:pt x="1224538" y="1219200"/>
                </a:lnTo>
                <a:lnTo>
                  <a:pt x="1207680" y="1231900"/>
                </a:lnTo>
                <a:lnTo>
                  <a:pt x="1170920" y="1231900"/>
                </a:lnTo>
                <a:lnTo>
                  <a:pt x="1151116" y="1244600"/>
                </a:lnTo>
                <a:lnTo>
                  <a:pt x="1301443" y="1244600"/>
                </a:lnTo>
                <a:lnTo>
                  <a:pt x="1340754" y="1231900"/>
                </a:lnTo>
                <a:lnTo>
                  <a:pt x="1370516" y="1206500"/>
                </a:lnTo>
                <a:lnTo>
                  <a:pt x="1273573" y="1206500"/>
                </a:lnTo>
                <a:lnTo>
                  <a:pt x="1273573" y="1092200"/>
                </a:lnTo>
                <a:lnTo>
                  <a:pt x="1294543" y="1079500"/>
                </a:lnTo>
                <a:lnTo>
                  <a:pt x="1313817" y="1066800"/>
                </a:lnTo>
                <a:lnTo>
                  <a:pt x="1331322" y="1066800"/>
                </a:lnTo>
                <a:lnTo>
                  <a:pt x="1346985" y="1054100"/>
                </a:lnTo>
                <a:lnTo>
                  <a:pt x="1396030" y="1054100"/>
                </a:lnTo>
                <a:lnTo>
                  <a:pt x="1396030" y="990600"/>
                </a:lnTo>
                <a:lnTo>
                  <a:pt x="1395538" y="990600"/>
                </a:lnTo>
                <a:lnTo>
                  <a:pt x="1389775" y="965200"/>
                </a:lnTo>
                <a:lnTo>
                  <a:pt x="1374946" y="939800"/>
                </a:lnTo>
                <a:lnTo>
                  <a:pt x="1200015" y="939800"/>
                </a:lnTo>
                <a:lnTo>
                  <a:pt x="1200015" y="812800"/>
                </a:lnTo>
                <a:lnTo>
                  <a:pt x="1221056" y="812800"/>
                </a:lnTo>
                <a:lnTo>
                  <a:pt x="1240375" y="800100"/>
                </a:lnTo>
                <a:close/>
              </a:path>
              <a:path w="1470025" h="1320800">
                <a:moveTo>
                  <a:pt x="264710" y="1054100"/>
                </a:moveTo>
                <a:lnTo>
                  <a:pt x="122457" y="1054100"/>
                </a:lnTo>
                <a:lnTo>
                  <a:pt x="138121" y="1066800"/>
                </a:lnTo>
                <a:lnTo>
                  <a:pt x="155628" y="1066800"/>
                </a:lnTo>
                <a:lnTo>
                  <a:pt x="174903" y="1079500"/>
                </a:lnTo>
                <a:lnTo>
                  <a:pt x="195868" y="1092200"/>
                </a:lnTo>
                <a:lnTo>
                  <a:pt x="195868" y="1206500"/>
                </a:lnTo>
                <a:lnTo>
                  <a:pt x="244914" y="1206500"/>
                </a:lnTo>
                <a:lnTo>
                  <a:pt x="244914" y="1104900"/>
                </a:lnTo>
                <a:lnTo>
                  <a:pt x="561278" y="1104900"/>
                </a:lnTo>
                <a:lnTo>
                  <a:pt x="502110" y="1092200"/>
                </a:lnTo>
                <a:lnTo>
                  <a:pt x="446638" y="1092200"/>
                </a:lnTo>
                <a:lnTo>
                  <a:pt x="395011" y="1079500"/>
                </a:lnTo>
                <a:lnTo>
                  <a:pt x="347381" y="1079500"/>
                </a:lnTo>
                <a:lnTo>
                  <a:pt x="303897" y="1066800"/>
                </a:lnTo>
                <a:lnTo>
                  <a:pt x="264710" y="1054100"/>
                </a:lnTo>
                <a:close/>
              </a:path>
              <a:path w="1470025" h="1320800">
                <a:moveTo>
                  <a:pt x="1396030" y="1054100"/>
                </a:moveTo>
                <a:lnTo>
                  <a:pt x="1346985" y="1054100"/>
                </a:lnTo>
                <a:lnTo>
                  <a:pt x="1346985" y="1155700"/>
                </a:lnTo>
                <a:lnTo>
                  <a:pt x="1342205" y="1168400"/>
                </a:lnTo>
                <a:lnTo>
                  <a:pt x="1328121" y="1181100"/>
                </a:lnTo>
                <a:lnTo>
                  <a:pt x="1305117" y="1193800"/>
                </a:lnTo>
                <a:lnTo>
                  <a:pt x="1273573" y="1206500"/>
                </a:lnTo>
                <a:lnTo>
                  <a:pt x="1370516" y="1206500"/>
                </a:lnTo>
                <a:lnTo>
                  <a:pt x="1389388" y="1181100"/>
                </a:lnTo>
                <a:lnTo>
                  <a:pt x="1396030" y="1155700"/>
                </a:lnTo>
                <a:lnTo>
                  <a:pt x="1396030" y="1054100"/>
                </a:lnTo>
                <a:close/>
              </a:path>
              <a:path w="1470025" h="1320800">
                <a:moveTo>
                  <a:pt x="1207079" y="1104900"/>
                </a:moveTo>
                <a:lnTo>
                  <a:pt x="262371" y="1104900"/>
                </a:lnTo>
                <a:lnTo>
                  <a:pt x="280457" y="1117600"/>
                </a:lnTo>
                <a:lnTo>
                  <a:pt x="1188989" y="1117600"/>
                </a:lnTo>
                <a:lnTo>
                  <a:pt x="1207079" y="1104900"/>
                </a:lnTo>
                <a:close/>
              </a:path>
              <a:path w="1470025" h="1320800">
                <a:moveTo>
                  <a:pt x="900625" y="1041400"/>
                </a:moveTo>
                <a:lnTo>
                  <a:pt x="411427" y="1041400"/>
                </a:lnTo>
                <a:lnTo>
                  <a:pt x="462128" y="1054100"/>
                </a:lnTo>
                <a:lnTo>
                  <a:pt x="870444" y="1054100"/>
                </a:lnTo>
                <a:lnTo>
                  <a:pt x="900625" y="1041400"/>
                </a:lnTo>
                <a:close/>
              </a:path>
              <a:path w="1470025" h="1320800">
                <a:moveTo>
                  <a:pt x="995652" y="1028700"/>
                </a:moveTo>
                <a:lnTo>
                  <a:pt x="315267" y="1028700"/>
                </a:lnTo>
                <a:lnTo>
                  <a:pt x="362382" y="1041400"/>
                </a:lnTo>
                <a:lnTo>
                  <a:pt x="964359" y="1041400"/>
                </a:lnTo>
                <a:lnTo>
                  <a:pt x="995652" y="1028700"/>
                </a:lnTo>
                <a:close/>
              </a:path>
              <a:path w="1470025" h="1320800">
                <a:moveTo>
                  <a:pt x="955112" y="876300"/>
                </a:moveTo>
                <a:lnTo>
                  <a:pt x="906213" y="876300"/>
                </a:lnTo>
                <a:lnTo>
                  <a:pt x="906213" y="990600"/>
                </a:lnTo>
                <a:lnTo>
                  <a:pt x="883217" y="1003300"/>
                </a:lnTo>
                <a:lnTo>
                  <a:pt x="184172" y="1003300"/>
                </a:lnTo>
                <a:lnTo>
                  <a:pt x="270352" y="1028700"/>
                </a:lnTo>
                <a:lnTo>
                  <a:pt x="1055213" y="1028700"/>
                </a:lnTo>
                <a:lnTo>
                  <a:pt x="1070857" y="1016000"/>
                </a:lnTo>
                <a:lnTo>
                  <a:pt x="1083652" y="1016000"/>
                </a:lnTo>
                <a:lnTo>
                  <a:pt x="1135933" y="1003300"/>
                </a:lnTo>
                <a:lnTo>
                  <a:pt x="1183623" y="990600"/>
                </a:lnTo>
                <a:lnTo>
                  <a:pt x="955112" y="990600"/>
                </a:lnTo>
                <a:lnTo>
                  <a:pt x="955112" y="876300"/>
                </a:lnTo>
                <a:close/>
              </a:path>
              <a:path w="1470025" h="1320800">
                <a:moveTo>
                  <a:pt x="419872" y="990600"/>
                </a:moveTo>
                <a:lnTo>
                  <a:pt x="137891" y="990600"/>
                </a:lnTo>
                <a:lnTo>
                  <a:pt x="154634" y="1003300"/>
                </a:lnTo>
                <a:lnTo>
                  <a:pt x="421641" y="1003300"/>
                </a:lnTo>
                <a:lnTo>
                  <a:pt x="419872" y="990600"/>
                </a:lnTo>
                <a:close/>
              </a:path>
              <a:path w="1470025" h="1320800">
                <a:moveTo>
                  <a:pt x="832655" y="876300"/>
                </a:moveTo>
                <a:lnTo>
                  <a:pt x="489817" y="876300"/>
                </a:lnTo>
                <a:lnTo>
                  <a:pt x="489817" y="1003300"/>
                </a:lnTo>
                <a:lnTo>
                  <a:pt x="538863" y="1003300"/>
                </a:lnTo>
                <a:lnTo>
                  <a:pt x="538863" y="889000"/>
                </a:lnTo>
                <a:lnTo>
                  <a:pt x="832655" y="889000"/>
                </a:lnTo>
                <a:lnTo>
                  <a:pt x="832655" y="876300"/>
                </a:lnTo>
                <a:close/>
              </a:path>
              <a:path w="1470025" h="1320800">
                <a:moveTo>
                  <a:pt x="685801" y="889000"/>
                </a:moveTo>
                <a:lnTo>
                  <a:pt x="636786" y="889000"/>
                </a:lnTo>
                <a:lnTo>
                  <a:pt x="636786" y="1003300"/>
                </a:lnTo>
                <a:lnTo>
                  <a:pt x="685801" y="1003300"/>
                </a:lnTo>
                <a:lnTo>
                  <a:pt x="685801" y="889000"/>
                </a:lnTo>
                <a:close/>
              </a:path>
              <a:path w="1470025" h="1320800">
                <a:moveTo>
                  <a:pt x="832655" y="889000"/>
                </a:moveTo>
                <a:lnTo>
                  <a:pt x="783766" y="889000"/>
                </a:lnTo>
                <a:lnTo>
                  <a:pt x="783766" y="1003300"/>
                </a:lnTo>
                <a:lnTo>
                  <a:pt x="832655" y="1003300"/>
                </a:lnTo>
                <a:lnTo>
                  <a:pt x="832655" y="889000"/>
                </a:lnTo>
                <a:close/>
              </a:path>
              <a:path w="1470025" h="1320800">
                <a:moveTo>
                  <a:pt x="311518" y="977900"/>
                </a:moveTo>
                <a:lnTo>
                  <a:pt x="74154" y="977900"/>
                </a:lnTo>
                <a:lnTo>
                  <a:pt x="73788" y="990600"/>
                </a:lnTo>
                <a:lnTo>
                  <a:pt x="329615" y="990600"/>
                </a:lnTo>
                <a:lnTo>
                  <a:pt x="311518" y="977900"/>
                </a:lnTo>
                <a:close/>
              </a:path>
              <a:path w="1470025" h="1320800">
                <a:moveTo>
                  <a:pt x="955112" y="863600"/>
                </a:moveTo>
                <a:lnTo>
                  <a:pt x="367360" y="863600"/>
                </a:lnTo>
                <a:lnTo>
                  <a:pt x="367360" y="990600"/>
                </a:lnTo>
                <a:lnTo>
                  <a:pt x="416406" y="990600"/>
                </a:lnTo>
                <a:lnTo>
                  <a:pt x="416406" y="876300"/>
                </a:lnTo>
                <a:lnTo>
                  <a:pt x="955112" y="876300"/>
                </a:lnTo>
                <a:lnTo>
                  <a:pt x="955112" y="863600"/>
                </a:lnTo>
                <a:close/>
              </a:path>
              <a:path w="1470025" h="1320800">
                <a:moveTo>
                  <a:pt x="1077558" y="863600"/>
                </a:moveTo>
                <a:lnTo>
                  <a:pt x="1028670" y="863600"/>
                </a:lnTo>
                <a:lnTo>
                  <a:pt x="1028670" y="977900"/>
                </a:lnTo>
                <a:lnTo>
                  <a:pt x="1011091" y="977900"/>
                </a:lnTo>
                <a:lnTo>
                  <a:pt x="992971" y="990600"/>
                </a:lnTo>
                <a:lnTo>
                  <a:pt x="1183623" y="990600"/>
                </a:lnTo>
                <a:lnTo>
                  <a:pt x="1225816" y="977900"/>
                </a:lnTo>
                <a:lnTo>
                  <a:pt x="1261605" y="965200"/>
                </a:lnTo>
                <a:lnTo>
                  <a:pt x="1077558" y="965200"/>
                </a:lnTo>
                <a:lnTo>
                  <a:pt x="1077558" y="863600"/>
                </a:lnTo>
                <a:close/>
              </a:path>
              <a:path w="1470025" h="1320800">
                <a:moveTo>
                  <a:pt x="49265" y="711200"/>
                </a:moveTo>
                <a:lnTo>
                  <a:pt x="0" y="711200"/>
                </a:lnTo>
                <a:lnTo>
                  <a:pt x="0" y="889000"/>
                </a:lnTo>
                <a:lnTo>
                  <a:pt x="5379" y="914400"/>
                </a:lnTo>
                <a:lnTo>
                  <a:pt x="20681" y="927100"/>
                </a:lnTo>
                <a:lnTo>
                  <a:pt x="44929" y="952500"/>
                </a:lnTo>
                <a:lnTo>
                  <a:pt x="77149" y="965200"/>
                </a:lnTo>
                <a:lnTo>
                  <a:pt x="75348" y="977900"/>
                </a:lnTo>
                <a:lnTo>
                  <a:pt x="293959" y="977900"/>
                </a:lnTo>
                <a:lnTo>
                  <a:pt x="293959" y="965200"/>
                </a:lnTo>
                <a:lnTo>
                  <a:pt x="197359" y="965200"/>
                </a:lnTo>
                <a:lnTo>
                  <a:pt x="182853" y="952500"/>
                </a:lnTo>
                <a:lnTo>
                  <a:pt x="171502" y="952500"/>
                </a:lnTo>
                <a:lnTo>
                  <a:pt x="171502" y="939800"/>
                </a:lnTo>
                <a:lnTo>
                  <a:pt x="122457" y="939800"/>
                </a:lnTo>
                <a:lnTo>
                  <a:pt x="108467" y="927100"/>
                </a:lnTo>
                <a:lnTo>
                  <a:pt x="108227" y="927100"/>
                </a:lnTo>
                <a:lnTo>
                  <a:pt x="82732" y="914400"/>
                </a:lnTo>
                <a:lnTo>
                  <a:pt x="64194" y="901700"/>
                </a:lnTo>
                <a:lnTo>
                  <a:pt x="52876" y="901700"/>
                </a:lnTo>
                <a:lnTo>
                  <a:pt x="49045" y="889000"/>
                </a:lnTo>
                <a:lnTo>
                  <a:pt x="49045" y="787400"/>
                </a:lnTo>
                <a:lnTo>
                  <a:pt x="191184" y="787400"/>
                </a:lnTo>
                <a:lnTo>
                  <a:pt x="156403" y="774700"/>
                </a:lnTo>
                <a:lnTo>
                  <a:pt x="111568" y="762000"/>
                </a:lnTo>
                <a:lnTo>
                  <a:pt x="78403" y="749300"/>
                </a:lnTo>
                <a:lnTo>
                  <a:pt x="57453" y="723900"/>
                </a:lnTo>
                <a:lnTo>
                  <a:pt x="49265" y="711200"/>
                </a:lnTo>
                <a:close/>
              </a:path>
              <a:path w="1470025" h="1320800">
                <a:moveTo>
                  <a:pt x="1077558" y="850900"/>
                </a:moveTo>
                <a:lnTo>
                  <a:pt x="244914" y="850900"/>
                </a:lnTo>
                <a:lnTo>
                  <a:pt x="244914" y="965200"/>
                </a:lnTo>
                <a:lnTo>
                  <a:pt x="293959" y="965200"/>
                </a:lnTo>
                <a:lnTo>
                  <a:pt x="293959" y="863600"/>
                </a:lnTo>
                <a:lnTo>
                  <a:pt x="1077558" y="863600"/>
                </a:lnTo>
                <a:lnTo>
                  <a:pt x="1077558" y="850900"/>
                </a:lnTo>
                <a:close/>
              </a:path>
              <a:path w="1470025" h="1320800">
                <a:moveTo>
                  <a:pt x="1266139" y="952500"/>
                </a:moveTo>
                <a:lnTo>
                  <a:pt x="1134209" y="952500"/>
                </a:lnTo>
                <a:lnTo>
                  <a:pt x="1116312" y="965200"/>
                </a:lnTo>
                <a:lnTo>
                  <a:pt x="1261605" y="965200"/>
                </a:lnTo>
                <a:lnTo>
                  <a:pt x="1266139" y="952500"/>
                </a:lnTo>
                <a:close/>
              </a:path>
              <a:path w="1470025" h="1320800">
                <a:moveTo>
                  <a:pt x="273907" y="800100"/>
                </a:moveTo>
                <a:lnTo>
                  <a:pt x="82115" y="800100"/>
                </a:lnTo>
                <a:lnTo>
                  <a:pt x="101418" y="812800"/>
                </a:lnTo>
                <a:lnTo>
                  <a:pt x="122457" y="812800"/>
                </a:lnTo>
                <a:lnTo>
                  <a:pt x="122457" y="939800"/>
                </a:lnTo>
                <a:lnTo>
                  <a:pt x="171502" y="939800"/>
                </a:lnTo>
                <a:lnTo>
                  <a:pt x="171502" y="838200"/>
                </a:lnTo>
                <a:lnTo>
                  <a:pt x="550548" y="838200"/>
                </a:lnTo>
                <a:lnTo>
                  <a:pt x="487835" y="825500"/>
                </a:lnTo>
                <a:lnTo>
                  <a:pt x="373188" y="825500"/>
                </a:lnTo>
                <a:lnTo>
                  <a:pt x="321553" y="812800"/>
                </a:lnTo>
                <a:lnTo>
                  <a:pt x="273907" y="800100"/>
                </a:lnTo>
                <a:close/>
              </a:path>
              <a:path w="1470025" h="1320800">
                <a:moveTo>
                  <a:pt x="1322462" y="787400"/>
                </a:moveTo>
                <a:lnTo>
                  <a:pt x="1273573" y="787400"/>
                </a:lnTo>
                <a:lnTo>
                  <a:pt x="1273573" y="889000"/>
                </a:lnTo>
                <a:lnTo>
                  <a:pt x="1270819" y="889000"/>
                </a:lnTo>
                <a:lnTo>
                  <a:pt x="1262558" y="901700"/>
                </a:lnTo>
                <a:lnTo>
                  <a:pt x="1251303" y="914400"/>
                </a:lnTo>
                <a:lnTo>
                  <a:pt x="1237023" y="914400"/>
                </a:lnTo>
                <a:lnTo>
                  <a:pt x="1219875" y="927100"/>
                </a:lnTo>
                <a:lnTo>
                  <a:pt x="1200015" y="939800"/>
                </a:lnTo>
                <a:lnTo>
                  <a:pt x="1374946" y="939800"/>
                </a:lnTo>
                <a:lnTo>
                  <a:pt x="1350950" y="927100"/>
                </a:lnTo>
                <a:lnTo>
                  <a:pt x="1317687" y="914400"/>
                </a:lnTo>
                <a:lnTo>
                  <a:pt x="1320807" y="901700"/>
                </a:lnTo>
                <a:lnTo>
                  <a:pt x="1322462" y="889000"/>
                </a:lnTo>
                <a:lnTo>
                  <a:pt x="1322462" y="787400"/>
                </a:lnTo>
                <a:close/>
              </a:path>
              <a:path w="1470025" h="1320800">
                <a:moveTo>
                  <a:pt x="1115511" y="838200"/>
                </a:moveTo>
                <a:lnTo>
                  <a:pt x="207038" y="838200"/>
                </a:lnTo>
                <a:lnTo>
                  <a:pt x="225704" y="850900"/>
                </a:lnTo>
                <a:lnTo>
                  <a:pt x="1096828" y="850900"/>
                </a:lnTo>
                <a:lnTo>
                  <a:pt x="1115511" y="838200"/>
                </a:lnTo>
                <a:close/>
              </a:path>
              <a:path w="1470025" h="1320800">
                <a:moveTo>
                  <a:pt x="191184" y="787400"/>
                </a:moveTo>
                <a:lnTo>
                  <a:pt x="49045" y="787400"/>
                </a:lnTo>
                <a:lnTo>
                  <a:pt x="64630" y="800100"/>
                </a:lnTo>
                <a:lnTo>
                  <a:pt x="230401" y="800100"/>
                </a:lnTo>
                <a:lnTo>
                  <a:pt x="191184" y="787400"/>
                </a:lnTo>
                <a:close/>
              </a:path>
              <a:path w="1470025" h="1320800">
                <a:moveTo>
                  <a:pt x="520133" y="546100"/>
                </a:moveTo>
                <a:lnTo>
                  <a:pt x="269426" y="546100"/>
                </a:lnTo>
                <a:lnTo>
                  <a:pt x="269426" y="660400"/>
                </a:lnTo>
                <a:lnTo>
                  <a:pt x="168015" y="660400"/>
                </a:lnTo>
                <a:lnTo>
                  <a:pt x="200526" y="685800"/>
                </a:lnTo>
                <a:lnTo>
                  <a:pt x="243762" y="711200"/>
                </a:lnTo>
                <a:lnTo>
                  <a:pt x="296932" y="723900"/>
                </a:lnTo>
                <a:lnTo>
                  <a:pt x="358271" y="749300"/>
                </a:lnTo>
                <a:lnTo>
                  <a:pt x="1238527" y="749300"/>
                </a:lnTo>
                <a:lnTo>
                  <a:pt x="1214147" y="756621"/>
                </a:lnTo>
                <a:lnTo>
                  <a:pt x="1206954" y="762000"/>
                </a:lnTo>
                <a:lnTo>
                  <a:pt x="1187637" y="774700"/>
                </a:lnTo>
                <a:lnTo>
                  <a:pt x="1166058" y="774700"/>
                </a:lnTo>
                <a:lnTo>
                  <a:pt x="1129223" y="787400"/>
                </a:lnTo>
                <a:lnTo>
                  <a:pt x="1087441" y="800100"/>
                </a:lnTo>
                <a:lnTo>
                  <a:pt x="1257904" y="800100"/>
                </a:lnTo>
                <a:lnTo>
                  <a:pt x="1273573" y="787400"/>
                </a:lnTo>
                <a:lnTo>
                  <a:pt x="1322462" y="787400"/>
                </a:lnTo>
                <a:lnTo>
                  <a:pt x="1322462" y="736600"/>
                </a:lnTo>
                <a:lnTo>
                  <a:pt x="597538" y="736600"/>
                </a:lnTo>
                <a:lnTo>
                  <a:pt x="586122" y="723900"/>
                </a:lnTo>
                <a:lnTo>
                  <a:pt x="492097" y="723900"/>
                </a:lnTo>
                <a:lnTo>
                  <a:pt x="481239" y="711200"/>
                </a:lnTo>
                <a:lnTo>
                  <a:pt x="440771" y="711200"/>
                </a:lnTo>
                <a:lnTo>
                  <a:pt x="440771" y="698500"/>
                </a:lnTo>
                <a:lnTo>
                  <a:pt x="372013" y="698500"/>
                </a:lnTo>
                <a:lnTo>
                  <a:pt x="353129" y="685800"/>
                </a:lnTo>
                <a:lnTo>
                  <a:pt x="318325" y="685800"/>
                </a:lnTo>
                <a:lnTo>
                  <a:pt x="318325" y="558800"/>
                </a:lnTo>
                <a:lnTo>
                  <a:pt x="575588" y="558800"/>
                </a:lnTo>
                <a:lnTo>
                  <a:pt x="520133" y="546100"/>
                </a:lnTo>
                <a:close/>
              </a:path>
              <a:path w="1470025" h="1320800">
                <a:moveTo>
                  <a:pt x="1006919" y="774700"/>
                </a:moveTo>
                <a:lnTo>
                  <a:pt x="610198" y="774700"/>
                </a:lnTo>
                <a:lnTo>
                  <a:pt x="661068" y="787400"/>
                </a:lnTo>
                <a:lnTo>
                  <a:pt x="955719" y="787400"/>
                </a:lnTo>
                <a:lnTo>
                  <a:pt x="1006919" y="774700"/>
                </a:lnTo>
                <a:close/>
              </a:path>
              <a:path w="1470025" h="1320800">
                <a:moveTo>
                  <a:pt x="1151697" y="762000"/>
                </a:moveTo>
                <a:lnTo>
                  <a:pt x="467946" y="762000"/>
                </a:lnTo>
                <a:lnTo>
                  <a:pt x="513438" y="774700"/>
                </a:lnTo>
                <a:lnTo>
                  <a:pt x="1105141" y="774700"/>
                </a:lnTo>
                <a:lnTo>
                  <a:pt x="1151697" y="762000"/>
                </a:lnTo>
                <a:close/>
              </a:path>
              <a:path w="1470025" h="1320800">
                <a:moveTo>
                  <a:pt x="1223939" y="749300"/>
                </a:moveTo>
                <a:lnTo>
                  <a:pt x="383737" y="749300"/>
                </a:lnTo>
                <a:lnTo>
                  <a:pt x="424646" y="762000"/>
                </a:lnTo>
                <a:lnTo>
                  <a:pt x="1196237" y="762000"/>
                </a:lnTo>
                <a:lnTo>
                  <a:pt x="1214147" y="756621"/>
                </a:lnTo>
                <a:lnTo>
                  <a:pt x="1223939" y="749300"/>
                </a:lnTo>
                <a:close/>
              </a:path>
              <a:path w="1470025" h="1320800">
                <a:moveTo>
                  <a:pt x="1238527" y="749300"/>
                </a:moveTo>
                <a:lnTo>
                  <a:pt x="1223939" y="749300"/>
                </a:lnTo>
                <a:lnTo>
                  <a:pt x="1214147" y="756621"/>
                </a:lnTo>
                <a:lnTo>
                  <a:pt x="1238527" y="749300"/>
                </a:lnTo>
                <a:close/>
              </a:path>
              <a:path w="1470025" h="1320800">
                <a:moveTo>
                  <a:pt x="685675" y="609600"/>
                </a:moveTo>
                <a:lnTo>
                  <a:pt x="636786" y="609600"/>
                </a:lnTo>
                <a:lnTo>
                  <a:pt x="636786" y="736600"/>
                </a:lnTo>
                <a:lnTo>
                  <a:pt x="685675" y="736600"/>
                </a:lnTo>
                <a:lnTo>
                  <a:pt x="685675" y="609600"/>
                </a:lnTo>
                <a:close/>
              </a:path>
              <a:path w="1470025" h="1320800">
                <a:moveTo>
                  <a:pt x="832655" y="622300"/>
                </a:moveTo>
                <a:lnTo>
                  <a:pt x="783641" y="622300"/>
                </a:lnTo>
                <a:lnTo>
                  <a:pt x="783641" y="736600"/>
                </a:lnTo>
                <a:lnTo>
                  <a:pt x="832655" y="736600"/>
                </a:lnTo>
                <a:lnTo>
                  <a:pt x="832655" y="622300"/>
                </a:lnTo>
                <a:close/>
              </a:path>
              <a:path w="1470025" h="1320800">
                <a:moveTo>
                  <a:pt x="979635" y="609600"/>
                </a:moveTo>
                <a:lnTo>
                  <a:pt x="930578" y="609600"/>
                </a:lnTo>
                <a:lnTo>
                  <a:pt x="930578" y="736600"/>
                </a:lnTo>
                <a:lnTo>
                  <a:pt x="979635" y="736600"/>
                </a:lnTo>
                <a:lnTo>
                  <a:pt x="979635" y="609600"/>
                </a:lnTo>
                <a:close/>
              </a:path>
              <a:path w="1470025" h="1320800">
                <a:moveTo>
                  <a:pt x="1224538" y="584200"/>
                </a:moveTo>
                <a:lnTo>
                  <a:pt x="1175608" y="584200"/>
                </a:lnTo>
                <a:lnTo>
                  <a:pt x="1175608" y="711200"/>
                </a:lnTo>
                <a:lnTo>
                  <a:pt x="1134133" y="711200"/>
                </a:lnTo>
                <a:lnTo>
                  <a:pt x="1121096" y="723900"/>
                </a:lnTo>
                <a:lnTo>
                  <a:pt x="1020934" y="723900"/>
                </a:lnTo>
                <a:lnTo>
                  <a:pt x="1009990" y="736600"/>
                </a:lnTo>
                <a:lnTo>
                  <a:pt x="1322462" y="736600"/>
                </a:lnTo>
                <a:lnTo>
                  <a:pt x="1322462" y="723900"/>
                </a:lnTo>
                <a:lnTo>
                  <a:pt x="1382489" y="698500"/>
                </a:lnTo>
                <a:lnTo>
                  <a:pt x="1224538" y="698500"/>
                </a:lnTo>
                <a:lnTo>
                  <a:pt x="1224538" y="584200"/>
                </a:lnTo>
                <a:close/>
              </a:path>
              <a:path w="1470025" h="1320800">
                <a:moveTo>
                  <a:pt x="1102081" y="596900"/>
                </a:moveTo>
                <a:lnTo>
                  <a:pt x="514340" y="596900"/>
                </a:lnTo>
                <a:lnTo>
                  <a:pt x="514340" y="723900"/>
                </a:lnTo>
                <a:lnTo>
                  <a:pt x="563228" y="723900"/>
                </a:lnTo>
                <a:lnTo>
                  <a:pt x="563228" y="609600"/>
                </a:lnTo>
                <a:lnTo>
                  <a:pt x="1102081" y="609600"/>
                </a:lnTo>
                <a:lnTo>
                  <a:pt x="1102081" y="596900"/>
                </a:lnTo>
                <a:close/>
              </a:path>
              <a:path w="1470025" h="1320800">
                <a:moveTo>
                  <a:pt x="1102081" y="609600"/>
                </a:moveTo>
                <a:lnTo>
                  <a:pt x="1053035" y="609600"/>
                </a:lnTo>
                <a:lnTo>
                  <a:pt x="1053035" y="723900"/>
                </a:lnTo>
                <a:lnTo>
                  <a:pt x="1102081" y="723900"/>
                </a:lnTo>
                <a:lnTo>
                  <a:pt x="1102081" y="609600"/>
                </a:lnTo>
                <a:close/>
              </a:path>
              <a:path w="1470025" h="1320800">
                <a:moveTo>
                  <a:pt x="196234" y="444500"/>
                </a:moveTo>
                <a:lnTo>
                  <a:pt x="146979" y="444500"/>
                </a:lnTo>
                <a:lnTo>
                  <a:pt x="146979" y="622300"/>
                </a:lnTo>
                <a:lnTo>
                  <a:pt x="83771" y="635000"/>
                </a:lnTo>
                <a:lnTo>
                  <a:pt x="38405" y="660400"/>
                </a:lnTo>
                <a:lnTo>
                  <a:pt x="10645" y="685800"/>
                </a:lnTo>
                <a:lnTo>
                  <a:pt x="251" y="711200"/>
                </a:lnTo>
                <a:lnTo>
                  <a:pt x="56147" y="711200"/>
                </a:lnTo>
                <a:lnTo>
                  <a:pt x="75419" y="698500"/>
                </a:lnTo>
                <a:lnTo>
                  <a:pt x="111218" y="673100"/>
                </a:lnTo>
                <a:lnTo>
                  <a:pt x="167680" y="660400"/>
                </a:lnTo>
                <a:lnTo>
                  <a:pt x="243153" y="660400"/>
                </a:lnTo>
                <a:lnTo>
                  <a:pt x="222292" y="647700"/>
                </a:lnTo>
                <a:lnTo>
                  <a:pt x="207151" y="635000"/>
                </a:lnTo>
                <a:lnTo>
                  <a:pt x="198035" y="622300"/>
                </a:lnTo>
                <a:lnTo>
                  <a:pt x="195868" y="622300"/>
                </a:lnTo>
                <a:lnTo>
                  <a:pt x="195868" y="520700"/>
                </a:lnTo>
                <a:lnTo>
                  <a:pt x="338163" y="520700"/>
                </a:lnTo>
                <a:lnTo>
                  <a:pt x="303383" y="508000"/>
                </a:lnTo>
                <a:lnTo>
                  <a:pt x="258889" y="495300"/>
                </a:lnTo>
                <a:lnTo>
                  <a:pt x="225860" y="469900"/>
                </a:lnTo>
                <a:lnTo>
                  <a:pt x="204806" y="457200"/>
                </a:lnTo>
                <a:lnTo>
                  <a:pt x="196234" y="444500"/>
                </a:lnTo>
                <a:close/>
              </a:path>
              <a:path w="1470025" h="1320800">
                <a:moveTo>
                  <a:pt x="1243797" y="571500"/>
                </a:moveTo>
                <a:lnTo>
                  <a:pt x="372613" y="571500"/>
                </a:lnTo>
                <a:lnTo>
                  <a:pt x="391883" y="584200"/>
                </a:lnTo>
                <a:lnTo>
                  <a:pt x="391883" y="698500"/>
                </a:lnTo>
                <a:lnTo>
                  <a:pt x="440771" y="698500"/>
                </a:lnTo>
                <a:lnTo>
                  <a:pt x="440771" y="584200"/>
                </a:lnTo>
                <a:lnTo>
                  <a:pt x="1224538" y="584200"/>
                </a:lnTo>
                <a:lnTo>
                  <a:pt x="1243797" y="571500"/>
                </a:lnTo>
                <a:close/>
              </a:path>
              <a:path w="1470025" h="1320800">
                <a:moveTo>
                  <a:pt x="1346985" y="546100"/>
                </a:moveTo>
                <a:lnTo>
                  <a:pt x="1096253" y="546100"/>
                </a:lnTo>
                <a:lnTo>
                  <a:pt x="1040776" y="558800"/>
                </a:lnTo>
                <a:lnTo>
                  <a:pt x="1298065" y="558800"/>
                </a:lnTo>
                <a:lnTo>
                  <a:pt x="1298065" y="685800"/>
                </a:lnTo>
                <a:lnTo>
                  <a:pt x="1268528" y="685800"/>
                </a:lnTo>
                <a:lnTo>
                  <a:pt x="1258851" y="698500"/>
                </a:lnTo>
                <a:lnTo>
                  <a:pt x="1382489" y="698500"/>
                </a:lnTo>
                <a:lnTo>
                  <a:pt x="1428864" y="673100"/>
                </a:lnTo>
                <a:lnTo>
                  <a:pt x="1443824" y="660400"/>
                </a:lnTo>
                <a:lnTo>
                  <a:pt x="1346985" y="660400"/>
                </a:lnTo>
                <a:lnTo>
                  <a:pt x="1346985" y="546100"/>
                </a:lnTo>
                <a:close/>
              </a:path>
              <a:path w="1470025" h="1320800">
                <a:moveTo>
                  <a:pt x="1406166" y="381000"/>
                </a:moveTo>
                <a:lnTo>
                  <a:pt x="1278809" y="381000"/>
                </a:lnTo>
                <a:lnTo>
                  <a:pt x="1346771" y="406400"/>
                </a:lnTo>
                <a:lnTo>
                  <a:pt x="1389584" y="419100"/>
                </a:lnTo>
                <a:lnTo>
                  <a:pt x="1412354" y="431800"/>
                </a:lnTo>
                <a:lnTo>
                  <a:pt x="1420187" y="444500"/>
                </a:lnTo>
                <a:lnTo>
                  <a:pt x="1411922" y="457200"/>
                </a:lnTo>
                <a:lnTo>
                  <a:pt x="1390945" y="469900"/>
                </a:lnTo>
                <a:lnTo>
                  <a:pt x="1357803" y="495300"/>
                </a:lnTo>
                <a:lnTo>
                  <a:pt x="1313038" y="508000"/>
                </a:lnTo>
                <a:lnTo>
                  <a:pt x="1278258" y="520700"/>
                </a:lnTo>
                <a:lnTo>
                  <a:pt x="1420396" y="520700"/>
                </a:lnTo>
                <a:lnTo>
                  <a:pt x="1420396" y="622300"/>
                </a:lnTo>
                <a:lnTo>
                  <a:pt x="1415619" y="622300"/>
                </a:lnTo>
                <a:lnTo>
                  <a:pt x="1401541" y="635000"/>
                </a:lnTo>
                <a:lnTo>
                  <a:pt x="1378537" y="647700"/>
                </a:lnTo>
                <a:lnTo>
                  <a:pt x="1346985" y="660400"/>
                </a:lnTo>
                <a:lnTo>
                  <a:pt x="1443824" y="660400"/>
                </a:lnTo>
                <a:lnTo>
                  <a:pt x="1458783" y="647700"/>
                </a:lnTo>
                <a:lnTo>
                  <a:pt x="1469442" y="622300"/>
                </a:lnTo>
                <a:lnTo>
                  <a:pt x="1469442" y="444500"/>
                </a:lnTo>
                <a:lnTo>
                  <a:pt x="1469190" y="444500"/>
                </a:lnTo>
                <a:lnTo>
                  <a:pt x="1458412" y="419100"/>
                </a:lnTo>
                <a:lnTo>
                  <a:pt x="1429659" y="393700"/>
                </a:lnTo>
                <a:lnTo>
                  <a:pt x="1406166" y="381000"/>
                </a:lnTo>
                <a:close/>
              </a:path>
              <a:path w="1470025" h="1320800">
                <a:moveTo>
                  <a:pt x="893754" y="609600"/>
                </a:moveTo>
                <a:lnTo>
                  <a:pt x="722642" y="609600"/>
                </a:lnTo>
                <a:lnTo>
                  <a:pt x="741116" y="622300"/>
                </a:lnTo>
                <a:lnTo>
                  <a:pt x="875289" y="622300"/>
                </a:lnTo>
                <a:lnTo>
                  <a:pt x="893754" y="609600"/>
                </a:lnTo>
                <a:close/>
              </a:path>
              <a:path w="1470025" h="1320800">
                <a:moveTo>
                  <a:pt x="1175608" y="584200"/>
                </a:moveTo>
                <a:lnTo>
                  <a:pt x="440771" y="584200"/>
                </a:lnTo>
                <a:lnTo>
                  <a:pt x="458769" y="596900"/>
                </a:lnTo>
                <a:lnTo>
                  <a:pt x="1157634" y="596900"/>
                </a:lnTo>
                <a:lnTo>
                  <a:pt x="1175608" y="584200"/>
                </a:lnTo>
                <a:close/>
              </a:path>
              <a:path w="1470025" h="1320800">
                <a:moveTo>
                  <a:pt x="634728" y="558800"/>
                </a:moveTo>
                <a:lnTo>
                  <a:pt x="318325" y="558800"/>
                </a:lnTo>
                <a:lnTo>
                  <a:pt x="335833" y="571500"/>
                </a:lnTo>
                <a:lnTo>
                  <a:pt x="697402" y="571500"/>
                </a:lnTo>
                <a:lnTo>
                  <a:pt x="634728" y="558800"/>
                </a:lnTo>
                <a:close/>
              </a:path>
              <a:path w="1470025" h="1320800">
                <a:moveTo>
                  <a:pt x="1298065" y="558800"/>
                </a:moveTo>
                <a:lnTo>
                  <a:pt x="981606" y="558800"/>
                </a:lnTo>
                <a:lnTo>
                  <a:pt x="918893" y="571500"/>
                </a:lnTo>
                <a:lnTo>
                  <a:pt x="1280555" y="571500"/>
                </a:lnTo>
                <a:lnTo>
                  <a:pt x="1298065" y="558800"/>
                </a:lnTo>
                <a:close/>
              </a:path>
              <a:path w="1470025" h="1320800">
                <a:moveTo>
                  <a:pt x="377378" y="520700"/>
                </a:moveTo>
                <a:lnTo>
                  <a:pt x="211537" y="520700"/>
                </a:lnTo>
                <a:lnTo>
                  <a:pt x="229066" y="533400"/>
                </a:lnTo>
                <a:lnTo>
                  <a:pt x="248385" y="546100"/>
                </a:lnTo>
                <a:lnTo>
                  <a:pt x="468513" y="546100"/>
                </a:lnTo>
                <a:lnTo>
                  <a:pt x="420878" y="533400"/>
                </a:lnTo>
                <a:lnTo>
                  <a:pt x="377378" y="520700"/>
                </a:lnTo>
                <a:close/>
              </a:path>
              <a:path w="1470025" h="1320800">
                <a:moveTo>
                  <a:pt x="1404813" y="520700"/>
                </a:moveTo>
                <a:lnTo>
                  <a:pt x="1239040" y="520700"/>
                </a:lnTo>
                <a:lnTo>
                  <a:pt x="1195534" y="533400"/>
                </a:lnTo>
                <a:lnTo>
                  <a:pt x="1147889" y="546100"/>
                </a:lnTo>
                <a:lnTo>
                  <a:pt x="1368028" y="546100"/>
                </a:lnTo>
                <a:lnTo>
                  <a:pt x="1387330" y="533400"/>
                </a:lnTo>
                <a:lnTo>
                  <a:pt x="1404813" y="520700"/>
                </a:lnTo>
                <a:close/>
              </a:path>
              <a:path w="1470025" h="1320800">
                <a:moveTo>
                  <a:pt x="872856" y="482600"/>
                </a:moveTo>
                <a:lnTo>
                  <a:pt x="482355" y="482600"/>
                </a:lnTo>
                <a:lnTo>
                  <a:pt x="513387" y="495300"/>
                </a:lnTo>
                <a:lnTo>
                  <a:pt x="816927" y="495300"/>
                </a:lnTo>
                <a:lnTo>
                  <a:pt x="872856" y="482600"/>
                </a:lnTo>
                <a:close/>
              </a:path>
              <a:path w="1470025" h="1320800">
                <a:moveTo>
                  <a:pt x="978758" y="469900"/>
                </a:moveTo>
                <a:lnTo>
                  <a:pt x="348906" y="469900"/>
                </a:lnTo>
                <a:lnTo>
                  <a:pt x="391276" y="482600"/>
                </a:lnTo>
                <a:lnTo>
                  <a:pt x="926901" y="482600"/>
                </a:lnTo>
                <a:lnTo>
                  <a:pt x="978758" y="469900"/>
                </a:lnTo>
                <a:close/>
              </a:path>
              <a:path w="1470025" h="1320800">
                <a:moveTo>
                  <a:pt x="1158163" y="431800"/>
                </a:moveTo>
                <a:lnTo>
                  <a:pt x="851512" y="431800"/>
                </a:lnTo>
                <a:lnTo>
                  <a:pt x="832655" y="444500"/>
                </a:lnTo>
                <a:lnTo>
                  <a:pt x="216430" y="444500"/>
                </a:lnTo>
                <a:lnTo>
                  <a:pt x="223840" y="457200"/>
                </a:lnTo>
                <a:lnTo>
                  <a:pt x="268749" y="457200"/>
                </a:lnTo>
                <a:lnTo>
                  <a:pt x="308008" y="469900"/>
                </a:lnTo>
                <a:lnTo>
                  <a:pt x="1028119" y="469900"/>
                </a:lnTo>
                <a:lnTo>
                  <a:pt x="1074678" y="457200"/>
                </a:lnTo>
                <a:lnTo>
                  <a:pt x="1118128" y="444500"/>
                </a:lnTo>
                <a:lnTo>
                  <a:pt x="1158163" y="431800"/>
                </a:lnTo>
                <a:close/>
              </a:path>
              <a:path w="1470025" h="1320800">
                <a:moveTo>
                  <a:pt x="471223" y="431800"/>
                </a:moveTo>
                <a:lnTo>
                  <a:pt x="148299" y="431800"/>
                </a:lnTo>
                <a:lnTo>
                  <a:pt x="147566" y="444500"/>
                </a:lnTo>
                <a:lnTo>
                  <a:pt x="489817" y="444500"/>
                </a:lnTo>
                <a:lnTo>
                  <a:pt x="471223" y="431800"/>
                </a:lnTo>
                <a:close/>
              </a:path>
              <a:path w="1470025" h="1320800">
                <a:moveTo>
                  <a:pt x="538863" y="317500"/>
                </a:moveTo>
                <a:lnTo>
                  <a:pt x="489817" y="317500"/>
                </a:lnTo>
                <a:lnTo>
                  <a:pt x="489817" y="444500"/>
                </a:lnTo>
                <a:lnTo>
                  <a:pt x="538863" y="444500"/>
                </a:lnTo>
                <a:lnTo>
                  <a:pt x="538863" y="317500"/>
                </a:lnTo>
                <a:close/>
              </a:path>
              <a:path w="1470025" h="1320800">
                <a:moveTo>
                  <a:pt x="685675" y="317500"/>
                </a:moveTo>
                <a:lnTo>
                  <a:pt x="636786" y="317500"/>
                </a:lnTo>
                <a:lnTo>
                  <a:pt x="636786" y="444500"/>
                </a:lnTo>
                <a:lnTo>
                  <a:pt x="685675" y="444500"/>
                </a:lnTo>
                <a:lnTo>
                  <a:pt x="685675" y="317500"/>
                </a:lnTo>
                <a:close/>
              </a:path>
              <a:path w="1470025" h="1320800">
                <a:moveTo>
                  <a:pt x="832655" y="317500"/>
                </a:moveTo>
                <a:lnTo>
                  <a:pt x="783766" y="317500"/>
                </a:lnTo>
                <a:lnTo>
                  <a:pt x="783766" y="444500"/>
                </a:lnTo>
                <a:lnTo>
                  <a:pt x="832655" y="444500"/>
                </a:lnTo>
                <a:lnTo>
                  <a:pt x="832655" y="317500"/>
                </a:lnTo>
                <a:close/>
              </a:path>
              <a:path w="1470025" h="1320800">
                <a:moveTo>
                  <a:pt x="1126824" y="38100"/>
                </a:moveTo>
                <a:lnTo>
                  <a:pt x="195663" y="38100"/>
                </a:lnTo>
                <a:lnTo>
                  <a:pt x="144050" y="50800"/>
                </a:lnTo>
                <a:lnTo>
                  <a:pt x="97927" y="63500"/>
                </a:lnTo>
                <a:lnTo>
                  <a:pt x="58896" y="88900"/>
                </a:lnTo>
                <a:lnTo>
                  <a:pt x="28559" y="101600"/>
                </a:lnTo>
                <a:lnTo>
                  <a:pt x="8519" y="127000"/>
                </a:lnTo>
                <a:lnTo>
                  <a:pt x="376" y="152400"/>
                </a:lnTo>
                <a:lnTo>
                  <a:pt x="0" y="152400"/>
                </a:lnTo>
                <a:lnTo>
                  <a:pt x="0" y="317500"/>
                </a:lnTo>
                <a:lnTo>
                  <a:pt x="10848" y="355600"/>
                </a:lnTo>
                <a:lnTo>
                  <a:pt x="41291" y="381000"/>
                </a:lnTo>
                <a:lnTo>
                  <a:pt x="88462" y="406400"/>
                </a:lnTo>
                <a:lnTo>
                  <a:pt x="149492" y="431800"/>
                </a:lnTo>
                <a:lnTo>
                  <a:pt x="357444" y="431800"/>
                </a:lnTo>
                <a:lnTo>
                  <a:pt x="352669" y="419100"/>
                </a:lnTo>
                <a:lnTo>
                  <a:pt x="293959" y="419100"/>
                </a:lnTo>
                <a:lnTo>
                  <a:pt x="293959" y="406400"/>
                </a:lnTo>
                <a:lnTo>
                  <a:pt x="216545" y="406400"/>
                </a:lnTo>
                <a:lnTo>
                  <a:pt x="207145" y="393700"/>
                </a:lnTo>
                <a:lnTo>
                  <a:pt x="171502" y="393700"/>
                </a:lnTo>
                <a:lnTo>
                  <a:pt x="171502" y="368300"/>
                </a:lnTo>
                <a:lnTo>
                  <a:pt x="122457" y="368300"/>
                </a:lnTo>
                <a:lnTo>
                  <a:pt x="90904" y="355600"/>
                </a:lnTo>
                <a:lnTo>
                  <a:pt x="67901" y="342900"/>
                </a:lnTo>
                <a:lnTo>
                  <a:pt x="53822" y="330200"/>
                </a:lnTo>
                <a:lnTo>
                  <a:pt x="49045" y="317500"/>
                </a:lnTo>
                <a:lnTo>
                  <a:pt x="49045" y="215900"/>
                </a:lnTo>
                <a:lnTo>
                  <a:pt x="156403" y="215900"/>
                </a:lnTo>
                <a:lnTo>
                  <a:pt x="112048" y="203200"/>
                </a:lnTo>
                <a:lnTo>
                  <a:pt x="79049" y="177800"/>
                </a:lnTo>
                <a:lnTo>
                  <a:pt x="57972" y="165100"/>
                </a:lnTo>
                <a:lnTo>
                  <a:pt x="49380" y="152400"/>
                </a:lnTo>
                <a:lnTo>
                  <a:pt x="53822" y="139700"/>
                </a:lnTo>
                <a:lnTo>
                  <a:pt x="65377" y="139700"/>
                </a:lnTo>
                <a:lnTo>
                  <a:pt x="84042" y="127000"/>
                </a:lnTo>
                <a:lnTo>
                  <a:pt x="109816" y="114300"/>
                </a:lnTo>
                <a:lnTo>
                  <a:pt x="142697" y="101600"/>
                </a:lnTo>
                <a:lnTo>
                  <a:pt x="182682" y="88900"/>
                </a:lnTo>
                <a:lnTo>
                  <a:pt x="229769" y="88900"/>
                </a:lnTo>
                <a:lnTo>
                  <a:pt x="283955" y="76200"/>
                </a:lnTo>
                <a:lnTo>
                  <a:pt x="345240" y="63500"/>
                </a:lnTo>
                <a:lnTo>
                  <a:pt x="489092" y="63500"/>
                </a:lnTo>
                <a:lnTo>
                  <a:pt x="571656" y="50800"/>
                </a:lnTo>
                <a:lnTo>
                  <a:pt x="1178437" y="50800"/>
                </a:lnTo>
                <a:lnTo>
                  <a:pt x="1126824" y="38100"/>
                </a:lnTo>
                <a:close/>
              </a:path>
              <a:path w="1470025" h="1320800">
                <a:moveTo>
                  <a:pt x="955112" y="304800"/>
                </a:moveTo>
                <a:lnTo>
                  <a:pt x="367360" y="304800"/>
                </a:lnTo>
                <a:lnTo>
                  <a:pt x="367360" y="431800"/>
                </a:lnTo>
                <a:lnTo>
                  <a:pt x="416406" y="431800"/>
                </a:lnTo>
                <a:lnTo>
                  <a:pt x="416406" y="317500"/>
                </a:lnTo>
                <a:lnTo>
                  <a:pt x="955112" y="317500"/>
                </a:lnTo>
                <a:lnTo>
                  <a:pt x="955112" y="304800"/>
                </a:lnTo>
                <a:close/>
              </a:path>
              <a:path w="1470025" h="1320800">
                <a:moveTo>
                  <a:pt x="955112" y="317500"/>
                </a:moveTo>
                <a:lnTo>
                  <a:pt x="906213" y="317500"/>
                </a:lnTo>
                <a:lnTo>
                  <a:pt x="906213" y="431800"/>
                </a:lnTo>
                <a:lnTo>
                  <a:pt x="955112" y="431800"/>
                </a:lnTo>
                <a:lnTo>
                  <a:pt x="955112" y="317500"/>
                </a:lnTo>
                <a:close/>
              </a:path>
              <a:path w="1470025" h="1320800">
                <a:moveTo>
                  <a:pt x="1202390" y="419100"/>
                </a:moveTo>
                <a:lnTo>
                  <a:pt x="974222" y="419100"/>
                </a:lnTo>
                <a:lnTo>
                  <a:pt x="955112" y="431800"/>
                </a:lnTo>
                <a:lnTo>
                  <a:pt x="1196064" y="431800"/>
                </a:lnTo>
                <a:lnTo>
                  <a:pt x="1202390" y="419100"/>
                </a:lnTo>
                <a:close/>
              </a:path>
              <a:path w="1470025" h="1320800">
                <a:moveTo>
                  <a:pt x="1077558" y="292100"/>
                </a:moveTo>
                <a:lnTo>
                  <a:pt x="1028670" y="292100"/>
                </a:lnTo>
                <a:lnTo>
                  <a:pt x="1028670" y="419100"/>
                </a:lnTo>
                <a:lnTo>
                  <a:pt x="1226433" y="419100"/>
                </a:lnTo>
                <a:lnTo>
                  <a:pt x="1232800" y="406400"/>
                </a:lnTo>
                <a:lnTo>
                  <a:pt x="1077558" y="406400"/>
                </a:lnTo>
                <a:lnTo>
                  <a:pt x="1077558" y="292100"/>
                </a:lnTo>
                <a:close/>
              </a:path>
              <a:path w="1470025" h="1320800">
                <a:moveTo>
                  <a:pt x="1096828" y="279400"/>
                </a:moveTo>
                <a:lnTo>
                  <a:pt x="225704" y="279400"/>
                </a:lnTo>
                <a:lnTo>
                  <a:pt x="244914" y="292100"/>
                </a:lnTo>
                <a:lnTo>
                  <a:pt x="244914" y="406400"/>
                </a:lnTo>
                <a:lnTo>
                  <a:pt x="293959" y="406400"/>
                </a:lnTo>
                <a:lnTo>
                  <a:pt x="293959" y="292100"/>
                </a:lnTo>
                <a:lnTo>
                  <a:pt x="1077558" y="292100"/>
                </a:lnTo>
                <a:lnTo>
                  <a:pt x="1096828" y="279400"/>
                </a:lnTo>
                <a:close/>
              </a:path>
              <a:path w="1470025" h="1320800">
                <a:moveTo>
                  <a:pt x="1257773" y="393700"/>
                </a:moveTo>
                <a:lnTo>
                  <a:pt x="1116128" y="393700"/>
                </a:lnTo>
                <a:lnTo>
                  <a:pt x="1097256" y="406400"/>
                </a:lnTo>
                <a:lnTo>
                  <a:pt x="1251689" y="406400"/>
                </a:lnTo>
                <a:lnTo>
                  <a:pt x="1257773" y="393700"/>
                </a:lnTo>
                <a:close/>
              </a:path>
              <a:path w="1470025" h="1320800">
                <a:moveTo>
                  <a:pt x="1178437" y="50800"/>
                </a:moveTo>
                <a:lnTo>
                  <a:pt x="750956" y="50800"/>
                </a:lnTo>
                <a:lnTo>
                  <a:pt x="833514" y="63500"/>
                </a:lnTo>
                <a:lnTo>
                  <a:pt x="977360" y="63500"/>
                </a:lnTo>
                <a:lnTo>
                  <a:pt x="1038642" y="76200"/>
                </a:lnTo>
                <a:lnTo>
                  <a:pt x="1092827" y="88900"/>
                </a:lnTo>
                <a:lnTo>
                  <a:pt x="1139913" y="88900"/>
                </a:lnTo>
                <a:lnTo>
                  <a:pt x="1179897" y="101600"/>
                </a:lnTo>
                <a:lnTo>
                  <a:pt x="1212776" y="114300"/>
                </a:lnTo>
                <a:lnTo>
                  <a:pt x="1238550" y="127000"/>
                </a:lnTo>
                <a:lnTo>
                  <a:pt x="1257214" y="139700"/>
                </a:lnTo>
                <a:lnTo>
                  <a:pt x="1268767" y="139700"/>
                </a:lnTo>
                <a:lnTo>
                  <a:pt x="1273207" y="152400"/>
                </a:lnTo>
                <a:lnTo>
                  <a:pt x="1264547" y="165100"/>
                </a:lnTo>
                <a:lnTo>
                  <a:pt x="1243439" y="177800"/>
                </a:lnTo>
                <a:lnTo>
                  <a:pt x="1210428" y="203200"/>
                </a:lnTo>
                <a:lnTo>
                  <a:pt x="1166058" y="215900"/>
                </a:lnTo>
                <a:lnTo>
                  <a:pt x="1131279" y="228600"/>
                </a:lnTo>
                <a:lnTo>
                  <a:pt x="1092064" y="228600"/>
                </a:lnTo>
                <a:lnTo>
                  <a:pt x="1048564" y="241300"/>
                </a:lnTo>
                <a:lnTo>
                  <a:pt x="1000928" y="254000"/>
                </a:lnTo>
                <a:lnTo>
                  <a:pt x="949308" y="254000"/>
                </a:lnTo>
                <a:lnTo>
                  <a:pt x="893853" y="266700"/>
                </a:lnTo>
                <a:lnTo>
                  <a:pt x="1151116" y="266700"/>
                </a:lnTo>
                <a:lnTo>
                  <a:pt x="1151116" y="393700"/>
                </a:lnTo>
                <a:lnTo>
                  <a:pt x="1277395" y="393700"/>
                </a:lnTo>
                <a:lnTo>
                  <a:pt x="1278809" y="381000"/>
                </a:lnTo>
                <a:lnTo>
                  <a:pt x="1406166" y="381000"/>
                </a:lnTo>
                <a:lnTo>
                  <a:pt x="1382673" y="368300"/>
                </a:lnTo>
                <a:lnTo>
                  <a:pt x="1200015" y="368300"/>
                </a:lnTo>
                <a:lnTo>
                  <a:pt x="1200015" y="254000"/>
                </a:lnTo>
                <a:lnTo>
                  <a:pt x="1221056" y="241300"/>
                </a:lnTo>
                <a:lnTo>
                  <a:pt x="1240375" y="241300"/>
                </a:lnTo>
                <a:lnTo>
                  <a:pt x="1257904" y="228600"/>
                </a:lnTo>
                <a:lnTo>
                  <a:pt x="1273573" y="215900"/>
                </a:lnTo>
                <a:lnTo>
                  <a:pt x="1322462" y="215900"/>
                </a:lnTo>
                <a:lnTo>
                  <a:pt x="1322462" y="152400"/>
                </a:lnTo>
                <a:lnTo>
                  <a:pt x="1322127" y="152400"/>
                </a:lnTo>
                <a:lnTo>
                  <a:pt x="1313979" y="127000"/>
                </a:lnTo>
                <a:lnTo>
                  <a:pt x="1293934" y="101600"/>
                </a:lnTo>
                <a:lnTo>
                  <a:pt x="1263594" y="88900"/>
                </a:lnTo>
                <a:lnTo>
                  <a:pt x="1224561" y="63500"/>
                </a:lnTo>
                <a:lnTo>
                  <a:pt x="1178437" y="50800"/>
                </a:lnTo>
                <a:close/>
              </a:path>
              <a:path w="1470025" h="1320800">
                <a:moveTo>
                  <a:pt x="156403" y="215900"/>
                </a:moveTo>
                <a:lnTo>
                  <a:pt x="49045" y="215900"/>
                </a:lnTo>
                <a:lnTo>
                  <a:pt x="64630" y="228600"/>
                </a:lnTo>
                <a:lnTo>
                  <a:pt x="82115" y="241300"/>
                </a:lnTo>
                <a:lnTo>
                  <a:pt x="101418" y="241300"/>
                </a:lnTo>
                <a:lnTo>
                  <a:pt x="122457" y="254000"/>
                </a:lnTo>
                <a:lnTo>
                  <a:pt x="122457" y="368300"/>
                </a:lnTo>
                <a:lnTo>
                  <a:pt x="171502" y="368300"/>
                </a:lnTo>
                <a:lnTo>
                  <a:pt x="171502" y="266700"/>
                </a:lnTo>
                <a:lnTo>
                  <a:pt x="428665" y="266700"/>
                </a:lnTo>
                <a:lnTo>
                  <a:pt x="373188" y="254000"/>
                </a:lnTo>
                <a:lnTo>
                  <a:pt x="321553" y="254000"/>
                </a:lnTo>
                <a:lnTo>
                  <a:pt x="273907" y="241300"/>
                </a:lnTo>
                <a:lnTo>
                  <a:pt x="230401" y="228600"/>
                </a:lnTo>
                <a:lnTo>
                  <a:pt x="191184" y="228600"/>
                </a:lnTo>
                <a:lnTo>
                  <a:pt x="156403" y="215900"/>
                </a:lnTo>
                <a:close/>
              </a:path>
              <a:path w="1470025" h="1320800">
                <a:moveTo>
                  <a:pt x="1317195" y="342900"/>
                </a:moveTo>
                <a:lnTo>
                  <a:pt x="1247293" y="342900"/>
                </a:lnTo>
                <a:lnTo>
                  <a:pt x="1233844" y="355600"/>
                </a:lnTo>
                <a:lnTo>
                  <a:pt x="1218043" y="368300"/>
                </a:lnTo>
                <a:lnTo>
                  <a:pt x="1382673" y="368300"/>
                </a:lnTo>
                <a:lnTo>
                  <a:pt x="1317195" y="342900"/>
                </a:lnTo>
                <a:close/>
              </a:path>
              <a:path w="1470025" h="1320800">
                <a:moveTo>
                  <a:pt x="1322462" y="215900"/>
                </a:moveTo>
                <a:lnTo>
                  <a:pt x="1273573" y="215900"/>
                </a:lnTo>
                <a:lnTo>
                  <a:pt x="1273573" y="330200"/>
                </a:lnTo>
                <a:lnTo>
                  <a:pt x="1267238" y="330200"/>
                </a:lnTo>
                <a:lnTo>
                  <a:pt x="1258265" y="342900"/>
                </a:lnTo>
                <a:lnTo>
                  <a:pt x="1320567" y="342900"/>
                </a:lnTo>
                <a:lnTo>
                  <a:pt x="1322462" y="330200"/>
                </a:lnTo>
                <a:lnTo>
                  <a:pt x="1322462" y="215900"/>
                </a:lnTo>
                <a:close/>
              </a:path>
              <a:path w="1470025" h="1320800">
                <a:moveTo>
                  <a:pt x="1028670" y="292100"/>
                </a:moveTo>
                <a:lnTo>
                  <a:pt x="293959" y="292100"/>
                </a:lnTo>
                <a:lnTo>
                  <a:pt x="311860" y="304800"/>
                </a:lnTo>
                <a:lnTo>
                  <a:pt x="1010674" y="304800"/>
                </a:lnTo>
                <a:lnTo>
                  <a:pt x="1028670" y="292100"/>
                </a:lnTo>
                <a:close/>
              </a:path>
              <a:path w="1470025" h="1320800">
                <a:moveTo>
                  <a:pt x="576998" y="266700"/>
                </a:moveTo>
                <a:lnTo>
                  <a:pt x="171502" y="266700"/>
                </a:lnTo>
                <a:lnTo>
                  <a:pt x="188957" y="279400"/>
                </a:lnTo>
                <a:lnTo>
                  <a:pt x="591699" y="279400"/>
                </a:lnTo>
                <a:lnTo>
                  <a:pt x="576998" y="266700"/>
                </a:lnTo>
                <a:close/>
              </a:path>
              <a:path w="1470025" h="1320800">
                <a:moveTo>
                  <a:pt x="1151116" y="266700"/>
                </a:moveTo>
                <a:lnTo>
                  <a:pt x="745495" y="266700"/>
                </a:lnTo>
                <a:lnTo>
                  <a:pt x="730773" y="279400"/>
                </a:lnTo>
                <a:lnTo>
                  <a:pt x="1133608" y="279400"/>
                </a:lnTo>
                <a:lnTo>
                  <a:pt x="1151116" y="266700"/>
                </a:lnTo>
                <a:close/>
              </a:path>
              <a:path w="1470025" h="1320800">
                <a:moveTo>
                  <a:pt x="955077" y="12700"/>
                </a:moveTo>
                <a:lnTo>
                  <a:pt x="367424" y="12700"/>
                </a:lnTo>
                <a:lnTo>
                  <a:pt x="251165" y="38100"/>
                </a:lnTo>
                <a:lnTo>
                  <a:pt x="1071325" y="38100"/>
                </a:lnTo>
                <a:lnTo>
                  <a:pt x="955077" y="12700"/>
                </a:lnTo>
                <a:close/>
              </a:path>
              <a:path w="1470025" h="1320800">
                <a:moveTo>
                  <a:pt x="746440" y="0"/>
                </a:moveTo>
                <a:lnTo>
                  <a:pt x="576111" y="0"/>
                </a:lnTo>
                <a:lnTo>
                  <a:pt x="530923" y="12700"/>
                </a:lnTo>
                <a:lnTo>
                  <a:pt x="791611" y="12700"/>
                </a:lnTo>
                <a:lnTo>
                  <a:pt x="746440" y="0"/>
                </a:lnTo>
                <a:close/>
              </a:path>
            </a:pathLst>
          </a:custGeom>
          <a:solidFill>
            <a:srgbClr val="DDB893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6" name="Freeform 6"/>
          <p:cNvSpPr>
            <a:spLocks noChangeArrowheads="1"/>
          </p:cNvSpPr>
          <p:nvPr/>
        </p:nvSpPr>
        <p:spPr bwMode="auto">
          <a:xfrm>
            <a:off x="8184232" y="1196888"/>
            <a:ext cx="1295400" cy="1368425"/>
          </a:xfrm>
          <a:custGeom>
            <a:avLst/>
            <a:gdLst>
              <a:gd name="G0" fmla="+- 29634 0 0"/>
              <a:gd name="G1" fmla="+- 58844 0 0"/>
            </a:gdLst>
            <a:ahLst/>
            <a:cxnLst>
              <a:cxn ang="0">
                <a:pos x="63379" y="1219200"/>
              </a:cxn>
              <a:cxn ang="0">
                <a:pos x="25422" y="1358900"/>
              </a:cxn>
              <a:cxn ang="0">
                <a:pos x="1379422" y="1397000"/>
              </a:cxn>
              <a:cxn ang="0">
                <a:pos x="1376684" y="1346200"/>
              </a:cxn>
              <a:cxn ang="0">
                <a:pos x="102110" y="1270000"/>
              </a:cxn>
              <a:cxn ang="0">
                <a:pos x="109095" y="1206500"/>
              </a:cxn>
              <a:cxn ang="0">
                <a:pos x="1334387" y="1346200"/>
              </a:cxn>
              <a:cxn ang="0">
                <a:pos x="1379422" y="1358900"/>
              </a:cxn>
              <a:cxn ang="0">
                <a:pos x="365998" y="1308100"/>
              </a:cxn>
              <a:cxn ang="0">
                <a:pos x="555198" y="1206500"/>
              </a:cxn>
              <a:cxn ang="0">
                <a:pos x="853732" y="1270000"/>
              </a:cxn>
              <a:cxn ang="0">
                <a:pos x="849644" y="1206500"/>
              </a:cxn>
              <a:cxn ang="0">
                <a:pos x="815000" y="1308100"/>
              </a:cxn>
              <a:cxn ang="0">
                <a:pos x="1053991" y="1181100"/>
              </a:cxn>
              <a:cxn ang="0">
                <a:pos x="1077589" y="1270000"/>
              </a:cxn>
              <a:cxn ang="0">
                <a:pos x="1084562" y="1206500"/>
              </a:cxn>
              <a:cxn ang="0">
                <a:pos x="1302734" y="1270000"/>
              </a:cxn>
              <a:cxn ang="0">
                <a:pos x="320030" y="1206500"/>
              </a:cxn>
              <a:cxn ang="0">
                <a:pos x="361912" y="1206500"/>
              </a:cxn>
              <a:cxn ang="0">
                <a:pos x="853732" y="1231900"/>
              </a:cxn>
              <a:cxn ang="0">
                <a:pos x="1302273" y="1219200"/>
              </a:cxn>
              <a:cxn ang="0">
                <a:pos x="1337387" y="1206500"/>
              </a:cxn>
              <a:cxn ang="0">
                <a:pos x="154119" y="673100"/>
              </a:cxn>
              <a:cxn ang="0">
                <a:pos x="275016" y="1168400"/>
              </a:cxn>
              <a:cxn ang="0">
                <a:pos x="603111" y="1168400"/>
              </a:cxn>
              <a:cxn ang="0">
                <a:pos x="801733" y="673100"/>
              </a:cxn>
              <a:cxn ang="0">
                <a:pos x="1289467" y="660400"/>
              </a:cxn>
              <a:cxn ang="0">
                <a:pos x="1289467" y="673100"/>
              </a:cxn>
              <a:cxn ang="0">
                <a:pos x="1289467" y="1168400"/>
              </a:cxn>
              <a:cxn ang="0">
                <a:pos x="67466" y="635000"/>
              </a:cxn>
              <a:cxn ang="0">
                <a:pos x="361912" y="635000"/>
              </a:cxn>
              <a:cxn ang="0">
                <a:pos x="365998" y="558800"/>
              </a:cxn>
              <a:cxn ang="0">
                <a:pos x="590106" y="533400"/>
              </a:cxn>
              <a:cxn ang="0">
                <a:pos x="582463" y="660400"/>
              </a:cxn>
              <a:cxn ang="0">
                <a:pos x="589855" y="622300"/>
              </a:cxn>
              <a:cxn ang="0">
                <a:pos x="590106" y="533400"/>
              </a:cxn>
              <a:cxn ang="0">
                <a:pos x="1053687" y="647700"/>
              </a:cxn>
              <a:cxn ang="0">
                <a:pos x="1339431" y="622300"/>
              </a:cxn>
              <a:cxn ang="0">
                <a:pos x="1077850" y="558800"/>
              </a:cxn>
              <a:cxn ang="0">
                <a:pos x="363955" y="622300"/>
              </a:cxn>
              <a:cxn ang="0">
                <a:pos x="814727" y="622300"/>
              </a:cxn>
              <a:cxn ang="0">
                <a:pos x="1302597" y="596900"/>
              </a:cxn>
              <a:cxn ang="0">
                <a:pos x="365998" y="533400"/>
              </a:cxn>
              <a:cxn ang="0">
                <a:pos x="853732" y="533400"/>
              </a:cxn>
              <a:cxn ang="0">
                <a:pos x="1341476" y="533400"/>
              </a:cxn>
              <a:cxn ang="0">
                <a:pos x="64153" y="406400"/>
              </a:cxn>
              <a:cxn ang="0">
                <a:pos x="47846" y="520700"/>
              </a:cxn>
              <a:cxn ang="0">
                <a:pos x="69865" y="482600"/>
              </a:cxn>
              <a:cxn ang="0">
                <a:pos x="1340429" y="406400"/>
              </a:cxn>
              <a:cxn ang="0">
                <a:pos x="1372813" y="495300"/>
              </a:cxn>
              <a:cxn ang="0">
                <a:pos x="6590" y="393700"/>
              </a:cxn>
              <a:cxn ang="0">
                <a:pos x="1334717" y="393700"/>
              </a:cxn>
              <a:cxn ang="0">
                <a:pos x="0" y="381000"/>
              </a:cxn>
              <a:cxn ang="0">
                <a:pos x="4339" y="368300"/>
              </a:cxn>
              <a:cxn ang="0">
                <a:pos x="698888" y="0"/>
              </a:cxn>
              <a:cxn ang="0">
                <a:pos x="121618" y="355600"/>
              </a:cxn>
              <a:cxn ang="0">
                <a:pos x="784554" y="50800"/>
              </a:cxn>
            </a:cxnLst>
            <a:rect l="0" t="0" r="r" b="b"/>
            <a:pathLst>
              <a:path w="1405890" h="1435100">
                <a:moveTo>
                  <a:pt x="334354" y="1168400"/>
                </a:moveTo>
                <a:lnTo>
                  <a:pt x="95026" y="1168400"/>
                </a:lnTo>
                <a:lnTo>
                  <a:pt x="78534" y="1181100"/>
                </a:lnTo>
                <a:lnTo>
                  <a:pt x="67466" y="1206500"/>
                </a:lnTo>
                <a:lnTo>
                  <a:pt x="63379" y="1219200"/>
                </a:lnTo>
                <a:lnTo>
                  <a:pt x="63379" y="1308100"/>
                </a:lnTo>
                <a:lnTo>
                  <a:pt x="47822" y="1320800"/>
                </a:lnTo>
                <a:lnTo>
                  <a:pt x="35852" y="1333500"/>
                </a:lnTo>
                <a:lnTo>
                  <a:pt x="28156" y="1346200"/>
                </a:lnTo>
                <a:lnTo>
                  <a:pt x="25422" y="1358900"/>
                </a:lnTo>
                <a:lnTo>
                  <a:pt x="25422" y="1422400"/>
                </a:lnTo>
                <a:lnTo>
                  <a:pt x="26954" y="1435100"/>
                </a:lnTo>
                <a:lnTo>
                  <a:pt x="1377890" y="1435100"/>
                </a:lnTo>
                <a:lnTo>
                  <a:pt x="1379422" y="1422400"/>
                </a:lnTo>
                <a:lnTo>
                  <a:pt x="1379422" y="1397000"/>
                </a:lnTo>
                <a:lnTo>
                  <a:pt x="64153" y="1397000"/>
                </a:lnTo>
                <a:lnTo>
                  <a:pt x="64153" y="1358900"/>
                </a:lnTo>
                <a:lnTo>
                  <a:pt x="65738" y="1358900"/>
                </a:lnTo>
                <a:lnTo>
                  <a:pt x="70058" y="1346200"/>
                </a:lnTo>
                <a:lnTo>
                  <a:pt x="1376684" y="1346200"/>
                </a:lnTo>
                <a:lnTo>
                  <a:pt x="1368989" y="1333500"/>
                </a:lnTo>
                <a:lnTo>
                  <a:pt x="1357025" y="1320800"/>
                </a:lnTo>
                <a:lnTo>
                  <a:pt x="1341476" y="1308100"/>
                </a:lnTo>
                <a:lnTo>
                  <a:pt x="102110" y="1308100"/>
                </a:lnTo>
                <a:lnTo>
                  <a:pt x="102110" y="1270000"/>
                </a:lnTo>
                <a:lnTo>
                  <a:pt x="365998" y="1270000"/>
                </a:lnTo>
                <a:lnTo>
                  <a:pt x="365998" y="1231900"/>
                </a:lnTo>
                <a:lnTo>
                  <a:pt x="102110" y="1231900"/>
                </a:lnTo>
                <a:lnTo>
                  <a:pt x="102110" y="1219200"/>
                </a:lnTo>
                <a:lnTo>
                  <a:pt x="109095" y="1206500"/>
                </a:lnTo>
                <a:lnTo>
                  <a:pt x="361912" y="1206500"/>
                </a:lnTo>
                <a:lnTo>
                  <a:pt x="350846" y="1181100"/>
                </a:lnTo>
                <a:lnTo>
                  <a:pt x="334354" y="1168400"/>
                </a:lnTo>
                <a:close/>
              </a:path>
              <a:path w="1405890" h="1435100">
                <a:moveTo>
                  <a:pt x="1376684" y="1346200"/>
                </a:moveTo>
                <a:lnTo>
                  <a:pt x="1334387" y="1346200"/>
                </a:lnTo>
                <a:lnTo>
                  <a:pt x="1338734" y="1358900"/>
                </a:lnTo>
                <a:lnTo>
                  <a:pt x="1340429" y="1358900"/>
                </a:lnTo>
                <a:lnTo>
                  <a:pt x="1340429" y="1397000"/>
                </a:lnTo>
                <a:lnTo>
                  <a:pt x="1379422" y="1397000"/>
                </a:lnTo>
                <a:lnTo>
                  <a:pt x="1379422" y="1358900"/>
                </a:lnTo>
                <a:lnTo>
                  <a:pt x="1376684" y="1346200"/>
                </a:lnTo>
                <a:close/>
              </a:path>
              <a:path w="1405890" h="1435100">
                <a:moveTo>
                  <a:pt x="365998" y="1270000"/>
                </a:moveTo>
                <a:lnTo>
                  <a:pt x="327004" y="1270000"/>
                </a:lnTo>
                <a:lnTo>
                  <a:pt x="327004" y="1308100"/>
                </a:lnTo>
                <a:lnTo>
                  <a:pt x="365998" y="1308100"/>
                </a:lnTo>
                <a:lnTo>
                  <a:pt x="365998" y="1270000"/>
                </a:lnTo>
                <a:close/>
              </a:path>
              <a:path w="1405890" h="1435100">
                <a:moveTo>
                  <a:pt x="822088" y="1168400"/>
                </a:moveTo>
                <a:lnTo>
                  <a:pt x="582751" y="1168400"/>
                </a:lnTo>
                <a:lnTo>
                  <a:pt x="566263" y="1181100"/>
                </a:lnTo>
                <a:lnTo>
                  <a:pt x="555198" y="1206500"/>
                </a:lnTo>
                <a:lnTo>
                  <a:pt x="551112" y="1219200"/>
                </a:lnTo>
                <a:lnTo>
                  <a:pt x="551112" y="1308100"/>
                </a:lnTo>
                <a:lnTo>
                  <a:pt x="589865" y="1308100"/>
                </a:lnTo>
                <a:lnTo>
                  <a:pt x="589865" y="1270000"/>
                </a:lnTo>
                <a:lnTo>
                  <a:pt x="853732" y="1270000"/>
                </a:lnTo>
                <a:lnTo>
                  <a:pt x="853732" y="1231900"/>
                </a:lnTo>
                <a:lnTo>
                  <a:pt x="589855" y="1231900"/>
                </a:lnTo>
                <a:lnTo>
                  <a:pt x="589855" y="1219200"/>
                </a:lnTo>
                <a:lnTo>
                  <a:pt x="596828" y="1206500"/>
                </a:lnTo>
                <a:lnTo>
                  <a:pt x="849644" y="1206500"/>
                </a:lnTo>
                <a:lnTo>
                  <a:pt x="838578" y="1181100"/>
                </a:lnTo>
                <a:lnTo>
                  <a:pt x="822088" y="1168400"/>
                </a:lnTo>
                <a:close/>
              </a:path>
              <a:path w="1405890" h="1435100">
                <a:moveTo>
                  <a:pt x="853732" y="1270000"/>
                </a:moveTo>
                <a:lnTo>
                  <a:pt x="815000" y="1270000"/>
                </a:lnTo>
                <a:lnTo>
                  <a:pt x="815000" y="1308100"/>
                </a:lnTo>
                <a:lnTo>
                  <a:pt x="853732" y="1308100"/>
                </a:lnTo>
                <a:lnTo>
                  <a:pt x="853732" y="1270000"/>
                </a:lnTo>
                <a:close/>
              </a:path>
              <a:path w="1405890" h="1435100">
                <a:moveTo>
                  <a:pt x="1309824" y="1168400"/>
                </a:moveTo>
                <a:lnTo>
                  <a:pt x="1070484" y="1168400"/>
                </a:lnTo>
                <a:lnTo>
                  <a:pt x="1053991" y="1181100"/>
                </a:lnTo>
                <a:lnTo>
                  <a:pt x="1042923" y="1206500"/>
                </a:lnTo>
                <a:lnTo>
                  <a:pt x="1038836" y="1219200"/>
                </a:lnTo>
                <a:lnTo>
                  <a:pt x="1038836" y="1308100"/>
                </a:lnTo>
                <a:lnTo>
                  <a:pt x="1077589" y="1308100"/>
                </a:lnTo>
                <a:lnTo>
                  <a:pt x="1077589" y="1270000"/>
                </a:lnTo>
                <a:lnTo>
                  <a:pt x="1341476" y="1270000"/>
                </a:lnTo>
                <a:lnTo>
                  <a:pt x="1341476" y="1231900"/>
                </a:lnTo>
                <a:lnTo>
                  <a:pt x="1077578" y="1231900"/>
                </a:lnTo>
                <a:lnTo>
                  <a:pt x="1077578" y="1219200"/>
                </a:lnTo>
                <a:lnTo>
                  <a:pt x="1084562" y="1206500"/>
                </a:lnTo>
                <a:lnTo>
                  <a:pt x="1337387" y="1206500"/>
                </a:lnTo>
                <a:lnTo>
                  <a:pt x="1326317" y="1181100"/>
                </a:lnTo>
                <a:lnTo>
                  <a:pt x="1309824" y="1168400"/>
                </a:lnTo>
                <a:close/>
              </a:path>
              <a:path w="1405890" h="1435100">
                <a:moveTo>
                  <a:pt x="1341476" y="1270000"/>
                </a:moveTo>
                <a:lnTo>
                  <a:pt x="1302734" y="1270000"/>
                </a:lnTo>
                <a:lnTo>
                  <a:pt x="1302734" y="1308100"/>
                </a:lnTo>
                <a:lnTo>
                  <a:pt x="1341476" y="1308100"/>
                </a:lnTo>
                <a:lnTo>
                  <a:pt x="1341476" y="1270000"/>
                </a:lnTo>
                <a:close/>
              </a:path>
              <a:path w="1405890" h="1435100">
                <a:moveTo>
                  <a:pt x="361912" y="1206500"/>
                </a:moveTo>
                <a:lnTo>
                  <a:pt x="320030" y="1206500"/>
                </a:lnTo>
                <a:lnTo>
                  <a:pt x="327004" y="1219200"/>
                </a:lnTo>
                <a:lnTo>
                  <a:pt x="327004" y="1231900"/>
                </a:lnTo>
                <a:lnTo>
                  <a:pt x="365998" y="1231900"/>
                </a:lnTo>
                <a:lnTo>
                  <a:pt x="365998" y="1219200"/>
                </a:lnTo>
                <a:lnTo>
                  <a:pt x="361912" y="1206500"/>
                </a:lnTo>
                <a:close/>
              </a:path>
              <a:path w="1405890" h="1435100">
                <a:moveTo>
                  <a:pt x="849644" y="1206500"/>
                </a:moveTo>
                <a:lnTo>
                  <a:pt x="807764" y="1206500"/>
                </a:lnTo>
                <a:lnTo>
                  <a:pt x="814727" y="1219200"/>
                </a:lnTo>
                <a:lnTo>
                  <a:pt x="814727" y="1231900"/>
                </a:lnTo>
                <a:lnTo>
                  <a:pt x="853732" y="1231900"/>
                </a:lnTo>
                <a:lnTo>
                  <a:pt x="853732" y="1219200"/>
                </a:lnTo>
                <a:lnTo>
                  <a:pt x="849644" y="1206500"/>
                </a:lnTo>
                <a:close/>
              </a:path>
              <a:path w="1405890" h="1435100">
                <a:moveTo>
                  <a:pt x="1337387" y="1206500"/>
                </a:moveTo>
                <a:lnTo>
                  <a:pt x="1295582" y="1206500"/>
                </a:lnTo>
                <a:lnTo>
                  <a:pt x="1302273" y="1219200"/>
                </a:lnTo>
                <a:lnTo>
                  <a:pt x="1302472" y="1219200"/>
                </a:lnTo>
                <a:lnTo>
                  <a:pt x="1302472" y="1231900"/>
                </a:lnTo>
                <a:lnTo>
                  <a:pt x="1341476" y="1231900"/>
                </a:lnTo>
                <a:lnTo>
                  <a:pt x="1341476" y="1219200"/>
                </a:lnTo>
                <a:lnTo>
                  <a:pt x="1337387" y="1206500"/>
                </a:lnTo>
                <a:close/>
              </a:path>
              <a:path w="1405890" h="1435100">
                <a:moveTo>
                  <a:pt x="313989" y="660400"/>
                </a:moveTo>
                <a:lnTo>
                  <a:pt x="115388" y="660400"/>
                </a:lnTo>
                <a:lnTo>
                  <a:pt x="115388" y="1168400"/>
                </a:lnTo>
                <a:lnTo>
                  <a:pt x="154119" y="1168400"/>
                </a:lnTo>
                <a:lnTo>
                  <a:pt x="154119" y="673100"/>
                </a:lnTo>
                <a:lnTo>
                  <a:pt x="313989" y="673100"/>
                </a:lnTo>
                <a:lnTo>
                  <a:pt x="313989" y="660400"/>
                </a:lnTo>
                <a:close/>
              </a:path>
              <a:path w="1405890" h="1435100">
                <a:moveTo>
                  <a:pt x="313989" y="673100"/>
                </a:moveTo>
                <a:lnTo>
                  <a:pt x="275016" y="673100"/>
                </a:lnTo>
                <a:lnTo>
                  <a:pt x="275016" y="1168400"/>
                </a:lnTo>
                <a:lnTo>
                  <a:pt x="313989" y="1168400"/>
                </a:lnTo>
                <a:lnTo>
                  <a:pt x="313989" y="673100"/>
                </a:lnTo>
                <a:close/>
              </a:path>
              <a:path w="1405890" h="1435100">
                <a:moveTo>
                  <a:pt x="801733" y="660400"/>
                </a:moveTo>
                <a:lnTo>
                  <a:pt x="603111" y="660400"/>
                </a:lnTo>
                <a:lnTo>
                  <a:pt x="603111" y="1168400"/>
                </a:lnTo>
                <a:lnTo>
                  <a:pt x="641843" y="1168400"/>
                </a:lnTo>
                <a:lnTo>
                  <a:pt x="641843" y="673100"/>
                </a:lnTo>
                <a:lnTo>
                  <a:pt x="801733" y="673100"/>
                </a:lnTo>
                <a:lnTo>
                  <a:pt x="801733" y="660400"/>
                </a:lnTo>
                <a:close/>
              </a:path>
              <a:path w="1405890" h="1435100">
                <a:moveTo>
                  <a:pt x="801733" y="673100"/>
                </a:moveTo>
                <a:lnTo>
                  <a:pt x="762865" y="673100"/>
                </a:lnTo>
                <a:lnTo>
                  <a:pt x="762865" y="1168400"/>
                </a:lnTo>
                <a:lnTo>
                  <a:pt x="801733" y="1168400"/>
                </a:lnTo>
                <a:lnTo>
                  <a:pt x="801733" y="673100"/>
                </a:lnTo>
                <a:close/>
              </a:path>
              <a:path w="1405890" h="1435100">
                <a:moveTo>
                  <a:pt x="1289467" y="660400"/>
                </a:moveTo>
                <a:lnTo>
                  <a:pt x="1090845" y="660400"/>
                </a:lnTo>
                <a:lnTo>
                  <a:pt x="1090845" y="1168400"/>
                </a:lnTo>
                <a:lnTo>
                  <a:pt x="1129577" y="1168400"/>
                </a:lnTo>
                <a:lnTo>
                  <a:pt x="1129577" y="673100"/>
                </a:lnTo>
                <a:lnTo>
                  <a:pt x="1289467" y="673100"/>
                </a:lnTo>
                <a:lnTo>
                  <a:pt x="1289467" y="660400"/>
                </a:lnTo>
                <a:close/>
              </a:path>
              <a:path w="1405890" h="1435100">
                <a:moveTo>
                  <a:pt x="1289467" y="673100"/>
                </a:moveTo>
                <a:lnTo>
                  <a:pt x="1250599" y="673100"/>
                </a:lnTo>
                <a:lnTo>
                  <a:pt x="1250599" y="1168400"/>
                </a:lnTo>
                <a:lnTo>
                  <a:pt x="1289467" y="1168400"/>
                </a:lnTo>
                <a:lnTo>
                  <a:pt x="1289467" y="673100"/>
                </a:lnTo>
                <a:close/>
              </a:path>
              <a:path w="1405890" h="1435100">
                <a:moveTo>
                  <a:pt x="1341476" y="520700"/>
                </a:moveTo>
                <a:lnTo>
                  <a:pt x="63379" y="520700"/>
                </a:lnTo>
                <a:lnTo>
                  <a:pt x="63379" y="609600"/>
                </a:lnTo>
                <a:lnTo>
                  <a:pt x="67466" y="635000"/>
                </a:lnTo>
                <a:lnTo>
                  <a:pt x="78534" y="647700"/>
                </a:lnTo>
                <a:lnTo>
                  <a:pt x="95026" y="660400"/>
                </a:lnTo>
                <a:lnTo>
                  <a:pt x="334354" y="660400"/>
                </a:lnTo>
                <a:lnTo>
                  <a:pt x="350846" y="647700"/>
                </a:lnTo>
                <a:lnTo>
                  <a:pt x="361912" y="635000"/>
                </a:lnTo>
                <a:lnTo>
                  <a:pt x="363955" y="622300"/>
                </a:lnTo>
                <a:lnTo>
                  <a:pt x="102037" y="622300"/>
                </a:lnTo>
                <a:lnTo>
                  <a:pt x="102110" y="596900"/>
                </a:lnTo>
                <a:lnTo>
                  <a:pt x="365998" y="596900"/>
                </a:lnTo>
                <a:lnTo>
                  <a:pt x="365998" y="558800"/>
                </a:lnTo>
                <a:lnTo>
                  <a:pt x="102372" y="558800"/>
                </a:lnTo>
                <a:lnTo>
                  <a:pt x="102372" y="533400"/>
                </a:lnTo>
                <a:lnTo>
                  <a:pt x="1341476" y="533400"/>
                </a:lnTo>
                <a:lnTo>
                  <a:pt x="1341476" y="520700"/>
                </a:lnTo>
                <a:close/>
              </a:path>
              <a:path w="1405890" h="1435100">
                <a:moveTo>
                  <a:pt x="590106" y="533400"/>
                </a:moveTo>
                <a:lnTo>
                  <a:pt x="550840" y="533400"/>
                </a:lnTo>
                <a:lnTo>
                  <a:pt x="550840" y="609600"/>
                </a:lnTo>
                <a:lnTo>
                  <a:pt x="554900" y="635000"/>
                </a:lnTo>
                <a:lnTo>
                  <a:pt x="565960" y="647700"/>
                </a:lnTo>
                <a:lnTo>
                  <a:pt x="582463" y="660400"/>
                </a:lnTo>
                <a:lnTo>
                  <a:pt x="822088" y="660400"/>
                </a:lnTo>
                <a:lnTo>
                  <a:pt x="838578" y="647700"/>
                </a:lnTo>
                <a:lnTo>
                  <a:pt x="849644" y="635000"/>
                </a:lnTo>
                <a:lnTo>
                  <a:pt x="851688" y="622300"/>
                </a:lnTo>
                <a:lnTo>
                  <a:pt x="589855" y="622300"/>
                </a:lnTo>
                <a:lnTo>
                  <a:pt x="589855" y="596900"/>
                </a:lnTo>
                <a:lnTo>
                  <a:pt x="853732" y="596900"/>
                </a:lnTo>
                <a:lnTo>
                  <a:pt x="853732" y="558800"/>
                </a:lnTo>
                <a:lnTo>
                  <a:pt x="590106" y="558800"/>
                </a:lnTo>
                <a:lnTo>
                  <a:pt x="590106" y="533400"/>
                </a:lnTo>
                <a:close/>
              </a:path>
              <a:path w="1405890" h="1435100">
                <a:moveTo>
                  <a:pt x="1077850" y="533400"/>
                </a:moveTo>
                <a:lnTo>
                  <a:pt x="1038585" y="533400"/>
                </a:lnTo>
                <a:lnTo>
                  <a:pt x="1038585" y="609600"/>
                </a:lnTo>
                <a:lnTo>
                  <a:pt x="1042632" y="635000"/>
                </a:lnTo>
                <a:lnTo>
                  <a:pt x="1053687" y="647700"/>
                </a:lnTo>
                <a:lnTo>
                  <a:pt x="1070191" y="660400"/>
                </a:lnTo>
                <a:lnTo>
                  <a:pt x="1309824" y="660400"/>
                </a:lnTo>
                <a:lnTo>
                  <a:pt x="1326317" y="647700"/>
                </a:lnTo>
                <a:lnTo>
                  <a:pt x="1337387" y="635000"/>
                </a:lnTo>
                <a:lnTo>
                  <a:pt x="1339431" y="622300"/>
                </a:lnTo>
                <a:lnTo>
                  <a:pt x="1077714" y="622300"/>
                </a:lnTo>
                <a:lnTo>
                  <a:pt x="1077714" y="596900"/>
                </a:lnTo>
                <a:lnTo>
                  <a:pt x="1341476" y="596900"/>
                </a:lnTo>
                <a:lnTo>
                  <a:pt x="1341476" y="558800"/>
                </a:lnTo>
                <a:lnTo>
                  <a:pt x="1077850" y="558800"/>
                </a:lnTo>
                <a:lnTo>
                  <a:pt x="1077850" y="533400"/>
                </a:lnTo>
                <a:close/>
              </a:path>
              <a:path w="1405890" h="1435100">
                <a:moveTo>
                  <a:pt x="365998" y="596900"/>
                </a:moveTo>
                <a:lnTo>
                  <a:pt x="327004" y="596900"/>
                </a:lnTo>
                <a:lnTo>
                  <a:pt x="327004" y="622300"/>
                </a:lnTo>
                <a:lnTo>
                  <a:pt x="363955" y="622300"/>
                </a:lnTo>
                <a:lnTo>
                  <a:pt x="365998" y="609600"/>
                </a:lnTo>
                <a:lnTo>
                  <a:pt x="365998" y="596900"/>
                </a:lnTo>
                <a:close/>
              </a:path>
              <a:path w="1405890" h="1435100">
                <a:moveTo>
                  <a:pt x="853732" y="596900"/>
                </a:moveTo>
                <a:lnTo>
                  <a:pt x="814727" y="596900"/>
                </a:lnTo>
                <a:lnTo>
                  <a:pt x="814727" y="622300"/>
                </a:lnTo>
                <a:lnTo>
                  <a:pt x="851688" y="622300"/>
                </a:lnTo>
                <a:lnTo>
                  <a:pt x="853732" y="609600"/>
                </a:lnTo>
                <a:lnTo>
                  <a:pt x="853732" y="596900"/>
                </a:lnTo>
                <a:close/>
              </a:path>
              <a:path w="1405890" h="1435100">
                <a:moveTo>
                  <a:pt x="1341476" y="596900"/>
                </a:moveTo>
                <a:lnTo>
                  <a:pt x="1302597" y="596900"/>
                </a:lnTo>
                <a:lnTo>
                  <a:pt x="1302472" y="622300"/>
                </a:lnTo>
                <a:lnTo>
                  <a:pt x="1339431" y="622300"/>
                </a:lnTo>
                <a:lnTo>
                  <a:pt x="1341476" y="609600"/>
                </a:lnTo>
                <a:lnTo>
                  <a:pt x="1341476" y="596900"/>
                </a:lnTo>
                <a:close/>
              </a:path>
              <a:path w="1405890" h="1435100">
                <a:moveTo>
                  <a:pt x="365998" y="533400"/>
                </a:moveTo>
                <a:lnTo>
                  <a:pt x="327255" y="533400"/>
                </a:lnTo>
                <a:lnTo>
                  <a:pt x="327255" y="558800"/>
                </a:lnTo>
                <a:lnTo>
                  <a:pt x="365998" y="558800"/>
                </a:lnTo>
                <a:lnTo>
                  <a:pt x="365998" y="533400"/>
                </a:lnTo>
                <a:close/>
              </a:path>
              <a:path w="1405890" h="1435100">
                <a:moveTo>
                  <a:pt x="853732" y="533400"/>
                </a:moveTo>
                <a:lnTo>
                  <a:pt x="815000" y="533400"/>
                </a:lnTo>
                <a:lnTo>
                  <a:pt x="815000" y="558800"/>
                </a:lnTo>
                <a:lnTo>
                  <a:pt x="853732" y="558800"/>
                </a:lnTo>
                <a:lnTo>
                  <a:pt x="853732" y="533400"/>
                </a:lnTo>
                <a:close/>
              </a:path>
              <a:path w="1405890" h="1435100">
                <a:moveTo>
                  <a:pt x="1341476" y="533400"/>
                </a:moveTo>
                <a:lnTo>
                  <a:pt x="1302734" y="533400"/>
                </a:lnTo>
                <a:lnTo>
                  <a:pt x="1302734" y="558800"/>
                </a:lnTo>
                <a:lnTo>
                  <a:pt x="1341476" y="558800"/>
                </a:lnTo>
                <a:lnTo>
                  <a:pt x="1341476" y="533400"/>
                </a:lnTo>
                <a:close/>
              </a:path>
              <a:path w="1405890" h="1435100">
                <a:moveTo>
                  <a:pt x="64153" y="406400"/>
                </a:moveTo>
                <a:lnTo>
                  <a:pt x="25422" y="406400"/>
                </a:lnTo>
                <a:lnTo>
                  <a:pt x="25422" y="469900"/>
                </a:lnTo>
                <a:lnTo>
                  <a:pt x="28179" y="482600"/>
                </a:lnTo>
                <a:lnTo>
                  <a:pt x="35883" y="508000"/>
                </a:lnTo>
                <a:lnTo>
                  <a:pt x="47846" y="520700"/>
                </a:lnTo>
                <a:lnTo>
                  <a:pt x="1357003" y="520700"/>
                </a:lnTo>
                <a:lnTo>
                  <a:pt x="1368962" y="508000"/>
                </a:lnTo>
                <a:lnTo>
                  <a:pt x="1372813" y="495300"/>
                </a:lnTo>
                <a:lnTo>
                  <a:pt x="76063" y="495300"/>
                </a:lnTo>
                <a:lnTo>
                  <a:pt x="69865" y="482600"/>
                </a:lnTo>
                <a:lnTo>
                  <a:pt x="65686" y="482600"/>
                </a:lnTo>
                <a:lnTo>
                  <a:pt x="64153" y="469900"/>
                </a:lnTo>
                <a:lnTo>
                  <a:pt x="64153" y="406400"/>
                </a:lnTo>
                <a:close/>
              </a:path>
              <a:path w="1405890" h="1435100">
                <a:moveTo>
                  <a:pt x="1379422" y="406400"/>
                </a:moveTo>
                <a:lnTo>
                  <a:pt x="1340429" y="406400"/>
                </a:lnTo>
                <a:lnTo>
                  <a:pt x="1340429" y="469900"/>
                </a:lnTo>
                <a:lnTo>
                  <a:pt x="1338896" y="482600"/>
                </a:lnTo>
                <a:lnTo>
                  <a:pt x="1334717" y="482600"/>
                </a:lnTo>
                <a:lnTo>
                  <a:pt x="1328519" y="495300"/>
                </a:lnTo>
                <a:lnTo>
                  <a:pt x="1372813" y="495300"/>
                </a:lnTo>
                <a:lnTo>
                  <a:pt x="1376665" y="482600"/>
                </a:lnTo>
                <a:lnTo>
                  <a:pt x="1379422" y="469900"/>
                </a:lnTo>
                <a:lnTo>
                  <a:pt x="1379422" y="406400"/>
                </a:lnTo>
                <a:close/>
              </a:path>
              <a:path w="1405890" h="1435100">
                <a:moveTo>
                  <a:pt x="69865" y="393700"/>
                </a:moveTo>
                <a:lnTo>
                  <a:pt x="6590" y="393700"/>
                </a:lnTo>
                <a:lnTo>
                  <a:pt x="12519" y="406400"/>
                </a:lnTo>
                <a:lnTo>
                  <a:pt x="65686" y="406400"/>
                </a:lnTo>
                <a:lnTo>
                  <a:pt x="69865" y="393700"/>
                </a:lnTo>
                <a:close/>
              </a:path>
              <a:path w="1405890" h="1435100">
                <a:moveTo>
                  <a:pt x="1399675" y="393700"/>
                </a:moveTo>
                <a:lnTo>
                  <a:pt x="1334717" y="393700"/>
                </a:lnTo>
                <a:lnTo>
                  <a:pt x="1338896" y="406400"/>
                </a:lnTo>
                <a:lnTo>
                  <a:pt x="1393368" y="406400"/>
                </a:lnTo>
                <a:lnTo>
                  <a:pt x="1399675" y="393700"/>
                </a:lnTo>
                <a:close/>
              </a:path>
              <a:path w="1405890" h="1435100">
                <a:moveTo>
                  <a:pt x="1405792" y="381000"/>
                </a:moveTo>
                <a:lnTo>
                  <a:pt x="0" y="381000"/>
                </a:lnTo>
                <a:lnTo>
                  <a:pt x="2176" y="393700"/>
                </a:lnTo>
                <a:lnTo>
                  <a:pt x="1404134" y="393700"/>
                </a:lnTo>
                <a:lnTo>
                  <a:pt x="1405792" y="381000"/>
                </a:lnTo>
                <a:close/>
              </a:path>
              <a:path w="1405890" h="1435100">
                <a:moveTo>
                  <a:pt x="1400536" y="368300"/>
                </a:moveTo>
                <a:lnTo>
                  <a:pt x="4339" y="368300"/>
                </a:lnTo>
                <a:lnTo>
                  <a:pt x="806" y="381000"/>
                </a:lnTo>
                <a:lnTo>
                  <a:pt x="1404488" y="381000"/>
                </a:lnTo>
                <a:lnTo>
                  <a:pt x="1400536" y="368300"/>
                </a:lnTo>
                <a:close/>
              </a:path>
              <a:path w="1405890" h="1435100">
                <a:moveTo>
                  <a:pt x="705694" y="0"/>
                </a:moveTo>
                <a:lnTo>
                  <a:pt x="698888" y="0"/>
                </a:lnTo>
                <a:lnTo>
                  <a:pt x="693192" y="12700"/>
                </a:lnTo>
                <a:lnTo>
                  <a:pt x="10344" y="368300"/>
                </a:lnTo>
                <a:lnTo>
                  <a:pt x="1394249" y="368300"/>
                </a:lnTo>
                <a:lnTo>
                  <a:pt x="1369861" y="355600"/>
                </a:lnTo>
                <a:lnTo>
                  <a:pt x="121618" y="355600"/>
                </a:lnTo>
                <a:lnTo>
                  <a:pt x="702291" y="50800"/>
                </a:lnTo>
                <a:lnTo>
                  <a:pt x="784554" y="50800"/>
                </a:lnTo>
                <a:lnTo>
                  <a:pt x="711390" y="12700"/>
                </a:lnTo>
                <a:lnTo>
                  <a:pt x="705694" y="0"/>
                </a:lnTo>
                <a:close/>
              </a:path>
              <a:path w="1405890" h="1435100">
                <a:moveTo>
                  <a:pt x="784554" y="50800"/>
                </a:moveTo>
                <a:lnTo>
                  <a:pt x="702291" y="50800"/>
                </a:lnTo>
                <a:lnTo>
                  <a:pt x="1282965" y="355600"/>
                </a:lnTo>
                <a:lnTo>
                  <a:pt x="1369861" y="355600"/>
                </a:lnTo>
                <a:lnTo>
                  <a:pt x="784554" y="50800"/>
                </a:lnTo>
                <a:close/>
              </a:path>
            </a:pathLst>
          </a:custGeom>
          <a:solidFill>
            <a:srgbClr val="6633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335360" y="2636912"/>
            <a:ext cx="4392613" cy="87231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12700">
              <a:lnSpc>
                <a:spcPct val="125000"/>
              </a:lnSpc>
              <a:spcBef>
                <a:spcPts val="1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1400" dirty="0">
                <a:solidFill>
                  <a:srgbClr val="6D2D19"/>
                </a:solidFill>
                <a:latin typeface="+mn-lt"/>
                <a:cs typeface="Arial" charset="0"/>
              </a:rPr>
              <a:t>Поручительство предоставляется по кредитам  </a:t>
            </a:r>
            <a:br>
              <a:rPr lang="ru-RU" sz="1400" dirty="0">
                <a:solidFill>
                  <a:srgbClr val="6D2D19"/>
                </a:solidFill>
                <a:latin typeface="+mn-lt"/>
                <a:cs typeface="Arial" charset="0"/>
              </a:rPr>
            </a:br>
            <a:r>
              <a:rPr lang="ru-RU" sz="1400" dirty="0">
                <a:solidFill>
                  <a:srgbClr val="6D2D19"/>
                </a:solidFill>
                <a:latin typeface="+mn-lt"/>
                <a:cs typeface="Arial" charset="0"/>
              </a:rPr>
              <a:t>и банковским гарантиям, минимальная сумма  </a:t>
            </a:r>
            <a:br>
              <a:rPr lang="ru-RU" sz="1400" dirty="0">
                <a:solidFill>
                  <a:srgbClr val="6D2D19"/>
                </a:solidFill>
                <a:latin typeface="+mn-lt"/>
                <a:cs typeface="Arial" charset="0"/>
              </a:rPr>
            </a:br>
            <a:r>
              <a:rPr lang="ru-RU" sz="1400" dirty="0">
                <a:solidFill>
                  <a:srgbClr val="6D2D19"/>
                </a:solidFill>
                <a:latin typeface="+mn-lt"/>
                <a:cs typeface="Arial" charset="0"/>
              </a:rPr>
              <a:t>и срок не установлены</a:t>
            </a: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71231BAF-5D53-4EF8-BC1B-FBE2FE64C61D}"/>
              </a:ext>
            </a:extLst>
          </p:cNvPr>
          <p:cNvGrpSpPr/>
          <p:nvPr/>
        </p:nvGrpSpPr>
        <p:grpSpPr>
          <a:xfrm>
            <a:off x="4799856" y="2843029"/>
            <a:ext cx="2065462" cy="322644"/>
            <a:chOff x="4799856" y="2843029"/>
            <a:chExt cx="2065462" cy="322644"/>
          </a:xfrm>
        </p:grpSpPr>
        <p:sp>
          <p:nvSpPr>
            <p:cNvPr id="15368" name="Freeform 8"/>
            <p:cNvSpPr>
              <a:spLocks noChangeArrowheads="1"/>
            </p:cNvSpPr>
            <p:nvPr/>
          </p:nvSpPr>
          <p:spPr bwMode="auto">
            <a:xfrm>
              <a:off x="5015880" y="2996952"/>
              <a:ext cx="1577975" cy="1588"/>
            </a:xfrm>
            <a:custGeom>
              <a:avLst/>
              <a:gdLst>
                <a:gd name="G0" fmla="+- 5745 0 0"/>
                <a:gd name="G1" fmla="+- 360 0 0"/>
              </a:gdLst>
              <a:ahLst/>
              <a:cxnLst>
                <a:cxn ang="0">
                  <a:pos x="0" y="0"/>
                </a:cxn>
                <a:cxn ang="0">
                  <a:pos x="1577983" y="0"/>
                </a:cxn>
              </a:cxnLst>
              <a:rect l="0" t="0" r="r" b="b"/>
              <a:pathLst>
                <a:path w="1578609" h="360">
                  <a:moveTo>
                    <a:pt x="0" y="0"/>
                  </a:moveTo>
                  <a:lnTo>
                    <a:pt x="1577983" y="0"/>
                  </a:lnTo>
                </a:path>
              </a:pathLst>
            </a:custGeom>
            <a:noFill/>
            <a:ln w="104760" cap="flat">
              <a:solidFill>
                <a:srgbClr val="712915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9" name="Freeform 9"/>
            <p:cNvSpPr>
              <a:spLocks noChangeArrowheads="1"/>
            </p:cNvSpPr>
            <p:nvPr/>
          </p:nvSpPr>
          <p:spPr bwMode="auto">
            <a:xfrm>
              <a:off x="6593855" y="2843029"/>
              <a:ext cx="271463" cy="312737"/>
            </a:xfrm>
            <a:custGeom>
              <a:avLst/>
              <a:gdLst>
                <a:gd name="G0" fmla="+- 9635 0 0"/>
                <a:gd name="G1" fmla="+- 51545 0 0"/>
              </a:gdLst>
              <a:ahLst/>
              <a:cxnLst>
                <a:cxn ang="0">
                  <a:pos x="0" y="0"/>
                </a:cxn>
                <a:cxn ang="0">
                  <a:pos x="0" y="313267"/>
                </a:cxn>
                <a:cxn ang="0">
                  <a:pos x="271258" y="156633"/>
                </a:cxn>
                <a:cxn ang="0">
                  <a:pos x="0" y="0"/>
                </a:cxn>
              </a:cxnLst>
              <a:rect l="0" t="0" r="r" b="b"/>
              <a:pathLst>
                <a:path w="271779" h="313689">
                  <a:moveTo>
                    <a:pt x="0" y="0"/>
                  </a:moveTo>
                  <a:lnTo>
                    <a:pt x="0" y="313267"/>
                  </a:lnTo>
                  <a:lnTo>
                    <a:pt x="271258" y="1566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3016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0" name="Freeform 10"/>
            <p:cNvSpPr>
              <a:spLocks noChangeArrowheads="1"/>
            </p:cNvSpPr>
            <p:nvPr/>
          </p:nvSpPr>
          <p:spPr bwMode="auto">
            <a:xfrm>
              <a:off x="4799856" y="2852936"/>
              <a:ext cx="271463" cy="312737"/>
            </a:xfrm>
            <a:custGeom>
              <a:avLst/>
              <a:gdLst>
                <a:gd name="G0" fmla="+- 9635 0 0"/>
                <a:gd name="G1" fmla="+- 51545 0 0"/>
              </a:gdLst>
              <a:ahLst/>
              <a:cxnLst>
                <a:cxn ang="0">
                  <a:pos x="271258" y="0"/>
                </a:cxn>
                <a:cxn ang="0">
                  <a:pos x="0" y="156633"/>
                </a:cxn>
                <a:cxn ang="0">
                  <a:pos x="271258" y="313267"/>
                </a:cxn>
                <a:cxn ang="0">
                  <a:pos x="271258" y="0"/>
                </a:cxn>
              </a:cxnLst>
              <a:rect l="0" t="0" r="r" b="b"/>
              <a:pathLst>
                <a:path w="271779" h="313689">
                  <a:moveTo>
                    <a:pt x="271258" y="0"/>
                  </a:moveTo>
                  <a:lnTo>
                    <a:pt x="0" y="156633"/>
                  </a:lnTo>
                  <a:lnTo>
                    <a:pt x="271258" y="313267"/>
                  </a:lnTo>
                  <a:lnTo>
                    <a:pt x="271258" y="0"/>
                  </a:lnTo>
                  <a:close/>
                </a:path>
              </a:pathLst>
            </a:custGeom>
            <a:solidFill>
              <a:srgbClr val="712915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7104112" y="2636912"/>
            <a:ext cx="4679950" cy="87231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marL="12700" algn="r">
              <a:lnSpc>
                <a:spcPct val="125000"/>
              </a:lnSpc>
              <a:spcBef>
                <a:spcPts val="1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1400" dirty="0">
                <a:solidFill>
                  <a:srgbClr val="6D2D19"/>
                </a:solidFill>
                <a:latin typeface="+mn-lt"/>
                <a:cs typeface="Arial" charset="0"/>
              </a:rPr>
              <a:t>Максимальный размер поручительства  составляет 70% от обязательств по кредитной сделке/банковской гарантии</a:t>
            </a:r>
          </a:p>
        </p:txBody>
      </p:sp>
      <p:pic>
        <p:nvPicPr>
          <p:cNvPr id="15372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52384" y="116632"/>
            <a:ext cx="654050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grpSp>
        <p:nvGrpSpPr>
          <p:cNvPr id="2" name="Группа 13"/>
          <p:cNvGrpSpPr/>
          <p:nvPr/>
        </p:nvGrpSpPr>
        <p:grpSpPr>
          <a:xfrm>
            <a:off x="980331" y="4149081"/>
            <a:ext cx="9144223" cy="2365092"/>
            <a:chOff x="1592337" y="1928814"/>
            <a:chExt cx="9144223" cy="2365092"/>
          </a:xfrm>
        </p:grpSpPr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95438" y="2286000"/>
              <a:ext cx="2230437" cy="300038"/>
            </a:xfrm>
            <a:prstGeom prst="rect">
              <a:avLst/>
            </a:prstGeom>
            <a:noFill/>
            <a:ln w="9360" cap="flat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95438" y="2857500"/>
              <a:ext cx="2757487" cy="538163"/>
            </a:xfrm>
            <a:prstGeom prst="rect">
              <a:avLst/>
            </a:prstGeom>
            <a:noFill/>
            <a:ln w="9360" cap="flat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 l="5258" b="9221"/>
            <a:stretch>
              <a:fillRect/>
            </a:stretch>
          </p:blipFill>
          <p:spPr bwMode="auto">
            <a:xfrm>
              <a:off x="5312403" y="1928814"/>
              <a:ext cx="1747209" cy="1357312"/>
            </a:xfrm>
            <a:prstGeom prst="rect">
              <a:avLst/>
            </a:prstGeom>
            <a:noFill/>
            <a:ln w="9360" cap="flat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6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592337" y="3722406"/>
              <a:ext cx="2765425" cy="571500"/>
            </a:xfrm>
            <a:prstGeom prst="rect">
              <a:avLst/>
            </a:prstGeom>
            <a:noFill/>
            <a:ln w="9360" cap="flat">
              <a:noFill/>
              <a:miter lim="800000"/>
              <a:headEnd/>
              <a:tailEnd/>
            </a:ln>
            <a:effectLst/>
          </p:spPr>
        </p:pic>
        <p:pic>
          <p:nvPicPr>
            <p:cNvPr id="19" name="Picture 7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121558" y="3722406"/>
              <a:ext cx="2116138" cy="571500"/>
            </a:xfrm>
            <a:prstGeom prst="rect">
              <a:avLst/>
            </a:prstGeom>
            <a:noFill/>
            <a:ln w="9360" cap="flat">
              <a:noFill/>
              <a:miter lim="800000"/>
              <a:headEnd/>
              <a:tailEnd/>
            </a:ln>
            <a:effectLst/>
          </p:spPr>
        </p:pic>
        <p:pic>
          <p:nvPicPr>
            <p:cNvPr id="20" name="Picture 8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644110" y="2044767"/>
              <a:ext cx="1928812" cy="1143000"/>
            </a:xfrm>
            <a:prstGeom prst="rect">
              <a:avLst/>
            </a:prstGeom>
            <a:noFill/>
            <a:ln w="9360" cap="flat">
              <a:noFill/>
              <a:miter lim="800000"/>
              <a:headEnd/>
              <a:tailEnd/>
            </a:ln>
            <a:effectLst/>
          </p:spPr>
        </p:pic>
        <p:pic>
          <p:nvPicPr>
            <p:cNvPr id="21" name="Picture 9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644110" y="3722406"/>
              <a:ext cx="3092450" cy="500062"/>
            </a:xfrm>
            <a:prstGeom prst="rect">
              <a:avLst/>
            </a:prstGeom>
            <a:noFill/>
            <a:ln w="9360" cap="flat">
              <a:noFill/>
              <a:miter lim="800000"/>
              <a:headEnd/>
              <a:tailEnd/>
            </a:ln>
            <a:effectLst/>
          </p:spPr>
        </p:pic>
      </p:grp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980331" y="3458595"/>
            <a:ext cx="9649072" cy="894764"/>
          </a:xfrm>
          <a:noFill/>
          <a:ln>
            <a:solidFill>
              <a:srgbClr val="FFFFFF"/>
            </a:solidFill>
          </a:ln>
          <a:effectLst>
            <a:softEdge rad="12700"/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4400" b="1" spc="-25" dirty="0">
                <a:solidFill>
                  <a:srgbClr val="663300"/>
                </a:solidFill>
              </a:rPr>
              <a:t>Банки партнёры</a:t>
            </a: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980331" y="312904"/>
            <a:ext cx="9649072" cy="894764"/>
          </a:xfrm>
          <a:prstGeom prst="rect">
            <a:avLst/>
          </a:prstGeom>
          <a:noFill/>
          <a:ln w="25400" cap="flat" cmpd="sng" algn="ctr">
            <a:solidFill>
              <a:srgbClr val="FFFFFF"/>
            </a:solidFill>
            <a:prstDash val="solid"/>
            <a:miter lim="400000"/>
          </a:ln>
          <a:effectLst>
            <a:softEdge rad="12700"/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45719" rIns="45719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-25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 Light"/>
              </a:rPr>
              <a:t>Гарантийное</a:t>
            </a:r>
            <a:r>
              <a:rPr kumimoji="0" lang="ru-RU" sz="4400" b="1" i="0" u="none" strike="noStrike" kern="0" cap="none" spc="-25" normalizeH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 Light"/>
              </a:rPr>
              <a:t> кредитование</a:t>
            </a:r>
            <a:endParaRPr kumimoji="0" lang="ru-RU" sz="4400" b="1" i="0" u="none" strike="noStrike" kern="0" cap="none" spc="-25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n-lt"/>
              <a:ea typeface="+mn-ea"/>
              <a:cs typeface="+mn-cs"/>
              <a:sym typeface="Calibri Light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248BC5B-44E6-4245-9BF8-EB61097A1EB0}"/>
              </a:ext>
            </a:extLst>
          </p:cNvPr>
          <p:cNvSpPr/>
          <p:nvPr/>
        </p:nvSpPr>
        <p:spPr>
          <a:xfrm>
            <a:off x="9552384" y="116633"/>
            <a:ext cx="2345929" cy="488950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4719D752-2112-4B1A-B9AC-6C429B618316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7" t="17236" r="10527" b="21469"/>
          <a:stretch/>
        </p:blipFill>
        <p:spPr>
          <a:xfrm>
            <a:off x="128852" y="59443"/>
            <a:ext cx="1102534" cy="489237"/>
          </a:xfrm>
          <a:prstGeom prst="rect">
            <a:avLst/>
          </a:prstGeom>
        </p:spPr>
      </p:pic>
      <p:pic>
        <p:nvPicPr>
          <p:cNvPr id="26" name="Picture 3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9667875" y="4357688"/>
            <a:ext cx="10255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1">
            <a:extLst>
              <a:ext uri="{FF2B5EF4-FFF2-40B4-BE49-F238E27FC236}">
                <a16:creationId xmlns:a16="http://schemas.microsoft.com/office/drawing/2014/main" id="{09C97D0E-5FC4-6AA1-1DF5-160CFDD799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4360" y="5868854"/>
            <a:ext cx="17367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840" y="3167680"/>
            <a:ext cx="9745653" cy="792088"/>
          </a:xfrm>
        </p:spPr>
        <p:txBody>
          <a:bodyPr>
            <a:noAutofit/>
          </a:bodyPr>
          <a:lstStyle/>
          <a:p>
            <a:pPr algn="l"/>
            <a:br>
              <a:rPr lang="ru-RU" sz="2500" b="1" spc="-25" dirty="0">
                <a:solidFill>
                  <a:srgbClr val="6D2D19"/>
                </a:solidFill>
                <a:latin typeface="Arial" pitchFamily="34" charset="0"/>
                <a:cs typeface="Arial" pitchFamily="34" charset="0"/>
              </a:rPr>
            </a:br>
            <a:endParaRPr lang="ru-RU" sz="4800" b="1" spc="-25" dirty="0">
              <a:solidFill>
                <a:srgbClr val="6D2D1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2" cstate="print"/>
          <a:srcRect t="-77" r="218" b="-1"/>
          <a:stretch/>
        </p:blipFill>
        <p:spPr>
          <a:xfrm>
            <a:off x="7723278" y="-162989"/>
            <a:ext cx="2322296" cy="2328515"/>
          </a:xfrm>
          <a:prstGeom prst="rect">
            <a:avLst/>
          </a:prstGeom>
        </p:spPr>
      </p:pic>
      <p:sp>
        <p:nvSpPr>
          <p:cNvPr id="24" name="Арка 23"/>
          <p:cNvSpPr/>
          <p:nvPr/>
        </p:nvSpPr>
        <p:spPr>
          <a:xfrm rot="11082807">
            <a:off x="-1151571" y="4163948"/>
            <a:ext cx="3537529" cy="3537529"/>
          </a:xfrm>
          <a:prstGeom prst="blockArc">
            <a:avLst>
              <a:gd name="adj1" fmla="val 3346679"/>
              <a:gd name="adj2" fmla="val 13202193"/>
              <a:gd name="adj3" fmla="val 12415"/>
            </a:avLst>
          </a:prstGeom>
          <a:solidFill>
            <a:srgbClr val="C59368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79">
              <a:solidFill>
                <a:schemeClr val="tx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49DF026-C928-4F56-8EE1-AE4F01512B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0152" y="4926053"/>
            <a:ext cx="477374" cy="47737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83FD88D5-DD9E-4E20-9A8D-7ED3939AACC2}"/>
              </a:ext>
            </a:extLst>
          </p:cNvPr>
          <p:cNvSpPr/>
          <p:nvPr/>
        </p:nvSpPr>
        <p:spPr>
          <a:xfrm>
            <a:off x="4273500" y="4752533"/>
            <a:ext cx="3332642" cy="824415"/>
          </a:xfrm>
          <a:prstGeom prst="rect">
            <a:avLst/>
          </a:prstGeom>
          <a:solidFill>
            <a:schemeClr val="accent4"/>
          </a:solidFill>
          <a:ln>
            <a:solidFill>
              <a:schemeClr val="accent2"/>
            </a:solidFill>
          </a:ln>
          <a:effectLst>
            <a:softEdge rad="4445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414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6D2D19"/>
                </a:solidFill>
                <a:effectLst/>
                <a:uLnTx/>
                <a:uFillTx/>
                <a:cs typeface="Helvetica"/>
                <a:sym typeface="Calibri"/>
              </a:rPr>
              <a:t>410 - 410 (доб.702)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5280AAC-62B7-4CA1-A08C-99A485FADE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0152" y="5452155"/>
            <a:ext cx="700189" cy="700189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008FFFB8-9FA0-4B52-8882-603CD237993D}"/>
              </a:ext>
            </a:extLst>
          </p:cNvPr>
          <p:cNvSpPr/>
          <p:nvPr/>
        </p:nvSpPr>
        <p:spPr>
          <a:xfrm>
            <a:off x="3968839" y="5296349"/>
            <a:ext cx="3323812" cy="789936"/>
          </a:xfrm>
          <a:prstGeom prst="rect">
            <a:avLst/>
          </a:prstGeom>
          <a:solidFill>
            <a:schemeClr val="accent4"/>
          </a:solidFill>
          <a:ln>
            <a:solidFill>
              <a:schemeClr val="accent2"/>
            </a:solidFill>
          </a:ln>
          <a:effectLst>
            <a:glow rad="127000">
              <a:schemeClr val="accent1"/>
            </a:glow>
            <a:softEdge rad="685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14772" hangingPunct="1">
              <a:defRPr/>
            </a:pPr>
            <a:r>
              <a:rPr lang="ru-RU" sz="2400" b="1" spc="5" dirty="0">
                <a:solidFill>
                  <a:srgbClr val="6D2D19"/>
                </a:solidFill>
                <a:cs typeface="Circe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</a:t>
            </a:r>
            <a:r>
              <a:rPr lang="en-US" sz="2400" b="1" spc="5" dirty="0">
                <a:solidFill>
                  <a:srgbClr val="6D2D19"/>
                </a:solidFill>
                <a:cs typeface="Circe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pp@kfpp.ru</a:t>
            </a:r>
            <a:endParaRPr lang="ru-RU" sz="2400" b="1" spc="5" dirty="0">
              <a:solidFill>
                <a:srgbClr val="6D2D19"/>
              </a:solidFill>
              <a:cs typeface="Circe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2C40E33-79BA-4000-9EC6-8150FA2CF5C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" y="14180"/>
            <a:ext cx="1512168" cy="85043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D74E7A4-EA5B-4236-A003-BD9346045E02}"/>
              </a:ext>
            </a:extLst>
          </p:cNvPr>
          <p:cNvSpPr txBox="1"/>
          <p:nvPr/>
        </p:nvSpPr>
        <p:spPr>
          <a:xfrm>
            <a:off x="1631504" y="1667534"/>
            <a:ext cx="8688309" cy="23083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kumimoji="0" lang="ru-RU" sz="4800" b="1" i="0" u="none" strike="noStrike" kern="0" cap="none" spc="15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cs typeface="Circe Bold"/>
                <a:sym typeface="Calibri Light"/>
              </a:rPr>
              <a:t>Деятельность </a:t>
            </a:r>
            <a:br>
              <a:rPr kumimoji="0" lang="ru-RU" sz="4800" b="1" i="0" u="none" strike="noStrike" kern="0" cap="none" spc="15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cs typeface="Circe Bold"/>
                <a:sym typeface="Calibri Light"/>
              </a:rPr>
            </a:br>
            <a:r>
              <a:rPr kumimoji="0" lang="ru-RU" sz="4800" b="1" i="0" u="none" strike="noStrike" kern="0" cap="none" spc="15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cs typeface="Circe Bold"/>
                <a:sym typeface="Calibri Light"/>
              </a:rPr>
              <a:t>центра поддержки предпринимательства</a:t>
            </a:r>
            <a:endParaRPr lang="ru-RU" sz="4800" dirty="0">
              <a:solidFill>
                <a:srgbClr val="663300"/>
              </a:solidFill>
              <a:latin typeface="+mn-lt"/>
            </a:endParaRPr>
          </a:p>
        </p:txBody>
      </p:sp>
      <p:pic>
        <p:nvPicPr>
          <p:cNvPr id="3" name="image3.png">
            <a:extLst>
              <a:ext uri="{FF2B5EF4-FFF2-40B4-BE49-F238E27FC236}">
                <a16:creationId xmlns:a16="http://schemas.microsoft.com/office/drawing/2014/main" id="{8D4C4C26-21CD-40B6-A484-46AA85B5BFA6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000576" y="3570513"/>
            <a:ext cx="4248472" cy="424721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681475854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Другая 1">
      <a:dk1>
        <a:srgbClr val="000000"/>
      </a:dk1>
      <a:lt1>
        <a:srgbClr val="000000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BE5D5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Override1.xml><?xml version="1.0" encoding="utf-8"?>
<a:themeOverride xmlns:a="http://schemas.openxmlformats.org/drawingml/2006/main">
  <a:clrScheme name="Другая 1">
    <a:dk1>
      <a:srgbClr val="000000"/>
    </a:dk1>
    <a:lt1>
      <a:srgbClr val="000000"/>
    </a:lt1>
    <a:dk2>
      <a:srgbClr val="A7A7A7"/>
    </a:dk2>
    <a:lt2>
      <a:srgbClr val="535353"/>
    </a:lt2>
    <a:accent1>
      <a:srgbClr val="4472C4"/>
    </a:accent1>
    <a:accent2>
      <a:srgbClr val="ED7D31"/>
    </a:accent2>
    <a:accent3>
      <a:srgbClr val="A5A5A5"/>
    </a:accent3>
    <a:accent4>
      <a:srgbClr val="FBE5D5"/>
    </a:accent4>
    <a:accent5>
      <a:srgbClr val="5B9BD5"/>
    </a:accent5>
    <a:accent6>
      <a:srgbClr val="70AD47"/>
    </a:accent6>
    <a:hlink>
      <a:srgbClr val="0000FF"/>
    </a:hlink>
    <a:folHlink>
      <a:srgbClr val="FF00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16312</TotalTime>
  <Words>1295</Words>
  <Application>Microsoft Office PowerPoint</Application>
  <PresentationFormat>Широкоэкранный</PresentationFormat>
  <Paragraphs>222</Paragraphs>
  <Slides>22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1" baseType="lpstr">
      <vt:lpstr>Arial</vt:lpstr>
      <vt:lpstr>Arial Black</vt:lpstr>
      <vt:lpstr>Calibri</vt:lpstr>
      <vt:lpstr>Calibri Light</vt:lpstr>
      <vt:lpstr>Helvetica</vt:lpstr>
      <vt:lpstr>inherit</vt:lpstr>
      <vt:lpstr>Times New Roman</vt:lpstr>
      <vt:lpstr>Wingdings</vt:lpstr>
      <vt:lpstr>Office Theme</vt:lpstr>
      <vt:lpstr>Презентация PowerPoint</vt:lpstr>
      <vt:lpstr>Инфраструктура поддержки предпринимательства  в центре «Мой бизнес»</vt:lpstr>
      <vt:lpstr> Льготное и гарантийное кредитование</vt:lpstr>
      <vt:lpstr>Стандартные заёмные продукты</vt:lpstr>
      <vt:lpstr>Специальные заёмные продукты</vt:lpstr>
      <vt:lpstr>Условия предоставления займа</vt:lpstr>
      <vt:lpstr>Презентация PowerPoint</vt:lpstr>
      <vt:lpstr>Банки партнёры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Актуальная информация о приеме заявок  на услуги и регистрация на мероприятия</vt:lpstr>
      <vt:lpstr> </vt:lpstr>
      <vt:lpstr>Кластеры Кировской области</vt:lpstr>
      <vt:lpstr>Оказание маркетинговых услуг</vt:lpstr>
      <vt:lpstr>Проведение информационных  кампаний в СМИ</vt:lpstr>
      <vt:lpstr>Презентация PowerPoint</vt:lpstr>
      <vt:lpstr>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Егор</dc:creator>
  <cp:lastModifiedBy>Виктория Сысолятина</cp:lastModifiedBy>
  <cp:revision>570</cp:revision>
  <cp:lastPrinted>2021-02-26T09:52:55Z</cp:lastPrinted>
  <dcterms:modified xsi:type="dcterms:W3CDTF">2023-02-15T05:16:10Z</dcterms:modified>
</cp:coreProperties>
</file>