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image/vnd.ms-photo" Extension="wdp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officedocument.drawingml.diagramData+xml" PartName="/ppt/diagrams/data2.xml"/>
  <Override ContentType="application/vnd.openxmlformats-officedocument.drawingml.diagramLayout+xml" PartName="/ppt/diagrams/layout2.xml"/>
  <Override ContentType="application/vnd.openxmlformats-officedocument.drawingml.diagramStyle+xml" PartName="/ppt/diagrams/quickStyle2.xml"/>
  <Override ContentType="application/vnd.openxmlformats-officedocument.drawingml.diagramColors+xml" PartName="/ppt/diagrams/colors2.xml"/>
  <Override ContentType="application/vnd.ms-office.drawingml.diagramDrawing+xml" PartName="/ppt/diagrams/drawing2.xml"/>
  <Override ContentType="application/vnd.openxmlformats-officedocument.drawingml.diagramData+xml" PartName="/ppt/diagrams/data3.xml"/>
  <Override ContentType="application/vnd.openxmlformats-officedocument.drawingml.diagramLayout+xml" PartName="/ppt/diagrams/layout3.xml"/>
  <Override ContentType="application/vnd.openxmlformats-officedocument.drawingml.diagramStyle+xml" PartName="/ppt/diagrams/quickStyle3.xml"/>
  <Override ContentType="application/vnd.openxmlformats-officedocument.drawingml.diagramColors+xml" PartName="/ppt/diagrams/colors3.xml"/>
  <Override ContentType="application/vnd.ms-office.drawingml.diagramDrawing+xml" PartName="/ppt/diagrams/drawing3.xml"/>
  <Override ContentType="application/vnd.openxmlformats-officedocument.drawingml.diagramData+xml" PartName="/ppt/diagrams/data4.xml"/>
  <Override ContentType="application/vnd.openxmlformats-officedocument.drawingml.diagramLayout+xml" PartName="/ppt/diagrams/layout4.xml"/>
  <Override ContentType="application/vnd.openxmlformats-officedocument.drawingml.diagramStyle+xml" PartName="/ppt/diagrams/quickStyle4.xml"/>
  <Override ContentType="application/vnd.openxmlformats-officedocument.drawingml.diagramColors+xml" PartName="/ppt/diagrams/colors4.xml"/>
  <Override ContentType="application/vnd.ms-office.drawingml.diagramDrawing+xml" PartName="/ppt/diagrams/drawing4.xml"/>
  <Override ContentType="application/vnd.openxmlformats-officedocument.drawingml.diagramData+xml" PartName="/ppt/diagrams/data5.xml"/>
  <Override ContentType="application/vnd.openxmlformats-officedocument.drawingml.diagramLayout+xml" PartName="/ppt/diagrams/layout5.xml"/>
  <Override ContentType="application/vnd.openxmlformats-officedocument.drawingml.diagramStyle+xml" PartName="/ppt/diagrams/quickStyle5.xml"/>
  <Override ContentType="application/vnd.openxmlformats-officedocument.drawingml.diagramColors+xml" PartName="/ppt/diagrams/colors5.xml"/>
  <Override ContentType="application/vnd.ms-office.drawingml.diagramDrawing+xml" PartName="/ppt/diagrams/drawing5.xml"/>
  <Override ContentType="application/vnd.openxmlformats-officedocument.drawingml.diagramData+xml" PartName="/ppt/diagrams/data6.xml"/>
  <Override ContentType="application/vnd.openxmlformats-officedocument.drawingml.diagramLayout+xml" PartName="/ppt/diagrams/layout6.xml"/>
  <Override ContentType="application/vnd.openxmlformats-officedocument.drawingml.diagramStyle+xml" PartName="/ppt/diagrams/quickStyle6.xml"/>
  <Override ContentType="application/vnd.openxmlformats-officedocument.drawingml.diagramColors+xml" PartName="/ppt/diagrams/colors6.xml"/>
  <Override ContentType="application/vnd.ms-office.drawingml.diagramDrawing+xml" PartName="/ppt/diagrams/drawing6.xml"/>
  <Override ContentType="application/vnd.openxmlformats-officedocument.drawingml.diagramData+xml" PartName="/ppt/diagrams/data7.xml"/>
  <Override ContentType="application/vnd.openxmlformats-officedocument.drawingml.diagramLayout+xml" PartName="/ppt/diagrams/layout7.xml"/>
  <Override ContentType="application/vnd.openxmlformats-officedocument.drawingml.diagramStyle+xml" PartName="/ppt/diagrams/quickStyle7.xml"/>
  <Override ContentType="application/vnd.openxmlformats-officedocument.drawingml.diagramColors+xml" PartName="/ppt/diagrams/colors7.xml"/>
  <Override ContentType="application/vnd.ms-office.drawingml.diagramDrawing+xml" PartName="/ppt/diagrams/drawing7.xml"/>
  <Override ContentType="application/vnd.openxmlformats-officedocument.drawingml.diagramData+xml" PartName="/ppt/diagrams/data8.xml"/>
  <Override ContentType="application/vnd.openxmlformats-officedocument.drawingml.diagramLayout+xml" PartName="/ppt/diagrams/layout8.xml"/>
  <Override ContentType="application/vnd.openxmlformats-officedocument.drawingml.diagramStyle+xml" PartName="/ppt/diagrams/quickStyle8.xml"/>
  <Override ContentType="application/vnd.openxmlformats-officedocument.drawingml.diagramColors+xml" PartName="/ppt/diagrams/colors8.xml"/>
  <Override ContentType="application/vnd.ms-office.drawingml.diagramDrawing+xml" PartName="/ppt/diagrams/drawing8.xml"/>
  <Override ContentType="application/vnd.openxmlformats-officedocument.drawingml.diagramData+xml" PartName="/ppt/diagrams/data9.xml"/>
  <Override ContentType="application/vnd.openxmlformats-officedocument.drawingml.diagramLayout+xml" PartName="/ppt/diagrams/layout9.xml"/>
  <Override ContentType="application/vnd.openxmlformats-officedocument.drawingml.diagramStyle+xml" PartName="/ppt/diagrams/quickStyle9.xml"/>
  <Override ContentType="application/vnd.openxmlformats-officedocument.drawingml.diagramColors+xml" PartName="/ppt/diagrams/colors9.xml"/>
  <Override ContentType="application/vnd.ms-office.drawingml.diagramDrawing+xml" PartName="/ppt/diagrams/drawing9.xml"/>
  <Override ContentType="application/vnd.openxmlformats-officedocument.drawingml.diagramData+xml" PartName="/ppt/diagrams/data10.xml"/>
  <Override ContentType="application/vnd.openxmlformats-officedocument.drawingml.diagramLayout+xml" PartName="/ppt/diagrams/layout10.xml"/>
  <Override ContentType="application/vnd.openxmlformats-officedocument.drawingml.diagramStyle+xml" PartName="/ppt/diagrams/quickStyle10.xml"/>
  <Override ContentType="application/vnd.openxmlformats-officedocument.drawingml.diagramColors+xml" PartName="/ppt/diagrams/colors10.xml"/>
  <Override ContentType="application/vnd.ms-office.drawingml.diagramDrawing+xml" PartName="/ppt/diagrams/drawing10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2" r:id="rId3"/>
    <p:sldId id="293" r:id="rId4"/>
    <p:sldId id="294" r:id="rId5"/>
    <p:sldId id="278" r:id="rId6"/>
    <p:sldId id="295" r:id="rId7"/>
    <p:sldId id="279" r:id="rId8"/>
    <p:sldId id="296" r:id="rId9"/>
    <p:sldId id="281" r:id="rId10"/>
    <p:sldId id="297" r:id="rId11"/>
    <p:sldId id="298" r:id="rId12"/>
    <p:sldId id="284" r:id="rId13"/>
    <p:sldId id="299" r:id="rId14"/>
    <p:sldId id="285" r:id="rId15"/>
    <p:sldId id="300" r:id="rId16"/>
    <p:sldId id="289" r:id="rId17"/>
    <p:sldId id="316" r:id="rId18"/>
    <p:sldId id="301" r:id="rId19"/>
    <p:sldId id="302" r:id="rId20"/>
    <p:sldId id="303" r:id="rId21"/>
    <p:sldId id="304" r:id="rId22"/>
    <p:sldId id="305" r:id="rId23"/>
    <p:sldId id="306" r:id="rId24"/>
    <p:sldId id="307" r:id="rId25"/>
    <p:sldId id="309" r:id="rId26"/>
    <p:sldId id="308" r:id="rId27"/>
    <p:sldId id="310" r:id="rId28"/>
    <p:sldId id="291" r:id="rId29"/>
    <p:sldId id="311" r:id="rId30"/>
    <p:sldId id="312" r:id="rId31"/>
    <p:sldId id="313" r:id="rId32"/>
    <p:sldId id="314" r:id="rId33"/>
    <p:sldId id="315" r:id="rId34"/>
    <p:sldId id="264" r:id="rId35"/>
  </p:sldIdLst>
  <p:sldSz cx="12192000" cy="6858000"/>
  <p:notesSz cx="9947275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3E63"/>
    <a:srgbClr val="F6F7FC"/>
    <a:srgbClr val="F4F6FC"/>
    <a:srgbClr val="E6E6E6"/>
    <a:srgbClr val="10375E"/>
    <a:srgbClr val="CA3C3C"/>
    <a:srgbClr val="DF2029"/>
    <a:srgbClr val="E24933"/>
    <a:srgbClr val="0E3860"/>
    <a:srgbClr val="A5B2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74" autoAdjust="0"/>
  </p:normalViewPr>
  <p:slideViewPr>
    <p:cSldViewPr snapToGrid="0">
      <p:cViewPr varScale="1">
        <p:scale>
          <a:sx n="110" d="100"/>
          <a:sy n="110" d="100"/>
        </p:scale>
        <p:origin x="57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CD525A-3E0F-4F19-B4E4-DCAB348539A2}" type="doc">
      <dgm:prSet loTypeId="urn:microsoft.com/office/officeart/2005/8/layout/process1" loCatId="process" qsTypeId="urn:microsoft.com/office/officeart/2005/8/quickstyle/simple1" qsCatId="simple" csTypeId="urn:microsoft.com/office/officeart/2005/8/colors/accent1_1" csCatId="accent1" phldr="1"/>
      <dgm:spPr/>
    </dgm:pt>
    <dgm:pt modelId="{A44FA2F4-0143-4EFC-8EFB-E09483BD54FA}">
      <dgm:prSet phldrT="[Текст]"/>
      <dgm:spPr/>
      <dgm:t>
        <a:bodyPr/>
        <a:lstStyle/>
        <a:p>
          <a:r>
            <a:rPr lang="ru-RU" dirty="0">
              <a:solidFill>
                <a:srgbClr val="183E63"/>
              </a:solidFill>
            </a:rPr>
            <a:t>Обращение субъекта МСП, зарегистрированного на территории Кировской области, в ЦПЭ за получением услуги</a:t>
          </a:r>
        </a:p>
      </dgm:t>
    </dgm:pt>
    <dgm:pt modelId="{59334E7E-BD5B-419D-85B7-2EDEA93478B5}" type="parTrans" cxnId="{3E43FAA9-51AF-4D1F-B4C7-BA53A109A895}">
      <dgm:prSet/>
      <dgm:spPr/>
      <dgm:t>
        <a:bodyPr/>
        <a:lstStyle/>
        <a:p>
          <a:endParaRPr lang="ru-RU"/>
        </a:p>
      </dgm:t>
    </dgm:pt>
    <dgm:pt modelId="{03AC41C7-4AB8-454E-86DB-F980DC2807D9}" type="sibTrans" cxnId="{3E43FAA9-51AF-4D1F-B4C7-BA53A109A895}">
      <dgm:prSet/>
      <dgm:spPr>
        <a:solidFill>
          <a:srgbClr val="183E63"/>
        </a:solidFill>
      </dgm:spPr>
      <dgm:t>
        <a:bodyPr/>
        <a:lstStyle/>
        <a:p>
          <a:endParaRPr lang="ru-RU">
            <a:solidFill>
              <a:srgbClr val="183E63"/>
            </a:solidFill>
          </a:endParaRPr>
        </a:p>
      </dgm:t>
    </dgm:pt>
    <dgm:pt modelId="{801BE688-4582-42C8-BFD1-9803E413AA57}">
      <dgm:prSet phldrT="[Текст]"/>
      <dgm:spPr/>
      <dgm:t>
        <a:bodyPr/>
        <a:lstStyle/>
        <a:p>
          <a:r>
            <a:rPr lang="ru-RU" dirty="0">
              <a:solidFill>
                <a:srgbClr val="183E63"/>
              </a:solidFill>
            </a:rPr>
            <a:t>Заполнение Соглашения и Анкеты-заявления</a:t>
          </a:r>
        </a:p>
      </dgm:t>
    </dgm:pt>
    <dgm:pt modelId="{9B1F2375-7C24-4593-ABA1-F74427FAC3CD}" type="parTrans" cxnId="{4A349F82-1F47-4CB8-A176-9F01C9AE8888}">
      <dgm:prSet/>
      <dgm:spPr/>
      <dgm:t>
        <a:bodyPr/>
        <a:lstStyle/>
        <a:p>
          <a:endParaRPr lang="ru-RU"/>
        </a:p>
      </dgm:t>
    </dgm:pt>
    <dgm:pt modelId="{90ED619B-F477-4D03-8FA7-DD472BDABD16}" type="sibTrans" cxnId="{4A349F82-1F47-4CB8-A176-9F01C9AE8888}">
      <dgm:prSet/>
      <dgm:spPr>
        <a:solidFill>
          <a:srgbClr val="183E63"/>
        </a:solidFill>
      </dgm:spPr>
      <dgm:t>
        <a:bodyPr/>
        <a:lstStyle/>
        <a:p>
          <a:endParaRPr lang="ru-RU"/>
        </a:p>
      </dgm:t>
    </dgm:pt>
    <dgm:pt modelId="{D1FE1C4C-53DB-4E50-8B82-17E5C548A4ED}">
      <dgm:prSet phldrT="[Текст]"/>
      <dgm:spPr/>
      <dgm:t>
        <a:bodyPr/>
        <a:lstStyle/>
        <a:p>
          <a:r>
            <a:rPr lang="ru-RU" dirty="0">
              <a:solidFill>
                <a:srgbClr val="183E63"/>
              </a:solidFill>
            </a:rPr>
            <a:t>Оказание услуги и подписание закрывающего акта</a:t>
          </a:r>
        </a:p>
      </dgm:t>
    </dgm:pt>
    <dgm:pt modelId="{0E077AD3-3473-4CF2-9428-E6CC3A10F1F0}" type="parTrans" cxnId="{5296A15A-CF33-442C-BDD5-5E858EC62BFC}">
      <dgm:prSet/>
      <dgm:spPr/>
      <dgm:t>
        <a:bodyPr/>
        <a:lstStyle/>
        <a:p>
          <a:endParaRPr lang="ru-RU"/>
        </a:p>
      </dgm:t>
    </dgm:pt>
    <dgm:pt modelId="{95644AD5-2DB6-4667-AD76-ADF9C168B8C9}" type="sibTrans" cxnId="{5296A15A-CF33-442C-BDD5-5E858EC62BFC}">
      <dgm:prSet/>
      <dgm:spPr/>
      <dgm:t>
        <a:bodyPr/>
        <a:lstStyle/>
        <a:p>
          <a:endParaRPr lang="ru-RU"/>
        </a:p>
      </dgm:t>
    </dgm:pt>
    <dgm:pt modelId="{43A7F05B-DC21-433B-82DE-F435F533C525}" type="pres">
      <dgm:prSet presAssocID="{D0CD525A-3E0F-4F19-B4E4-DCAB348539A2}" presName="Name0" presStyleCnt="0">
        <dgm:presLayoutVars>
          <dgm:dir/>
          <dgm:resizeHandles val="exact"/>
        </dgm:presLayoutVars>
      </dgm:prSet>
      <dgm:spPr/>
    </dgm:pt>
    <dgm:pt modelId="{3FA41664-C7E2-45A7-8B20-76F71E492973}" type="pres">
      <dgm:prSet presAssocID="{A44FA2F4-0143-4EFC-8EFB-E09483BD54FA}" presName="node" presStyleLbl="node1" presStyleIdx="0" presStyleCnt="3" custScaleX="126908" custScaleY="160967" custLinFactNeighborX="-3590" custLinFactNeighborY="-287">
        <dgm:presLayoutVars>
          <dgm:bulletEnabled val="1"/>
        </dgm:presLayoutVars>
      </dgm:prSet>
      <dgm:spPr/>
    </dgm:pt>
    <dgm:pt modelId="{A9632477-3482-40E9-9AA5-B5962E1D1758}" type="pres">
      <dgm:prSet presAssocID="{03AC41C7-4AB8-454E-86DB-F980DC2807D9}" presName="sibTrans" presStyleLbl="sibTrans2D1" presStyleIdx="0" presStyleCnt="2"/>
      <dgm:spPr/>
    </dgm:pt>
    <dgm:pt modelId="{9A601C29-3984-4378-B4FB-7F22310BB41E}" type="pres">
      <dgm:prSet presAssocID="{03AC41C7-4AB8-454E-86DB-F980DC2807D9}" presName="connectorText" presStyleLbl="sibTrans2D1" presStyleIdx="0" presStyleCnt="2"/>
      <dgm:spPr/>
    </dgm:pt>
    <dgm:pt modelId="{9E20512C-A84E-40C2-B5D9-A9F44464E8B4}" type="pres">
      <dgm:prSet presAssocID="{801BE688-4582-42C8-BFD1-9803E413AA57}" presName="node" presStyleLbl="node1" presStyleIdx="1" presStyleCnt="3" custScaleX="126908" custScaleY="160967">
        <dgm:presLayoutVars>
          <dgm:bulletEnabled val="1"/>
        </dgm:presLayoutVars>
      </dgm:prSet>
      <dgm:spPr/>
    </dgm:pt>
    <dgm:pt modelId="{DD872188-DB41-4709-BBBE-9C09AE95293E}" type="pres">
      <dgm:prSet presAssocID="{90ED619B-F477-4D03-8FA7-DD472BDABD16}" presName="sibTrans" presStyleLbl="sibTrans2D1" presStyleIdx="1" presStyleCnt="2"/>
      <dgm:spPr/>
    </dgm:pt>
    <dgm:pt modelId="{1CF7953A-32C5-4CF4-BFD2-F454186DE0FA}" type="pres">
      <dgm:prSet presAssocID="{90ED619B-F477-4D03-8FA7-DD472BDABD16}" presName="connectorText" presStyleLbl="sibTrans2D1" presStyleIdx="1" presStyleCnt="2"/>
      <dgm:spPr/>
    </dgm:pt>
    <dgm:pt modelId="{816FDF5C-60A6-4EB5-A40E-AA3D2066E03E}" type="pres">
      <dgm:prSet presAssocID="{D1FE1C4C-53DB-4E50-8B82-17E5C548A4ED}" presName="node" presStyleLbl="node1" presStyleIdx="2" presStyleCnt="3" custScaleX="126908" custScaleY="160967">
        <dgm:presLayoutVars>
          <dgm:bulletEnabled val="1"/>
        </dgm:presLayoutVars>
      </dgm:prSet>
      <dgm:spPr/>
    </dgm:pt>
  </dgm:ptLst>
  <dgm:cxnLst>
    <dgm:cxn modelId="{59396E09-C5C8-44B7-8D70-6D27C3ABA62C}" type="presOf" srcId="{03AC41C7-4AB8-454E-86DB-F980DC2807D9}" destId="{A9632477-3482-40E9-9AA5-B5962E1D1758}" srcOrd="0" destOrd="0" presId="urn:microsoft.com/office/officeart/2005/8/layout/process1"/>
    <dgm:cxn modelId="{10615175-F785-4B59-9D58-A04E1C3F96D4}" type="presOf" srcId="{03AC41C7-4AB8-454E-86DB-F980DC2807D9}" destId="{9A601C29-3984-4378-B4FB-7F22310BB41E}" srcOrd="1" destOrd="0" presId="urn:microsoft.com/office/officeart/2005/8/layout/process1"/>
    <dgm:cxn modelId="{5296A15A-CF33-442C-BDD5-5E858EC62BFC}" srcId="{D0CD525A-3E0F-4F19-B4E4-DCAB348539A2}" destId="{D1FE1C4C-53DB-4E50-8B82-17E5C548A4ED}" srcOrd="2" destOrd="0" parTransId="{0E077AD3-3473-4CF2-9428-E6CC3A10F1F0}" sibTransId="{95644AD5-2DB6-4667-AD76-ADF9C168B8C9}"/>
    <dgm:cxn modelId="{4A349F82-1F47-4CB8-A176-9F01C9AE8888}" srcId="{D0CD525A-3E0F-4F19-B4E4-DCAB348539A2}" destId="{801BE688-4582-42C8-BFD1-9803E413AA57}" srcOrd="1" destOrd="0" parTransId="{9B1F2375-7C24-4593-ABA1-F74427FAC3CD}" sibTransId="{90ED619B-F477-4D03-8FA7-DD472BDABD16}"/>
    <dgm:cxn modelId="{F2580288-E0C4-4B0F-A5DA-2E4A01078BC0}" type="presOf" srcId="{D1FE1C4C-53DB-4E50-8B82-17E5C548A4ED}" destId="{816FDF5C-60A6-4EB5-A40E-AA3D2066E03E}" srcOrd="0" destOrd="0" presId="urn:microsoft.com/office/officeart/2005/8/layout/process1"/>
    <dgm:cxn modelId="{3E43FAA9-51AF-4D1F-B4C7-BA53A109A895}" srcId="{D0CD525A-3E0F-4F19-B4E4-DCAB348539A2}" destId="{A44FA2F4-0143-4EFC-8EFB-E09483BD54FA}" srcOrd="0" destOrd="0" parTransId="{59334E7E-BD5B-419D-85B7-2EDEA93478B5}" sibTransId="{03AC41C7-4AB8-454E-86DB-F980DC2807D9}"/>
    <dgm:cxn modelId="{E91BF9C8-D4D2-4FC6-9499-DE243EAF4A5A}" type="presOf" srcId="{D0CD525A-3E0F-4F19-B4E4-DCAB348539A2}" destId="{43A7F05B-DC21-433B-82DE-F435F533C525}" srcOrd="0" destOrd="0" presId="urn:microsoft.com/office/officeart/2005/8/layout/process1"/>
    <dgm:cxn modelId="{4D7ED9EA-CD26-4BE5-8BFB-7693570C9330}" type="presOf" srcId="{801BE688-4582-42C8-BFD1-9803E413AA57}" destId="{9E20512C-A84E-40C2-B5D9-A9F44464E8B4}" srcOrd="0" destOrd="0" presId="urn:microsoft.com/office/officeart/2005/8/layout/process1"/>
    <dgm:cxn modelId="{71DE79EB-92A6-4DFD-82F1-38F7E0C651F5}" type="presOf" srcId="{A44FA2F4-0143-4EFC-8EFB-E09483BD54FA}" destId="{3FA41664-C7E2-45A7-8B20-76F71E492973}" srcOrd="0" destOrd="0" presId="urn:microsoft.com/office/officeart/2005/8/layout/process1"/>
    <dgm:cxn modelId="{71948EEC-ECF3-4CDB-8547-D94722A81BAB}" type="presOf" srcId="{90ED619B-F477-4D03-8FA7-DD472BDABD16}" destId="{DD872188-DB41-4709-BBBE-9C09AE95293E}" srcOrd="0" destOrd="0" presId="urn:microsoft.com/office/officeart/2005/8/layout/process1"/>
    <dgm:cxn modelId="{99BB27FA-C200-4561-AFE8-8FB92ABD109B}" type="presOf" srcId="{90ED619B-F477-4D03-8FA7-DD472BDABD16}" destId="{1CF7953A-32C5-4CF4-BFD2-F454186DE0FA}" srcOrd="1" destOrd="0" presId="urn:microsoft.com/office/officeart/2005/8/layout/process1"/>
    <dgm:cxn modelId="{6CF676DE-051A-4EFC-8E62-7AC8312CF9B3}" type="presParOf" srcId="{43A7F05B-DC21-433B-82DE-F435F533C525}" destId="{3FA41664-C7E2-45A7-8B20-76F71E492973}" srcOrd="0" destOrd="0" presId="urn:microsoft.com/office/officeart/2005/8/layout/process1"/>
    <dgm:cxn modelId="{755F6DAE-2CE2-45F6-95EF-AFDEAB27E729}" type="presParOf" srcId="{43A7F05B-DC21-433B-82DE-F435F533C525}" destId="{A9632477-3482-40E9-9AA5-B5962E1D1758}" srcOrd="1" destOrd="0" presId="urn:microsoft.com/office/officeart/2005/8/layout/process1"/>
    <dgm:cxn modelId="{AFF29944-0916-4FA0-AF13-4B5521D2FD78}" type="presParOf" srcId="{A9632477-3482-40E9-9AA5-B5962E1D1758}" destId="{9A601C29-3984-4378-B4FB-7F22310BB41E}" srcOrd="0" destOrd="0" presId="urn:microsoft.com/office/officeart/2005/8/layout/process1"/>
    <dgm:cxn modelId="{251B8CB0-5780-447A-9D44-B70963A2924D}" type="presParOf" srcId="{43A7F05B-DC21-433B-82DE-F435F533C525}" destId="{9E20512C-A84E-40C2-B5D9-A9F44464E8B4}" srcOrd="2" destOrd="0" presId="urn:microsoft.com/office/officeart/2005/8/layout/process1"/>
    <dgm:cxn modelId="{716893D6-10AA-4250-99F4-FCF68F8A03B9}" type="presParOf" srcId="{43A7F05B-DC21-433B-82DE-F435F533C525}" destId="{DD872188-DB41-4709-BBBE-9C09AE95293E}" srcOrd="3" destOrd="0" presId="urn:microsoft.com/office/officeart/2005/8/layout/process1"/>
    <dgm:cxn modelId="{43B9C0DB-5634-47C8-94CB-3DD0A836E486}" type="presParOf" srcId="{DD872188-DB41-4709-BBBE-9C09AE95293E}" destId="{1CF7953A-32C5-4CF4-BFD2-F454186DE0FA}" srcOrd="0" destOrd="0" presId="urn:microsoft.com/office/officeart/2005/8/layout/process1"/>
    <dgm:cxn modelId="{A97B5539-E619-4755-8F19-3F406FF6A5C0}" type="presParOf" srcId="{43A7F05B-DC21-433B-82DE-F435F533C525}" destId="{816FDF5C-60A6-4EB5-A40E-AA3D2066E03E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666AC40-2593-4EF9-A116-E2E578DFA022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C63894B-E2A7-4A70-842F-99EFFB6C821D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sz="2800" b="1" dirty="0">
              <a:solidFill>
                <a:srgbClr val="C00000"/>
              </a:solidFill>
            </a:rPr>
            <a:t>Подбор электронной площадки</a:t>
          </a:r>
          <a:endParaRPr lang="ru-RU" sz="2800" dirty="0">
            <a:solidFill>
              <a:srgbClr val="C00000"/>
            </a:solidFill>
          </a:endParaRPr>
        </a:p>
      </dgm:t>
    </dgm:pt>
    <dgm:pt modelId="{F0A786F1-3FFB-40B2-BF1F-5FEC5E524216}" type="parTrans" cxnId="{7AA2E248-4067-4AAF-999F-E1654DA0FD77}">
      <dgm:prSet/>
      <dgm:spPr/>
      <dgm:t>
        <a:bodyPr/>
        <a:lstStyle/>
        <a:p>
          <a:endParaRPr lang="ru-RU"/>
        </a:p>
      </dgm:t>
    </dgm:pt>
    <dgm:pt modelId="{EEEF3298-4E89-4B5D-8232-B7D2C9DB950F}" type="sibTrans" cxnId="{7AA2E248-4067-4AAF-999F-E1654DA0FD77}">
      <dgm:prSet/>
      <dgm:spPr/>
      <dgm:t>
        <a:bodyPr/>
        <a:lstStyle/>
        <a:p>
          <a:endParaRPr lang="ru-RU"/>
        </a:p>
      </dgm:t>
    </dgm:pt>
    <dgm:pt modelId="{BE862DD9-F963-4F16-B68A-91E405D3F71D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sz="2800" b="1" dirty="0">
              <a:solidFill>
                <a:srgbClr val="C00000"/>
              </a:solidFill>
            </a:rPr>
            <a:t>Регистрация и продвижение на электронной площадке</a:t>
          </a:r>
          <a:endParaRPr lang="ru-RU" sz="2800" dirty="0">
            <a:solidFill>
              <a:srgbClr val="C00000"/>
            </a:solidFill>
          </a:endParaRPr>
        </a:p>
      </dgm:t>
    </dgm:pt>
    <dgm:pt modelId="{6CC42F5B-A296-48E4-B3EA-7C00051DD540}" type="parTrans" cxnId="{F9570072-3C55-469B-92BD-639A8F31F8DD}">
      <dgm:prSet/>
      <dgm:spPr/>
      <dgm:t>
        <a:bodyPr/>
        <a:lstStyle/>
        <a:p>
          <a:endParaRPr lang="ru-RU"/>
        </a:p>
      </dgm:t>
    </dgm:pt>
    <dgm:pt modelId="{F2A4CF9E-AB14-4B9B-9A46-4E8F2CEDC9C9}" type="sibTrans" cxnId="{F9570072-3C55-469B-92BD-639A8F31F8DD}">
      <dgm:prSet/>
      <dgm:spPr/>
      <dgm:t>
        <a:bodyPr/>
        <a:lstStyle/>
        <a:p>
          <a:endParaRPr lang="ru-RU"/>
        </a:p>
      </dgm:t>
    </dgm:pt>
    <dgm:pt modelId="{64E6CCF2-B18F-49AA-9BF0-1A9038D651A5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b="1" dirty="0">
              <a:solidFill>
                <a:srgbClr val="10375E"/>
              </a:solidFill>
            </a:rPr>
            <a:t>Адаптация и перевод упаковки товара, других материалов на иностранный язык</a:t>
          </a:r>
          <a:endParaRPr lang="ru-RU" dirty="0">
            <a:solidFill>
              <a:srgbClr val="FF0000"/>
            </a:solidFill>
          </a:endParaRPr>
        </a:p>
      </dgm:t>
    </dgm:pt>
    <dgm:pt modelId="{B495B6B9-EC68-4BB6-8C58-100B24A47276}" type="parTrans" cxnId="{11EDECC8-1BAB-4718-877C-A4376CFB32F8}">
      <dgm:prSet/>
      <dgm:spPr/>
      <dgm:t>
        <a:bodyPr/>
        <a:lstStyle/>
        <a:p>
          <a:endParaRPr lang="ru-RU"/>
        </a:p>
      </dgm:t>
    </dgm:pt>
    <dgm:pt modelId="{A641A7AF-976B-4C29-8620-7273023621E0}" type="sibTrans" cxnId="{11EDECC8-1BAB-4718-877C-A4376CFB32F8}">
      <dgm:prSet/>
      <dgm:spPr/>
      <dgm:t>
        <a:bodyPr/>
        <a:lstStyle/>
        <a:p>
          <a:endParaRPr lang="ru-RU"/>
        </a:p>
      </dgm:t>
    </dgm:pt>
    <dgm:pt modelId="{87884B82-09AC-4B90-A1B7-4C2E654F06EB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b="1" dirty="0">
              <a:solidFill>
                <a:srgbClr val="10375E"/>
              </a:solidFill>
            </a:rPr>
            <a:t>Содействие в размещении и хранении продукции за рубежом</a:t>
          </a:r>
          <a:endParaRPr lang="ru-RU" dirty="0">
            <a:solidFill>
              <a:srgbClr val="FF0000"/>
            </a:solidFill>
          </a:endParaRPr>
        </a:p>
      </dgm:t>
    </dgm:pt>
    <dgm:pt modelId="{7F249B87-9E6B-4180-A87A-B8EA7FB7CECC}" type="parTrans" cxnId="{EBC284BC-D33F-4B31-B4BF-77B4F341B81B}">
      <dgm:prSet/>
      <dgm:spPr/>
      <dgm:t>
        <a:bodyPr/>
        <a:lstStyle/>
        <a:p>
          <a:endParaRPr lang="ru-RU"/>
        </a:p>
      </dgm:t>
    </dgm:pt>
    <dgm:pt modelId="{E0920A9C-80D1-4DEC-92B2-F9027F2E5D2C}" type="sibTrans" cxnId="{EBC284BC-D33F-4B31-B4BF-77B4F341B81B}">
      <dgm:prSet/>
      <dgm:spPr/>
      <dgm:t>
        <a:bodyPr/>
        <a:lstStyle/>
        <a:p>
          <a:endParaRPr lang="ru-RU"/>
        </a:p>
      </dgm:t>
    </dgm:pt>
    <dgm:pt modelId="{C1DF7BD0-0134-493C-A2D1-FC9892C95C79}" type="pres">
      <dgm:prSet presAssocID="{1666AC40-2593-4EF9-A116-E2E578DFA022}" presName="linear" presStyleCnt="0">
        <dgm:presLayoutVars>
          <dgm:animLvl val="lvl"/>
          <dgm:resizeHandles val="exact"/>
        </dgm:presLayoutVars>
      </dgm:prSet>
      <dgm:spPr/>
    </dgm:pt>
    <dgm:pt modelId="{26F92570-900C-41AE-BADB-CD56E2381080}" type="pres">
      <dgm:prSet presAssocID="{4C63894B-E2A7-4A70-842F-99EFFB6C821D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05A603C9-FE7A-4053-BEB2-2B46F5F67C60}" type="pres">
      <dgm:prSet presAssocID="{EEEF3298-4E89-4B5D-8232-B7D2C9DB950F}" presName="spacer" presStyleCnt="0"/>
      <dgm:spPr/>
    </dgm:pt>
    <dgm:pt modelId="{CA9EA091-EB43-40F3-8901-D1B5027CCD1F}" type="pres">
      <dgm:prSet presAssocID="{BE862DD9-F963-4F16-B68A-91E405D3F71D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893B8208-EF94-4431-9DE6-F68270D064A2}" type="pres">
      <dgm:prSet presAssocID="{F2A4CF9E-AB14-4B9B-9A46-4E8F2CEDC9C9}" presName="spacer" presStyleCnt="0"/>
      <dgm:spPr/>
    </dgm:pt>
    <dgm:pt modelId="{DA883453-1BC9-4CC9-914A-1119D7FD5FFE}" type="pres">
      <dgm:prSet presAssocID="{64E6CCF2-B18F-49AA-9BF0-1A9038D651A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8DB5B0B4-5ADE-495E-B0AE-A8FDF9AC47E0}" type="pres">
      <dgm:prSet presAssocID="{A641A7AF-976B-4C29-8620-7273023621E0}" presName="spacer" presStyleCnt="0"/>
      <dgm:spPr/>
    </dgm:pt>
    <dgm:pt modelId="{9E9AF3EB-1021-458F-AA5C-AC8BDA0A7C1E}" type="pres">
      <dgm:prSet presAssocID="{87884B82-09AC-4B90-A1B7-4C2E654F06EB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44DDC009-F514-48CC-A10E-64BCB026EDB5}" type="presOf" srcId="{64E6CCF2-B18F-49AA-9BF0-1A9038D651A5}" destId="{DA883453-1BC9-4CC9-914A-1119D7FD5FFE}" srcOrd="0" destOrd="0" presId="urn:microsoft.com/office/officeart/2005/8/layout/vList2"/>
    <dgm:cxn modelId="{4769531A-3E30-471D-B5CE-BF217B1075DB}" type="presOf" srcId="{4C63894B-E2A7-4A70-842F-99EFFB6C821D}" destId="{26F92570-900C-41AE-BADB-CD56E2381080}" srcOrd="0" destOrd="0" presId="urn:microsoft.com/office/officeart/2005/8/layout/vList2"/>
    <dgm:cxn modelId="{1254F335-DF54-4150-A2D7-76D95FE618D7}" type="presOf" srcId="{BE862DD9-F963-4F16-B68A-91E405D3F71D}" destId="{CA9EA091-EB43-40F3-8901-D1B5027CCD1F}" srcOrd="0" destOrd="0" presId="urn:microsoft.com/office/officeart/2005/8/layout/vList2"/>
    <dgm:cxn modelId="{23835441-CF16-493C-8DAA-9C64C578DCB2}" type="presOf" srcId="{1666AC40-2593-4EF9-A116-E2E578DFA022}" destId="{C1DF7BD0-0134-493C-A2D1-FC9892C95C79}" srcOrd="0" destOrd="0" presId="urn:microsoft.com/office/officeart/2005/8/layout/vList2"/>
    <dgm:cxn modelId="{7AA2E248-4067-4AAF-999F-E1654DA0FD77}" srcId="{1666AC40-2593-4EF9-A116-E2E578DFA022}" destId="{4C63894B-E2A7-4A70-842F-99EFFB6C821D}" srcOrd="0" destOrd="0" parTransId="{F0A786F1-3FFB-40B2-BF1F-5FEC5E524216}" sibTransId="{EEEF3298-4E89-4B5D-8232-B7D2C9DB950F}"/>
    <dgm:cxn modelId="{F9570072-3C55-469B-92BD-639A8F31F8DD}" srcId="{1666AC40-2593-4EF9-A116-E2E578DFA022}" destId="{BE862DD9-F963-4F16-B68A-91E405D3F71D}" srcOrd="1" destOrd="0" parTransId="{6CC42F5B-A296-48E4-B3EA-7C00051DD540}" sibTransId="{F2A4CF9E-AB14-4B9B-9A46-4E8F2CEDC9C9}"/>
    <dgm:cxn modelId="{3749DFA9-94F7-4BE3-800D-63086C5D1264}" type="presOf" srcId="{87884B82-09AC-4B90-A1B7-4C2E654F06EB}" destId="{9E9AF3EB-1021-458F-AA5C-AC8BDA0A7C1E}" srcOrd="0" destOrd="0" presId="urn:microsoft.com/office/officeart/2005/8/layout/vList2"/>
    <dgm:cxn modelId="{EBC284BC-D33F-4B31-B4BF-77B4F341B81B}" srcId="{1666AC40-2593-4EF9-A116-E2E578DFA022}" destId="{87884B82-09AC-4B90-A1B7-4C2E654F06EB}" srcOrd="3" destOrd="0" parTransId="{7F249B87-9E6B-4180-A87A-B8EA7FB7CECC}" sibTransId="{E0920A9C-80D1-4DEC-92B2-F9027F2E5D2C}"/>
    <dgm:cxn modelId="{11EDECC8-1BAB-4718-877C-A4376CFB32F8}" srcId="{1666AC40-2593-4EF9-A116-E2E578DFA022}" destId="{64E6CCF2-B18F-49AA-9BF0-1A9038D651A5}" srcOrd="2" destOrd="0" parTransId="{B495B6B9-EC68-4BB6-8C58-100B24A47276}" sibTransId="{A641A7AF-976B-4C29-8620-7273023621E0}"/>
    <dgm:cxn modelId="{77D668AC-CB32-430F-B54E-C1868CB577EF}" type="presParOf" srcId="{C1DF7BD0-0134-493C-A2D1-FC9892C95C79}" destId="{26F92570-900C-41AE-BADB-CD56E2381080}" srcOrd="0" destOrd="0" presId="urn:microsoft.com/office/officeart/2005/8/layout/vList2"/>
    <dgm:cxn modelId="{96F9FEFE-3CB6-4208-8CA2-E8A98B7BA704}" type="presParOf" srcId="{C1DF7BD0-0134-493C-A2D1-FC9892C95C79}" destId="{05A603C9-FE7A-4053-BEB2-2B46F5F67C60}" srcOrd="1" destOrd="0" presId="urn:microsoft.com/office/officeart/2005/8/layout/vList2"/>
    <dgm:cxn modelId="{9D745567-CC38-40F0-AA67-10A421FA8FAE}" type="presParOf" srcId="{C1DF7BD0-0134-493C-A2D1-FC9892C95C79}" destId="{CA9EA091-EB43-40F3-8901-D1B5027CCD1F}" srcOrd="2" destOrd="0" presId="urn:microsoft.com/office/officeart/2005/8/layout/vList2"/>
    <dgm:cxn modelId="{6259AE2B-606C-4C63-AF23-2EF600712707}" type="presParOf" srcId="{C1DF7BD0-0134-493C-A2D1-FC9892C95C79}" destId="{893B8208-EF94-4431-9DE6-F68270D064A2}" srcOrd="3" destOrd="0" presId="urn:microsoft.com/office/officeart/2005/8/layout/vList2"/>
    <dgm:cxn modelId="{9E619CA9-3164-4D5C-A1A0-8395D0B149FD}" type="presParOf" srcId="{C1DF7BD0-0134-493C-A2D1-FC9892C95C79}" destId="{DA883453-1BC9-4CC9-914A-1119D7FD5FFE}" srcOrd="4" destOrd="0" presId="urn:microsoft.com/office/officeart/2005/8/layout/vList2"/>
    <dgm:cxn modelId="{2E5ACE1D-95A7-448D-8AD1-AA5DE576366C}" type="presParOf" srcId="{C1DF7BD0-0134-493C-A2D1-FC9892C95C79}" destId="{8DB5B0B4-5ADE-495E-B0AE-A8FDF9AC47E0}" srcOrd="5" destOrd="0" presId="urn:microsoft.com/office/officeart/2005/8/layout/vList2"/>
    <dgm:cxn modelId="{5425E351-83C9-4BFA-8C8E-3EC589B67694}" type="presParOf" srcId="{C1DF7BD0-0134-493C-A2D1-FC9892C95C79}" destId="{9E9AF3EB-1021-458F-AA5C-AC8BDA0A7C1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66AC40-2593-4EF9-A116-E2E578DFA02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DC8037-A9D1-4FDD-B586-A2C1D69140CD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F6F7FC"/>
        </a:solidFill>
        <a:ln>
          <a:solidFill>
            <a:srgbClr val="183E63"/>
          </a:solidFill>
        </a:ln>
      </dgm:spPr>
      <dgm:t>
        <a:bodyPr spcFirstLastPara="0" vert="horz" wrap="square" lIns="80010" tIns="80010" rIns="80010" bIns="80010" numCol="1" spcCol="1270" anchor="ctr" anchorCtr="0"/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1" kern="1200" dirty="0">
              <a:solidFill>
                <a:srgbClr val="C00000"/>
              </a:solidFill>
              <a:latin typeface="Calibri"/>
              <a:ea typeface="+mn-ea"/>
              <a:cs typeface="+mn-cs"/>
            </a:rPr>
            <a:t>Подготовка проекта</a:t>
          </a:r>
          <a:r>
            <a:rPr lang="en-US" sz="2100" b="1" kern="1200" dirty="0">
              <a:solidFill>
                <a:srgbClr val="C00000"/>
              </a:solidFill>
              <a:latin typeface="Calibri"/>
              <a:ea typeface="+mn-ea"/>
              <a:cs typeface="+mn-cs"/>
            </a:rPr>
            <a:t> / </a:t>
          </a:r>
          <a:r>
            <a:rPr lang="ru-RU" sz="2100" b="1" kern="1200" dirty="0">
              <a:solidFill>
                <a:srgbClr val="C00000"/>
              </a:solidFill>
              <a:latin typeface="Calibri"/>
              <a:ea typeface="+mn-ea"/>
              <a:cs typeface="+mn-cs"/>
            </a:rPr>
            <a:t>правовая экспертиза контракта</a:t>
          </a:r>
        </a:p>
      </dgm:t>
    </dgm:pt>
    <dgm:pt modelId="{2F991CEC-5AE2-4D7C-A9AC-0361E7DC61FD}" type="parTrans" cxnId="{565C4977-2FB9-4F9E-8042-12B229454A08}">
      <dgm:prSet/>
      <dgm:spPr/>
      <dgm:t>
        <a:bodyPr/>
        <a:lstStyle/>
        <a:p>
          <a:endParaRPr lang="ru-RU"/>
        </a:p>
      </dgm:t>
    </dgm:pt>
    <dgm:pt modelId="{FAA87AAC-B716-4BBD-9786-F0057397A32D}" type="sibTrans" cxnId="{565C4977-2FB9-4F9E-8042-12B229454A08}">
      <dgm:prSet/>
      <dgm:spPr/>
      <dgm:t>
        <a:bodyPr/>
        <a:lstStyle/>
        <a:p>
          <a:endParaRPr lang="ru-RU"/>
        </a:p>
      </dgm:t>
    </dgm:pt>
    <dgm:pt modelId="{BE862DD9-F963-4F16-B68A-91E405D3F71D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F6F7FC"/>
        </a:solidFill>
        <a:ln>
          <a:solidFill>
            <a:srgbClr val="183E63"/>
          </a:solidFill>
        </a:ln>
      </dgm:spPr>
      <dgm:t>
        <a:bodyPr spcFirstLastPara="0" vert="horz" wrap="square" lIns="80010" tIns="80010" rIns="80010" bIns="80010" numCol="1" spcCol="1270" anchor="ctr" anchorCtr="0"/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1" kern="1200" dirty="0">
              <a:solidFill>
                <a:srgbClr val="10375E"/>
              </a:solidFill>
              <a:latin typeface="Calibri"/>
              <a:ea typeface="+mn-ea"/>
              <a:cs typeface="+mn-cs"/>
            </a:rPr>
            <a:t>Адаптация и перевод упаковки товара, текста экспортного контракта и др. материалов</a:t>
          </a:r>
        </a:p>
      </dgm:t>
    </dgm:pt>
    <dgm:pt modelId="{6CC42F5B-A296-48E4-B3EA-7C00051DD540}" type="parTrans" cxnId="{F9570072-3C55-469B-92BD-639A8F31F8DD}">
      <dgm:prSet/>
      <dgm:spPr/>
      <dgm:t>
        <a:bodyPr/>
        <a:lstStyle/>
        <a:p>
          <a:endParaRPr lang="ru-RU"/>
        </a:p>
      </dgm:t>
    </dgm:pt>
    <dgm:pt modelId="{F2A4CF9E-AB14-4B9B-9A46-4E8F2CEDC9C9}" type="sibTrans" cxnId="{F9570072-3C55-469B-92BD-639A8F31F8DD}">
      <dgm:prSet/>
      <dgm:spPr/>
      <dgm:t>
        <a:bodyPr/>
        <a:lstStyle/>
        <a:p>
          <a:endParaRPr lang="ru-RU"/>
        </a:p>
      </dgm:t>
    </dgm:pt>
    <dgm:pt modelId="{51C8B15E-6536-44BB-990C-7B42C5670213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F6F7FC"/>
        </a:solidFill>
        <a:ln>
          <a:solidFill>
            <a:srgbClr val="183E63"/>
          </a:solidFill>
        </a:ln>
      </dgm:spPr>
      <dgm:t>
        <a:bodyPr spcFirstLastPara="0" vert="horz" wrap="square" lIns="80010" tIns="80010" rIns="80010" bIns="80010" numCol="1" spcCol="1270" anchor="ctr" anchorCtr="0"/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1" kern="1200" dirty="0">
              <a:solidFill>
                <a:srgbClr val="10375E"/>
              </a:solidFill>
              <a:latin typeface="Calibri"/>
              <a:ea typeface="+mn-ea"/>
              <a:cs typeface="+mn-cs"/>
            </a:rPr>
            <a:t>Содействие во временном размещении продукции за рубежом для хранения</a:t>
          </a:r>
        </a:p>
      </dgm:t>
    </dgm:pt>
    <dgm:pt modelId="{6063DFBE-DB90-47DF-91C4-D73A59E3E6E3}" type="sibTrans" cxnId="{96E88476-C7E7-4CE2-BBBB-9DB4D5FE7852}">
      <dgm:prSet/>
      <dgm:spPr/>
      <dgm:t>
        <a:bodyPr/>
        <a:lstStyle/>
        <a:p>
          <a:endParaRPr lang="ru-RU"/>
        </a:p>
      </dgm:t>
    </dgm:pt>
    <dgm:pt modelId="{904AC879-8ACB-4E00-B2B5-760647B4671A}" type="parTrans" cxnId="{96E88476-C7E7-4CE2-BBBB-9DB4D5FE7852}">
      <dgm:prSet/>
      <dgm:spPr/>
      <dgm:t>
        <a:bodyPr/>
        <a:lstStyle/>
        <a:p>
          <a:endParaRPr lang="ru-RU"/>
        </a:p>
      </dgm:t>
    </dgm:pt>
    <dgm:pt modelId="{C1DF7BD0-0134-493C-A2D1-FC9892C95C79}" type="pres">
      <dgm:prSet presAssocID="{1666AC40-2593-4EF9-A116-E2E578DFA022}" presName="linear" presStyleCnt="0">
        <dgm:presLayoutVars>
          <dgm:animLvl val="lvl"/>
          <dgm:resizeHandles val="exact"/>
        </dgm:presLayoutVars>
      </dgm:prSet>
      <dgm:spPr/>
    </dgm:pt>
    <dgm:pt modelId="{08546F31-03F0-43E7-936C-7E1183C4A5AC}" type="pres">
      <dgm:prSet presAssocID="{FFDC8037-A9D1-4FDD-B586-A2C1D69140CD}" presName="parentText" presStyleLbl="node1" presStyleIdx="0" presStyleCnt="3">
        <dgm:presLayoutVars>
          <dgm:chMax val="0"/>
          <dgm:bulletEnabled val="1"/>
        </dgm:presLayoutVars>
      </dgm:prSet>
      <dgm:spPr>
        <a:xfrm>
          <a:off x="0" y="11492"/>
          <a:ext cx="5257798" cy="1126125"/>
        </a:xfrm>
        <a:prstGeom prst="roundRect">
          <a:avLst/>
        </a:prstGeom>
      </dgm:spPr>
    </dgm:pt>
    <dgm:pt modelId="{D13B53DF-E2DE-4CD1-9012-B4F38CA29D18}" type="pres">
      <dgm:prSet presAssocID="{FAA87AAC-B716-4BBD-9786-F0057397A32D}" presName="spacer" presStyleCnt="0"/>
      <dgm:spPr/>
    </dgm:pt>
    <dgm:pt modelId="{CA9EA091-EB43-40F3-8901-D1B5027CCD1F}" type="pres">
      <dgm:prSet presAssocID="{BE862DD9-F963-4F16-B68A-91E405D3F71D}" presName="parentText" presStyleLbl="node1" presStyleIdx="1" presStyleCnt="3">
        <dgm:presLayoutVars>
          <dgm:chMax val="0"/>
          <dgm:bulletEnabled val="1"/>
        </dgm:presLayoutVars>
      </dgm:prSet>
      <dgm:spPr>
        <a:xfrm>
          <a:off x="0" y="1168209"/>
          <a:ext cx="5257798" cy="1122541"/>
        </a:xfrm>
        <a:prstGeom prst="roundRect">
          <a:avLst/>
        </a:prstGeom>
      </dgm:spPr>
    </dgm:pt>
    <dgm:pt modelId="{82793563-C3EE-47B8-A015-A6CD9A00CF92}" type="pres">
      <dgm:prSet presAssocID="{F2A4CF9E-AB14-4B9B-9A46-4E8F2CEDC9C9}" presName="spacer" presStyleCnt="0"/>
      <dgm:spPr/>
    </dgm:pt>
    <dgm:pt modelId="{738A09A8-9EF5-4C03-939E-2EDB66E9640A}" type="pres">
      <dgm:prSet presAssocID="{51C8B15E-6536-44BB-990C-7B42C5670213}" presName="parentText" presStyleLbl="node1" presStyleIdx="2" presStyleCnt="3">
        <dgm:presLayoutVars>
          <dgm:chMax val="0"/>
          <dgm:bulletEnabled val="1"/>
        </dgm:presLayoutVars>
      </dgm:prSet>
      <dgm:spPr>
        <a:xfrm>
          <a:off x="0" y="2314343"/>
          <a:ext cx="5257798" cy="1141348"/>
        </a:xfrm>
        <a:prstGeom prst="roundRect">
          <a:avLst/>
        </a:prstGeom>
      </dgm:spPr>
    </dgm:pt>
  </dgm:ptLst>
  <dgm:cxnLst>
    <dgm:cxn modelId="{1254F335-DF54-4150-A2D7-76D95FE618D7}" type="presOf" srcId="{BE862DD9-F963-4F16-B68A-91E405D3F71D}" destId="{CA9EA091-EB43-40F3-8901-D1B5027CCD1F}" srcOrd="0" destOrd="0" presId="urn:microsoft.com/office/officeart/2005/8/layout/vList2"/>
    <dgm:cxn modelId="{23835441-CF16-493C-8DAA-9C64C578DCB2}" type="presOf" srcId="{1666AC40-2593-4EF9-A116-E2E578DFA022}" destId="{C1DF7BD0-0134-493C-A2D1-FC9892C95C79}" srcOrd="0" destOrd="0" presId="urn:microsoft.com/office/officeart/2005/8/layout/vList2"/>
    <dgm:cxn modelId="{F9570072-3C55-469B-92BD-639A8F31F8DD}" srcId="{1666AC40-2593-4EF9-A116-E2E578DFA022}" destId="{BE862DD9-F963-4F16-B68A-91E405D3F71D}" srcOrd="1" destOrd="0" parTransId="{6CC42F5B-A296-48E4-B3EA-7C00051DD540}" sibTransId="{F2A4CF9E-AB14-4B9B-9A46-4E8F2CEDC9C9}"/>
    <dgm:cxn modelId="{96E88476-C7E7-4CE2-BBBB-9DB4D5FE7852}" srcId="{1666AC40-2593-4EF9-A116-E2E578DFA022}" destId="{51C8B15E-6536-44BB-990C-7B42C5670213}" srcOrd="2" destOrd="0" parTransId="{904AC879-8ACB-4E00-B2B5-760647B4671A}" sibTransId="{6063DFBE-DB90-47DF-91C4-D73A59E3E6E3}"/>
    <dgm:cxn modelId="{565C4977-2FB9-4F9E-8042-12B229454A08}" srcId="{1666AC40-2593-4EF9-A116-E2E578DFA022}" destId="{FFDC8037-A9D1-4FDD-B586-A2C1D69140CD}" srcOrd="0" destOrd="0" parTransId="{2F991CEC-5AE2-4D7C-A9AC-0361E7DC61FD}" sibTransId="{FAA87AAC-B716-4BBD-9786-F0057397A32D}"/>
    <dgm:cxn modelId="{BE94C8A1-2E45-47C9-909E-CF9E4AD56E2E}" type="presOf" srcId="{FFDC8037-A9D1-4FDD-B586-A2C1D69140CD}" destId="{08546F31-03F0-43E7-936C-7E1183C4A5AC}" srcOrd="0" destOrd="0" presId="urn:microsoft.com/office/officeart/2005/8/layout/vList2"/>
    <dgm:cxn modelId="{D2D547ED-2887-42E6-AF3E-FED2691492A2}" type="presOf" srcId="{51C8B15E-6536-44BB-990C-7B42C5670213}" destId="{738A09A8-9EF5-4C03-939E-2EDB66E9640A}" srcOrd="0" destOrd="0" presId="urn:microsoft.com/office/officeart/2005/8/layout/vList2"/>
    <dgm:cxn modelId="{046BD6CF-F033-4FF5-B554-09220AA4945B}" type="presParOf" srcId="{C1DF7BD0-0134-493C-A2D1-FC9892C95C79}" destId="{08546F31-03F0-43E7-936C-7E1183C4A5AC}" srcOrd="0" destOrd="0" presId="urn:microsoft.com/office/officeart/2005/8/layout/vList2"/>
    <dgm:cxn modelId="{46B11D13-F27F-40A4-B07D-D86095AC5280}" type="presParOf" srcId="{C1DF7BD0-0134-493C-A2D1-FC9892C95C79}" destId="{D13B53DF-E2DE-4CD1-9012-B4F38CA29D18}" srcOrd="1" destOrd="0" presId="urn:microsoft.com/office/officeart/2005/8/layout/vList2"/>
    <dgm:cxn modelId="{9D745567-CC38-40F0-AA67-10A421FA8FAE}" type="presParOf" srcId="{C1DF7BD0-0134-493C-A2D1-FC9892C95C79}" destId="{CA9EA091-EB43-40F3-8901-D1B5027CCD1F}" srcOrd="2" destOrd="0" presId="urn:microsoft.com/office/officeart/2005/8/layout/vList2"/>
    <dgm:cxn modelId="{42971759-99F7-431F-A696-26C0EC18F84B}" type="presParOf" srcId="{C1DF7BD0-0134-493C-A2D1-FC9892C95C79}" destId="{82793563-C3EE-47B8-A015-A6CD9A00CF92}" srcOrd="3" destOrd="0" presId="urn:microsoft.com/office/officeart/2005/8/layout/vList2"/>
    <dgm:cxn modelId="{DEFCE6B5-B74D-416F-B5A8-4AE18E8CB150}" type="presParOf" srcId="{C1DF7BD0-0134-493C-A2D1-FC9892C95C79}" destId="{738A09A8-9EF5-4C03-939E-2EDB66E9640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666AC40-2593-4EF9-A116-E2E578DFA022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DC8037-A9D1-4FDD-B586-A2C1D69140CD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b="1" dirty="0">
              <a:solidFill>
                <a:srgbClr val="10375E"/>
              </a:solidFill>
            </a:rPr>
            <a:t>Расчёт логистики</a:t>
          </a:r>
          <a:endParaRPr lang="ru-RU" dirty="0">
            <a:solidFill>
              <a:srgbClr val="FF0000"/>
            </a:solidFill>
          </a:endParaRPr>
        </a:p>
      </dgm:t>
    </dgm:pt>
    <dgm:pt modelId="{2F991CEC-5AE2-4D7C-A9AC-0361E7DC61FD}" type="parTrans" cxnId="{565C4977-2FB9-4F9E-8042-12B229454A08}">
      <dgm:prSet/>
      <dgm:spPr/>
      <dgm:t>
        <a:bodyPr/>
        <a:lstStyle/>
        <a:p>
          <a:endParaRPr lang="ru-RU"/>
        </a:p>
      </dgm:t>
    </dgm:pt>
    <dgm:pt modelId="{FAA87AAC-B716-4BBD-9786-F0057397A32D}" type="sibTrans" cxnId="{565C4977-2FB9-4F9E-8042-12B229454A08}">
      <dgm:prSet/>
      <dgm:spPr/>
      <dgm:t>
        <a:bodyPr/>
        <a:lstStyle/>
        <a:p>
          <a:endParaRPr lang="ru-RU"/>
        </a:p>
      </dgm:t>
    </dgm:pt>
    <dgm:pt modelId="{BE862DD9-F963-4F16-B68A-91E405D3F71D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b="1" dirty="0">
              <a:solidFill>
                <a:srgbClr val="10375E"/>
              </a:solidFill>
            </a:rPr>
            <a:t>Сопровождение переговорного процесса</a:t>
          </a:r>
          <a:endParaRPr lang="ru-RU" dirty="0">
            <a:solidFill>
              <a:srgbClr val="10375E"/>
            </a:solidFill>
          </a:endParaRPr>
        </a:p>
      </dgm:t>
    </dgm:pt>
    <dgm:pt modelId="{6CC42F5B-A296-48E4-B3EA-7C00051DD540}" type="parTrans" cxnId="{F9570072-3C55-469B-92BD-639A8F31F8DD}">
      <dgm:prSet/>
      <dgm:spPr/>
      <dgm:t>
        <a:bodyPr/>
        <a:lstStyle/>
        <a:p>
          <a:endParaRPr lang="ru-RU"/>
        </a:p>
      </dgm:t>
    </dgm:pt>
    <dgm:pt modelId="{F2A4CF9E-AB14-4B9B-9A46-4E8F2CEDC9C9}" type="sibTrans" cxnId="{F9570072-3C55-469B-92BD-639A8F31F8DD}">
      <dgm:prSet/>
      <dgm:spPr/>
      <dgm:t>
        <a:bodyPr/>
        <a:lstStyle/>
        <a:p>
          <a:endParaRPr lang="ru-RU"/>
        </a:p>
      </dgm:t>
    </dgm:pt>
    <dgm:pt modelId="{51C8B15E-6536-44BB-990C-7B42C5670213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b="1" dirty="0">
              <a:solidFill>
                <a:srgbClr val="10375E"/>
              </a:solidFill>
            </a:rPr>
            <a:t>Подготовка документов для прохождения таможенных процедур</a:t>
          </a:r>
          <a:endParaRPr lang="ru-RU" dirty="0">
            <a:solidFill>
              <a:srgbClr val="10375E"/>
            </a:solidFill>
          </a:endParaRPr>
        </a:p>
      </dgm:t>
    </dgm:pt>
    <dgm:pt modelId="{6063DFBE-DB90-47DF-91C4-D73A59E3E6E3}" type="sibTrans" cxnId="{96E88476-C7E7-4CE2-BBBB-9DB4D5FE7852}">
      <dgm:prSet/>
      <dgm:spPr/>
      <dgm:t>
        <a:bodyPr/>
        <a:lstStyle/>
        <a:p>
          <a:endParaRPr lang="ru-RU"/>
        </a:p>
      </dgm:t>
    </dgm:pt>
    <dgm:pt modelId="{904AC879-8ACB-4E00-B2B5-760647B4671A}" type="parTrans" cxnId="{96E88476-C7E7-4CE2-BBBB-9DB4D5FE7852}">
      <dgm:prSet/>
      <dgm:spPr/>
      <dgm:t>
        <a:bodyPr/>
        <a:lstStyle/>
        <a:p>
          <a:endParaRPr lang="ru-RU"/>
        </a:p>
      </dgm:t>
    </dgm:pt>
    <dgm:pt modelId="{308F60CF-ECC1-4583-9ADF-B2C4BFB72EFB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b="1" dirty="0">
              <a:solidFill>
                <a:srgbClr val="10375E"/>
              </a:solidFill>
            </a:rPr>
            <a:t>Консультирование по налогообложению, валютному регулированию и контролю</a:t>
          </a:r>
          <a:endParaRPr lang="ru-RU" dirty="0">
            <a:solidFill>
              <a:srgbClr val="10375E"/>
            </a:solidFill>
          </a:endParaRPr>
        </a:p>
      </dgm:t>
    </dgm:pt>
    <dgm:pt modelId="{E6345819-7AFB-4D7F-93A7-D3039ABD70DC}" type="parTrans" cxnId="{CE9451AA-3692-40F6-88BF-C691398B536E}">
      <dgm:prSet/>
      <dgm:spPr/>
      <dgm:t>
        <a:bodyPr/>
        <a:lstStyle/>
        <a:p>
          <a:endParaRPr lang="ru-RU"/>
        </a:p>
      </dgm:t>
    </dgm:pt>
    <dgm:pt modelId="{91659D82-BB90-496C-9E07-AB4739D00A8C}" type="sibTrans" cxnId="{CE9451AA-3692-40F6-88BF-C691398B536E}">
      <dgm:prSet/>
      <dgm:spPr/>
      <dgm:t>
        <a:bodyPr/>
        <a:lstStyle/>
        <a:p>
          <a:endParaRPr lang="ru-RU"/>
        </a:p>
      </dgm:t>
    </dgm:pt>
    <dgm:pt modelId="{C1DF7BD0-0134-493C-A2D1-FC9892C95C79}" type="pres">
      <dgm:prSet presAssocID="{1666AC40-2593-4EF9-A116-E2E578DFA022}" presName="linear" presStyleCnt="0">
        <dgm:presLayoutVars>
          <dgm:animLvl val="lvl"/>
          <dgm:resizeHandles val="exact"/>
        </dgm:presLayoutVars>
      </dgm:prSet>
      <dgm:spPr/>
    </dgm:pt>
    <dgm:pt modelId="{08546F31-03F0-43E7-936C-7E1183C4A5AC}" type="pres">
      <dgm:prSet presAssocID="{FFDC8037-A9D1-4FDD-B586-A2C1D69140CD}" presName="parentText" presStyleLbl="node1" presStyleIdx="0" presStyleCnt="4" custScaleY="100001" custLinFactNeighborY="16710">
        <dgm:presLayoutVars>
          <dgm:chMax val="0"/>
          <dgm:bulletEnabled val="1"/>
        </dgm:presLayoutVars>
      </dgm:prSet>
      <dgm:spPr/>
    </dgm:pt>
    <dgm:pt modelId="{D13B53DF-E2DE-4CD1-9012-B4F38CA29D18}" type="pres">
      <dgm:prSet presAssocID="{FAA87AAC-B716-4BBD-9786-F0057397A32D}" presName="spacer" presStyleCnt="0"/>
      <dgm:spPr/>
    </dgm:pt>
    <dgm:pt modelId="{CA9EA091-EB43-40F3-8901-D1B5027CCD1F}" type="pres">
      <dgm:prSet presAssocID="{BE862DD9-F963-4F16-B68A-91E405D3F71D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82793563-C3EE-47B8-A015-A6CD9A00CF92}" type="pres">
      <dgm:prSet presAssocID="{F2A4CF9E-AB14-4B9B-9A46-4E8F2CEDC9C9}" presName="spacer" presStyleCnt="0"/>
      <dgm:spPr/>
    </dgm:pt>
    <dgm:pt modelId="{738A09A8-9EF5-4C03-939E-2EDB66E9640A}" type="pres">
      <dgm:prSet presAssocID="{51C8B15E-6536-44BB-990C-7B42C567021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4CDDED96-6FC3-4AA2-AC14-26152B72F0A3}" type="pres">
      <dgm:prSet presAssocID="{6063DFBE-DB90-47DF-91C4-D73A59E3E6E3}" presName="spacer" presStyleCnt="0"/>
      <dgm:spPr/>
    </dgm:pt>
    <dgm:pt modelId="{EA20B480-5430-4909-A399-7E69E24759B2}" type="pres">
      <dgm:prSet presAssocID="{308F60CF-ECC1-4583-9ADF-B2C4BFB72EFB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1254F335-DF54-4150-A2D7-76D95FE618D7}" type="presOf" srcId="{BE862DD9-F963-4F16-B68A-91E405D3F71D}" destId="{CA9EA091-EB43-40F3-8901-D1B5027CCD1F}" srcOrd="0" destOrd="0" presId="urn:microsoft.com/office/officeart/2005/8/layout/vList2"/>
    <dgm:cxn modelId="{23835441-CF16-493C-8DAA-9C64C578DCB2}" type="presOf" srcId="{1666AC40-2593-4EF9-A116-E2E578DFA022}" destId="{C1DF7BD0-0134-493C-A2D1-FC9892C95C79}" srcOrd="0" destOrd="0" presId="urn:microsoft.com/office/officeart/2005/8/layout/vList2"/>
    <dgm:cxn modelId="{F9570072-3C55-469B-92BD-639A8F31F8DD}" srcId="{1666AC40-2593-4EF9-A116-E2E578DFA022}" destId="{BE862DD9-F963-4F16-B68A-91E405D3F71D}" srcOrd="1" destOrd="0" parTransId="{6CC42F5B-A296-48E4-B3EA-7C00051DD540}" sibTransId="{F2A4CF9E-AB14-4B9B-9A46-4E8F2CEDC9C9}"/>
    <dgm:cxn modelId="{96E88476-C7E7-4CE2-BBBB-9DB4D5FE7852}" srcId="{1666AC40-2593-4EF9-A116-E2E578DFA022}" destId="{51C8B15E-6536-44BB-990C-7B42C5670213}" srcOrd="2" destOrd="0" parTransId="{904AC879-8ACB-4E00-B2B5-760647B4671A}" sibTransId="{6063DFBE-DB90-47DF-91C4-D73A59E3E6E3}"/>
    <dgm:cxn modelId="{565C4977-2FB9-4F9E-8042-12B229454A08}" srcId="{1666AC40-2593-4EF9-A116-E2E578DFA022}" destId="{FFDC8037-A9D1-4FDD-B586-A2C1D69140CD}" srcOrd="0" destOrd="0" parTransId="{2F991CEC-5AE2-4D7C-A9AC-0361E7DC61FD}" sibTransId="{FAA87AAC-B716-4BBD-9786-F0057397A32D}"/>
    <dgm:cxn modelId="{73FC75A0-B4C8-468F-B7C7-FA3F9D152453}" type="presOf" srcId="{308F60CF-ECC1-4583-9ADF-B2C4BFB72EFB}" destId="{EA20B480-5430-4909-A399-7E69E24759B2}" srcOrd="0" destOrd="0" presId="urn:microsoft.com/office/officeart/2005/8/layout/vList2"/>
    <dgm:cxn modelId="{BE94C8A1-2E45-47C9-909E-CF9E4AD56E2E}" type="presOf" srcId="{FFDC8037-A9D1-4FDD-B586-A2C1D69140CD}" destId="{08546F31-03F0-43E7-936C-7E1183C4A5AC}" srcOrd="0" destOrd="0" presId="urn:microsoft.com/office/officeart/2005/8/layout/vList2"/>
    <dgm:cxn modelId="{CE9451AA-3692-40F6-88BF-C691398B536E}" srcId="{1666AC40-2593-4EF9-A116-E2E578DFA022}" destId="{308F60CF-ECC1-4583-9ADF-B2C4BFB72EFB}" srcOrd="3" destOrd="0" parTransId="{E6345819-7AFB-4D7F-93A7-D3039ABD70DC}" sibTransId="{91659D82-BB90-496C-9E07-AB4739D00A8C}"/>
    <dgm:cxn modelId="{D2D547ED-2887-42E6-AF3E-FED2691492A2}" type="presOf" srcId="{51C8B15E-6536-44BB-990C-7B42C5670213}" destId="{738A09A8-9EF5-4C03-939E-2EDB66E9640A}" srcOrd="0" destOrd="0" presId="urn:microsoft.com/office/officeart/2005/8/layout/vList2"/>
    <dgm:cxn modelId="{046BD6CF-F033-4FF5-B554-09220AA4945B}" type="presParOf" srcId="{C1DF7BD0-0134-493C-A2D1-FC9892C95C79}" destId="{08546F31-03F0-43E7-936C-7E1183C4A5AC}" srcOrd="0" destOrd="0" presId="urn:microsoft.com/office/officeart/2005/8/layout/vList2"/>
    <dgm:cxn modelId="{46B11D13-F27F-40A4-B07D-D86095AC5280}" type="presParOf" srcId="{C1DF7BD0-0134-493C-A2D1-FC9892C95C79}" destId="{D13B53DF-E2DE-4CD1-9012-B4F38CA29D18}" srcOrd="1" destOrd="0" presId="urn:microsoft.com/office/officeart/2005/8/layout/vList2"/>
    <dgm:cxn modelId="{9D745567-CC38-40F0-AA67-10A421FA8FAE}" type="presParOf" srcId="{C1DF7BD0-0134-493C-A2D1-FC9892C95C79}" destId="{CA9EA091-EB43-40F3-8901-D1B5027CCD1F}" srcOrd="2" destOrd="0" presId="urn:microsoft.com/office/officeart/2005/8/layout/vList2"/>
    <dgm:cxn modelId="{42971759-99F7-431F-A696-26C0EC18F84B}" type="presParOf" srcId="{C1DF7BD0-0134-493C-A2D1-FC9892C95C79}" destId="{82793563-C3EE-47B8-A015-A6CD9A00CF92}" srcOrd="3" destOrd="0" presId="urn:microsoft.com/office/officeart/2005/8/layout/vList2"/>
    <dgm:cxn modelId="{DEFCE6B5-B74D-416F-B5A8-4AE18E8CB150}" type="presParOf" srcId="{C1DF7BD0-0134-493C-A2D1-FC9892C95C79}" destId="{738A09A8-9EF5-4C03-939E-2EDB66E9640A}" srcOrd="4" destOrd="0" presId="urn:microsoft.com/office/officeart/2005/8/layout/vList2"/>
    <dgm:cxn modelId="{9DE80365-9F17-4B7A-82D2-1DA17B24CC57}" type="presParOf" srcId="{C1DF7BD0-0134-493C-A2D1-FC9892C95C79}" destId="{4CDDED96-6FC3-4AA2-AC14-26152B72F0A3}" srcOrd="5" destOrd="0" presId="urn:microsoft.com/office/officeart/2005/8/layout/vList2"/>
    <dgm:cxn modelId="{2E83B48A-13C0-4DEE-B74B-803FD7A7B02F}" type="presParOf" srcId="{C1DF7BD0-0134-493C-A2D1-FC9892C95C79}" destId="{EA20B480-5430-4909-A399-7E69E24759B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66AC40-2593-4EF9-A116-E2E578DFA022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C63894B-E2A7-4A70-842F-99EFFB6C821D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b="1" dirty="0">
              <a:solidFill>
                <a:srgbClr val="C00000"/>
              </a:solidFill>
            </a:rPr>
            <a:t>Поиск и подбор иностранных покупателей</a:t>
          </a:r>
          <a:endParaRPr lang="ru-RU" dirty="0">
            <a:solidFill>
              <a:srgbClr val="C00000"/>
            </a:solidFill>
          </a:endParaRPr>
        </a:p>
      </dgm:t>
    </dgm:pt>
    <dgm:pt modelId="{F0A786F1-3FFB-40B2-BF1F-5FEC5E524216}" type="parTrans" cxnId="{7AA2E248-4067-4AAF-999F-E1654DA0FD77}">
      <dgm:prSet/>
      <dgm:spPr/>
      <dgm:t>
        <a:bodyPr/>
        <a:lstStyle/>
        <a:p>
          <a:endParaRPr lang="ru-RU"/>
        </a:p>
      </dgm:t>
    </dgm:pt>
    <dgm:pt modelId="{EEEF3298-4E89-4B5D-8232-B7D2C9DB950F}" type="sibTrans" cxnId="{7AA2E248-4067-4AAF-999F-E1654DA0FD77}">
      <dgm:prSet/>
      <dgm:spPr/>
      <dgm:t>
        <a:bodyPr/>
        <a:lstStyle/>
        <a:p>
          <a:endParaRPr lang="ru-RU"/>
        </a:p>
      </dgm:t>
    </dgm:pt>
    <dgm:pt modelId="{BE862DD9-F963-4F16-B68A-91E405D3F71D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b="1" dirty="0">
              <a:solidFill>
                <a:srgbClr val="183E63"/>
              </a:solidFill>
            </a:rPr>
            <a:t>Подготовка коммерческого предложения</a:t>
          </a:r>
          <a:endParaRPr lang="ru-RU" dirty="0">
            <a:solidFill>
              <a:srgbClr val="183E63"/>
            </a:solidFill>
          </a:endParaRPr>
        </a:p>
      </dgm:t>
    </dgm:pt>
    <dgm:pt modelId="{6CC42F5B-A296-48E4-B3EA-7C00051DD540}" type="parTrans" cxnId="{F9570072-3C55-469B-92BD-639A8F31F8DD}">
      <dgm:prSet/>
      <dgm:spPr/>
      <dgm:t>
        <a:bodyPr/>
        <a:lstStyle/>
        <a:p>
          <a:endParaRPr lang="ru-RU"/>
        </a:p>
      </dgm:t>
    </dgm:pt>
    <dgm:pt modelId="{F2A4CF9E-AB14-4B9B-9A46-4E8F2CEDC9C9}" type="sibTrans" cxnId="{F9570072-3C55-469B-92BD-639A8F31F8DD}">
      <dgm:prSet/>
      <dgm:spPr/>
      <dgm:t>
        <a:bodyPr/>
        <a:lstStyle/>
        <a:p>
          <a:endParaRPr lang="ru-RU"/>
        </a:p>
      </dgm:t>
    </dgm:pt>
    <dgm:pt modelId="{38670BB9-CD53-4622-844B-EAE07BA7643D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b="1" dirty="0">
              <a:solidFill>
                <a:srgbClr val="183E63"/>
              </a:solidFill>
            </a:rPr>
            <a:t>Сопровождение переговорного процесса</a:t>
          </a:r>
          <a:endParaRPr lang="ru-RU" dirty="0">
            <a:solidFill>
              <a:srgbClr val="183E63"/>
            </a:solidFill>
          </a:endParaRPr>
        </a:p>
      </dgm:t>
    </dgm:pt>
    <dgm:pt modelId="{0443AFEA-777D-4062-9178-BFF8948E4A50}" type="parTrans" cxnId="{21E11645-001F-4019-B36F-F18A3AE3E1D2}">
      <dgm:prSet/>
      <dgm:spPr/>
      <dgm:t>
        <a:bodyPr/>
        <a:lstStyle/>
        <a:p>
          <a:endParaRPr lang="ru-RU"/>
        </a:p>
      </dgm:t>
    </dgm:pt>
    <dgm:pt modelId="{7F9A2C39-7557-47C9-AB57-29A29860895E}" type="sibTrans" cxnId="{21E11645-001F-4019-B36F-F18A3AE3E1D2}">
      <dgm:prSet/>
      <dgm:spPr/>
      <dgm:t>
        <a:bodyPr/>
        <a:lstStyle/>
        <a:p>
          <a:endParaRPr lang="ru-RU"/>
        </a:p>
      </dgm:t>
    </dgm:pt>
    <dgm:pt modelId="{C1DF7BD0-0134-493C-A2D1-FC9892C95C79}" type="pres">
      <dgm:prSet presAssocID="{1666AC40-2593-4EF9-A116-E2E578DFA022}" presName="linear" presStyleCnt="0">
        <dgm:presLayoutVars>
          <dgm:animLvl val="lvl"/>
          <dgm:resizeHandles val="exact"/>
        </dgm:presLayoutVars>
      </dgm:prSet>
      <dgm:spPr/>
    </dgm:pt>
    <dgm:pt modelId="{26F92570-900C-41AE-BADB-CD56E2381080}" type="pres">
      <dgm:prSet presAssocID="{4C63894B-E2A7-4A70-842F-99EFFB6C821D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5A603C9-FE7A-4053-BEB2-2B46F5F67C60}" type="pres">
      <dgm:prSet presAssocID="{EEEF3298-4E89-4B5D-8232-B7D2C9DB950F}" presName="spacer" presStyleCnt="0"/>
      <dgm:spPr/>
    </dgm:pt>
    <dgm:pt modelId="{CA9EA091-EB43-40F3-8901-D1B5027CCD1F}" type="pres">
      <dgm:prSet presAssocID="{BE862DD9-F963-4F16-B68A-91E405D3F71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2793563-C3EE-47B8-A015-A6CD9A00CF92}" type="pres">
      <dgm:prSet presAssocID="{F2A4CF9E-AB14-4B9B-9A46-4E8F2CEDC9C9}" presName="spacer" presStyleCnt="0"/>
      <dgm:spPr/>
    </dgm:pt>
    <dgm:pt modelId="{B9D74794-960F-4DBF-A41D-7A962FC7D7C3}" type="pres">
      <dgm:prSet presAssocID="{38670BB9-CD53-4622-844B-EAE07BA7643D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4769531A-3E30-471D-B5CE-BF217B1075DB}" type="presOf" srcId="{4C63894B-E2A7-4A70-842F-99EFFB6C821D}" destId="{26F92570-900C-41AE-BADB-CD56E2381080}" srcOrd="0" destOrd="0" presId="urn:microsoft.com/office/officeart/2005/8/layout/vList2"/>
    <dgm:cxn modelId="{1254F335-DF54-4150-A2D7-76D95FE618D7}" type="presOf" srcId="{BE862DD9-F963-4F16-B68A-91E405D3F71D}" destId="{CA9EA091-EB43-40F3-8901-D1B5027CCD1F}" srcOrd="0" destOrd="0" presId="urn:microsoft.com/office/officeart/2005/8/layout/vList2"/>
    <dgm:cxn modelId="{23835441-CF16-493C-8DAA-9C64C578DCB2}" type="presOf" srcId="{1666AC40-2593-4EF9-A116-E2E578DFA022}" destId="{C1DF7BD0-0134-493C-A2D1-FC9892C95C79}" srcOrd="0" destOrd="0" presId="urn:microsoft.com/office/officeart/2005/8/layout/vList2"/>
    <dgm:cxn modelId="{21E11645-001F-4019-B36F-F18A3AE3E1D2}" srcId="{1666AC40-2593-4EF9-A116-E2E578DFA022}" destId="{38670BB9-CD53-4622-844B-EAE07BA7643D}" srcOrd="2" destOrd="0" parTransId="{0443AFEA-777D-4062-9178-BFF8948E4A50}" sibTransId="{7F9A2C39-7557-47C9-AB57-29A29860895E}"/>
    <dgm:cxn modelId="{7AA2E248-4067-4AAF-999F-E1654DA0FD77}" srcId="{1666AC40-2593-4EF9-A116-E2E578DFA022}" destId="{4C63894B-E2A7-4A70-842F-99EFFB6C821D}" srcOrd="0" destOrd="0" parTransId="{F0A786F1-3FFB-40B2-BF1F-5FEC5E524216}" sibTransId="{EEEF3298-4E89-4B5D-8232-B7D2C9DB950F}"/>
    <dgm:cxn modelId="{F9570072-3C55-469B-92BD-639A8F31F8DD}" srcId="{1666AC40-2593-4EF9-A116-E2E578DFA022}" destId="{BE862DD9-F963-4F16-B68A-91E405D3F71D}" srcOrd="1" destOrd="0" parTransId="{6CC42F5B-A296-48E4-B3EA-7C00051DD540}" sibTransId="{F2A4CF9E-AB14-4B9B-9A46-4E8F2CEDC9C9}"/>
    <dgm:cxn modelId="{09CB2CFB-6298-4A3B-AAE2-353A84B37607}" type="presOf" srcId="{38670BB9-CD53-4622-844B-EAE07BA7643D}" destId="{B9D74794-960F-4DBF-A41D-7A962FC7D7C3}" srcOrd="0" destOrd="0" presId="urn:microsoft.com/office/officeart/2005/8/layout/vList2"/>
    <dgm:cxn modelId="{77D668AC-CB32-430F-B54E-C1868CB577EF}" type="presParOf" srcId="{C1DF7BD0-0134-493C-A2D1-FC9892C95C79}" destId="{26F92570-900C-41AE-BADB-CD56E2381080}" srcOrd="0" destOrd="0" presId="urn:microsoft.com/office/officeart/2005/8/layout/vList2"/>
    <dgm:cxn modelId="{96F9FEFE-3CB6-4208-8CA2-E8A98B7BA704}" type="presParOf" srcId="{C1DF7BD0-0134-493C-A2D1-FC9892C95C79}" destId="{05A603C9-FE7A-4053-BEB2-2B46F5F67C60}" srcOrd="1" destOrd="0" presId="urn:microsoft.com/office/officeart/2005/8/layout/vList2"/>
    <dgm:cxn modelId="{9D745567-CC38-40F0-AA67-10A421FA8FAE}" type="presParOf" srcId="{C1DF7BD0-0134-493C-A2D1-FC9892C95C79}" destId="{CA9EA091-EB43-40F3-8901-D1B5027CCD1F}" srcOrd="2" destOrd="0" presId="urn:microsoft.com/office/officeart/2005/8/layout/vList2"/>
    <dgm:cxn modelId="{42971759-99F7-431F-A696-26C0EC18F84B}" type="presParOf" srcId="{C1DF7BD0-0134-493C-A2D1-FC9892C95C79}" destId="{82793563-C3EE-47B8-A015-A6CD9A00CF92}" srcOrd="3" destOrd="0" presId="urn:microsoft.com/office/officeart/2005/8/layout/vList2"/>
    <dgm:cxn modelId="{ABDA2A29-B890-40E2-9E8D-7A076EE20AC2}" type="presParOf" srcId="{C1DF7BD0-0134-493C-A2D1-FC9892C95C79}" destId="{B9D74794-960F-4DBF-A41D-7A962FC7D7C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666AC40-2593-4EF9-A116-E2E578DFA022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C63894B-E2A7-4A70-842F-99EFFB6C821D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b="1" dirty="0">
              <a:solidFill>
                <a:srgbClr val="10375E"/>
              </a:solidFill>
            </a:rPr>
            <a:t>Сайт на иностранном языке</a:t>
          </a:r>
          <a:endParaRPr lang="ru-RU" dirty="0">
            <a:solidFill>
              <a:srgbClr val="10375E"/>
            </a:solidFill>
          </a:endParaRPr>
        </a:p>
      </dgm:t>
    </dgm:pt>
    <dgm:pt modelId="{F0A786F1-3FFB-40B2-BF1F-5FEC5E524216}" type="parTrans" cxnId="{7AA2E248-4067-4AAF-999F-E1654DA0FD77}">
      <dgm:prSet/>
      <dgm:spPr/>
      <dgm:t>
        <a:bodyPr/>
        <a:lstStyle/>
        <a:p>
          <a:endParaRPr lang="ru-RU"/>
        </a:p>
      </dgm:t>
    </dgm:pt>
    <dgm:pt modelId="{EEEF3298-4E89-4B5D-8232-B7D2C9DB950F}" type="sibTrans" cxnId="{7AA2E248-4067-4AAF-999F-E1654DA0FD77}">
      <dgm:prSet/>
      <dgm:spPr/>
      <dgm:t>
        <a:bodyPr/>
        <a:lstStyle/>
        <a:p>
          <a:endParaRPr lang="ru-RU"/>
        </a:p>
      </dgm:t>
    </dgm:pt>
    <dgm:pt modelId="{BE862DD9-F963-4F16-B68A-91E405D3F71D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b="1" dirty="0">
              <a:solidFill>
                <a:srgbClr val="10375E"/>
              </a:solidFill>
            </a:rPr>
            <a:t>Пересылка пробной продукции</a:t>
          </a:r>
          <a:endParaRPr lang="ru-RU" dirty="0">
            <a:solidFill>
              <a:srgbClr val="10375E"/>
            </a:solidFill>
          </a:endParaRPr>
        </a:p>
      </dgm:t>
    </dgm:pt>
    <dgm:pt modelId="{6CC42F5B-A296-48E4-B3EA-7C00051DD540}" type="parTrans" cxnId="{F9570072-3C55-469B-92BD-639A8F31F8DD}">
      <dgm:prSet/>
      <dgm:spPr/>
      <dgm:t>
        <a:bodyPr/>
        <a:lstStyle/>
        <a:p>
          <a:endParaRPr lang="ru-RU"/>
        </a:p>
      </dgm:t>
    </dgm:pt>
    <dgm:pt modelId="{F2A4CF9E-AB14-4B9B-9A46-4E8F2CEDC9C9}" type="sibTrans" cxnId="{F9570072-3C55-469B-92BD-639A8F31F8DD}">
      <dgm:prSet/>
      <dgm:spPr/>
      <dgm:t>
        <a:bodyPr/>
        <a:lstStyle/>
        <a:p>
          <a:endParaRPr lang="ru-RU"/>
        </a:p>
      </dgm:t>
    </dgm:pt>
    <dgm:pt modelId="{38670BB9-CD53-4622-844B-EAE07BA7643D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b="1" dirty="0">
              <a:solidFill>
                <a:srgbClr val="10375E"/>
              </a:solidFill>
            </a:rPr>
            <a:t>Презентационные материалы на иностранном языке</a:t>
          </a:r>
          <a:endParaRPr lang="ru-RU" dirty="0">
            <a:solidFill>
              <a:srgbClr val="10375E"/>
            </a:solidFill>
          </a:endParaRPr>
        </a:p>
      </dgm:t>
    </dgm:pt>
    <dgm:pt modelId="{0443AFEA-777D-4062-9178-BFF8948E4A50}" type="parTrans" cxnId="{21E11645-001F-4019-B36F-F18A3AE3E1D2}">
      <dgm:prSet/>
      <dgm:spPr/>
      <dgm:t>
        <a:bodyPr/>
        <a:lstStyle/>
        <a:p>
          <a:endParaRPr lang="ru-RU"/>
        </a:p>
      </dgm:t>
    </dgm:pt>
    <dgm:pt modelId="{7F9A2C39-7557-47C9-AB57-29A29860895E}" type="sibTrans" cxnId="{21E11645-001F-4019-B36F-F18A3AE3E1D2}">
      <dgm:prSet/>
      <dgm:spPr/>
      <dgm:t>
        <a:bodyPr/>
        <a:lstStyle/>
        <a:p>
          <a:endParaRPr lang="ru-RU"/>
        </a:p>
      </dgm:t>
    </dgm:pt>
    <dgm:pt modelId="{C1DF7BD0-0134-493C-A2D1-FC9892C95C79}" type="pres">
      <dgm:prSet presAssocID="{1666AC40-2593-4EF9-A116-E2E578DFA022}" presName="linear" presStyleCnt="0">
        <dgm:presLayoutVars>
          <dgm:animLvl val="lvl"/>
          <dgm:resizeHandles val="exact"/>
        </dgm:presLayoutVars>
      </dgm:prSet>
      <dgm:spPr/>
    </dgm:pt>
    <dgm:pt modelId="{26F92570-900C-41AE-BADB-CD56E2381080}" type="pres">
      <dgm:prSet presAssocID="{4C63894B-E2A7-4A70-842F-99EFFB6C821D}" presName="parentText" presStyleLbl="node1" presStyleIdx="0" presStyleCnt="3" custLinFactY="-484" custLinFactNeighborY="-100000">
        <dgm:presLayoutVars>
          <dgm:chMax val="0"/>
          <dgm:bulletEnabled val="1"/>
        </dgm:presLayoutVars>
      </dgm:prSet>
      <dgm:spPr/>
    </dgm:pt>
    <dgm:pt modelId="{05A603C9-FE7A-4053-BEB2-2B46F5F67C60}" type="pres">
      <dgm:prSet presAssocID="{EEEF3298-4E89-4B5D-8232-B7D2C9DB950F}" presName="spacer" presStyleCnt="0"/>
      <dgm:spPr/>
    </dgm:pt>
    <dgm:pt modelId="{CA9EA091-EB43-40F3-8901-D1B5027CCD1F}" type="pres">
      <dgm:prSet presAssocID="{BE862DD9-F963-4F16-B68A-91E405D3F71D}" presName="parentText" presStyleLbl="node1" presStyleIdx="1" presStyleCnt="3" custLinFactNeighborY="-51455">
        <dgm:presLayoutVars>
          <dgm:chMax val="0"/>
          <dgm:bulletEnabled val="1"/>
        </dgm:presLayoutVars>
      </dgm:prSet>
      <dgm:spPr/>
    </dgm:pt>
    <dgm:pt modelId="{82793563-C3EE-47B8-A015-A6CD9A00CF92}" type="pres">
      <dgm:prSet presAssocID="{F2A4CF9E-AB14-4B9B-9A46-4E8F2CEDC9C9}" presName="spacer" presStyleCnt="0"/>
      <dgm:spPr/>
    </dgm:pt>
    <dgm:pt modelId="{B9D74794-960F-4DBF-A41D-7A962FC7D7C3}" type="pres">
      <dgm:prSet presAssocID="{38670BB9-CD53-4622-844B-EAE07BA7643D}" presName="parentText" presStyleLbl="node1" presStyleIdx="2" presStyleCnt="3" custLinFactNeighborY="10044">
        <dgm:presLayoutVars>
          <dgm:chMax val="0"/>
          <dgm:bulletEnabled val="1"/>
        </dgm:presLayoutVars>
      </dgm:prSet>
      <dgm:spPr/>
    </dgm:pt>
  </dgm:ptLst>
  <dgm:cxnLst>
    <dgm:cxn modelId="{4769531A-3E30-471D-B5CE-BF217B1075DB}" type="presOf" srcId="{4C63894B-E2A7-4A70-842F-99EFFB6C821D}" destId="{26F92570-900C-41AE-BADB-CD56E2381080}" srcOrd="0" destOrd="0" presId="urn:microsoft.com/office/officeart/2005/8/layout/vList2"/>
    <dgm:cxn modelId="{1254F335-DF54-4150-A2D7-76D95FE618D7}" type="presOf" srcId="{BE862DD9-F963-4F16-B68A-91E405D3F71D}" destId="{CA9EA091-EB43-40F3-8901-D1B5027CCD1F}" srcOrd="0" destOrd="0" presId="urn:microsoft.com/office/officeart/2005/8/layout/vList2"/>
    <dgm:cxn modelId="{23835441-CF16-493C-8DAA-9C64C578DCB2}" type="presOf" srcId="{1666AC40-2593-4EF9-A116-E2E578DFA022}" destId="{C1DF7BD0-0134-493C-A2D1-FC9892C95C79}" srcOrd="0" destOrd="0" presId="urn:microsoft.com/office/officeart/2005/8/layout/vList2"/>
    <dgm:cxn modelId="{21E11645-001F-4019-B36F-F18A3AE3E1D2}" srcId="{1666AC40-2593-4EF9-A116-E2E578DFA022}" destId="{38670BB9-CD53-4622-844B-EAE07BA7643D}" srcOrd="2" destOrd="0" parTransId="{0443AFEA-777D-4062-9178-BFF8948E4A50}" sibTransId="{7F9A2C39-7557-47C9-AB57-29A29860895E}"/>
    <dgm:cxn modelId="{7AA2E248-4067-4AAF-999F-E1654DA0FD77}" srcId="{1666AC40-2593-4EF9-A116-E2E578DFA022}" destId="{4C63894B-E2A7-4A70-842F-99EFFB6C821D}" srcOrd="0" destOrd="0" parTransId="{F0A786F1-3FFB-40B2-BF1F-5FEC5E524216}" sibTransId="{EEEF3298-4E89-4B5D-8232-B7D2C9DB950F}"/>
    <dgm:cxn modelId="{F9570072-3C55-469B-92BD-639A8F31F8DD}" srcId="{1666AC40-2593-4EF9-A116-E2E578DFA022}" destId="{BE862DD9-F963-4F16-B68A-91E405D3F71D}" srcOrd="1" destOrd="0" parTransId="{6CC42F5B-A296-48E4-B3EA-7C00051DD540}" sibTransId="{F2A4CF9E-AB14-4B9B-9A46-4E8F2CEDC9C9}"/>
    <dgm:cxn modelId="{09CB2CFB-6298-4A3B-AAE2-353A84B37607}" type="presOf" srcId="{38670BB9-CD53-4622-844B-EAE07BA7643D}" destId="{B9D74794-960F-4DBF-A41D-7A962FC7D7C3}" srcOrd="0" destOrd="0" presId="urn:microsoft.com/office/officeart/2005/8/layout/vList2"/>
    <dgm:cxn modelId="{77D668AC-CB32-430F-B54E-C1868CB577EF}" type="presParOf" srcId="{C1DF7BD0-0134-493C-A2D1-FC9892C95C79}" destId="{26F92570-900C-41AE-BADB-CD56E2381080}" srcOrd="0" destOrd="0" presId="urn:microsoft.com/office/officeart/2005/8/layout/vList2"/>
    <dgm:cxn modelId="{96F9FEFE-3CB6-4208-8CA2-E8A98B7BA704}" type="presParOf" srcId="{C1DF7BD0-0134-493C-A2D1-FC9892C95C79}" destId="{05A603C9-FE7A-4053-BEB2-2B46F5F67C60}" srcOrd="1" destOrd="0" presId="urn:microsoft.com/office/officeart/2005/8/layout/vList2"/>
    <dgm:cxn modelId="{9D745567-CC38-40F0-AA67-10A421FA8FAE}" type="presParOf" srcId="{C1DF7BD0-0134-493C-A2D1-FC9892C95C79}" destId="{CA9EA091-EB43-40F3-8901-D1B5027CCD1F}" srcOrd="2" destOrd="0" presId="urn:microsoft.com/office/officeart/2005/8/layout/vList2"/>
    <dgm:cxn modelId="{42971759-99F7-431F-A696-26C0EC18F84B}" type="presParOf" srcId="{C1DF7BD0-0134-493C-A2D1-FC9892C95C79}" destId="{82793563-C3EE-47B8-A015-A6CD9A00CF92}" srcOrd="3" destOrd="0" presId="urn:microsoft.com/office/officeart/2005/8/layout/vList2"/>
    <dgm:cxn modelId="{ABDA2A29-B890-40E2-9E8D-7A076EE20AC2}" type="presParOf" srcId="{C1DF7BD0-0134-493C-A2D1-FC9892C95C79}" destId="{B9D74794-960F-4DBF-A41D-7A962FC7D7C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666AC40-2593-4EF9-A116-E2E578DFA022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862DD9-F963-4F16-B68A-91E405D3F71D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b="1" dirty="0">
              <a:solidFill>
                <a:srgbClr val="C00000"/>
              </a:solidFill>
            </a:rPr>
            <a:t>Организация деловых переговоров с покупателями</a:t>
          </a:r>
          <a:endParaRPr lang="ru-RU" dirty="0">
            <a:solidFill>
              <a:srgbClr val="C00000"/>
            </a:solidFill>
          </a:endParaRPr>
        </a:p>
      </dgm:t>
    </dgm:pt>
    <dgm:pt modelId="{6CC42F5B-A296-48E4-B3EA-7C00051DD540}" type="parTrans" cxnId="{F9570072-3C55-469B-92BD-639A8F31F8DD}">
      <dgm:prSet/>
      <dgm:spPr/>
      <dgm:t>
        <a:bodyPr/>
        <a:lstStyle/>
        <a:p>
          <a:endParaRPr lang="ru-RU"/>
        </a:p>
      </dgm:t>
    </dgm:pt>
    <dgm:pt modelId="{F2A4CF9E-AB14-4B9B-9A46-4E8F2CEDC9C9}" type="sibTrans" cxnId="{F9570072-3C55-469B-92BD-639A8F31F8DD}">
      <dgm:prSet/>
      <dgm:spPr/>
      <dgm:t>
        <a:bodyPr/>
        <a:lstStyle/>
        <a:p>
          <a:endParaRPr lang="ru-RU"/>
        </a:p>
      </dgm:t>
    </dgm:pt>
    <dgm:pt modelId="{38670BB9-CD53-4622-844B-EAE07BA7643D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b="1" dirty="0">
              <a:solidFill>
                <a:srgbClr val="183E63"/>
              </a:solidFill>
            </a:rPr>
            <a:t>Формирование и актуализация коммерческого предложения</a:t>
          </a:r>
          <a:endParaRPr lang="ru-RU" dirty="0">
            <a:solidFill>
              <a:srgbClr val="183E63"/>
            </a:solidFill>
          </a:endParaRPr>
        </a:p>
      </dgm:t>
    </dgm:pt>
    <dgm:pt modelId="{0443AFEA-777D-4062-9178-BFF8948E4A50}" type="parTrans" cxnId="{21E11645-001F-4019-B36F-F18A3AE3E1D2}">
      <dgm:prSet/>
      <dgm:spPr/>
      <dgm:t>
        <a:bodyPr/>
        <a:lstStyle/>
        <a:p>
          <a:endParaRPr lang="ru-RU"/>
        </a:p>
      </dgm:t>
    </dgm:pt>
    <dgm:pt modelId="{7F9A2C39-7557-47C9-AB57-29A29860895E}" type="sibTrans" cxnId="{21E11645-001F-4019-B36F-F18A3AE3E1D2}">
      <dgm:prSet/>
      <dgm:spPr/>
      <dgm:t>
        <a:bodyPr/>
        <a:lstStyle/>
        <a:p>
          <a:endParaRPr lang="ru-RU"/>
        </a:p>
      </dgm:t>
    </dgm:pt>
    <dgm:pt modelId="{51C8B15E-6536-44BB-990C-7B42C5670213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b="1" dirty="0">
              <a:solidFill>
                <a:srgbClr val="10375E"/>
              </a:solidFill>
            </a:rPr>
            <a:t>Техническое и лингвистическое сопровождение переговоров </a:t>
          </a:r>
          <a:endParaRPr lang="ru-RU" dirty="0">
            <a:solidFill>
              <a:srgbClr val="10375E"/>
            </a:solidFill>
          </a:endParaRPr>
        </a:p>
      </dgm:t>
    </dgm:pt>
    <dgm:pt modelId="{904AC879-8ACB-4E00-B2B5-760647B4671A}" type="parTrans" cxnId="{96E88476-C7E7-4CE2-BBBB-9DB4D5FE7852}">
      <dgm:prSet/>
      <dgm:spPr/>
      <dgm:t>
        <a:bodyPr/>
        <a:lstStyle/>
        <a:p>
          <a:endParaRPr lang="ru-RU"/>
        </a:p>
      </dgm:t>
    </dgm:pt>
    <dgm:pt modelId="{6063DFBE-DB90-47DF-91C4-D73A59E3E6E3}" type="sibTrans" cxnId="{96E88476-C7E7-4CE2-BBBB-9DB4D5FE7852}">
      <dgm:prSet/>
      <dgm:spPr/>
      <dgm:t>
        <a:bodyPr/>
        <a:lstStyle/>
        <a:p>
          <a:endParaRPr lang="ru-RU"/>
        </a:p>
      </dgm:t>
    </dgm:pt>
    <dgm:pt modelId="{BD64EF53-2161-40E3-A1A9-5228C1BAB490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b="1" dirty="0">
              <a:solidFill>
                <a:srgbClr val="10375E"/>
              </a:solidFill>
            </a:rPr>
            <a:t>Аренда помещения и оборудования</a:t>
          </a:r>
          <a:endParaRPr lang="ru-RU" dirty="0">
            <a:solidFill>
              <a:srgbClr val="10375E"/>
            </a:solidFill>
          </a:endParaRPr>
        </a:p>
      </dgm:t>
    </dgm:pt>
    <dgm:pt modelId="{383E8ED5-6B04-49EB-8D2A-D7DEE914D83D}" type="parTrans" cxnId="{C3FF14B8-FDED-4A70-AB17-44FC96559F8A}">
      <dgm:prSet/>
      <dgm:spPr/>
      <dgm:t>
        <a:bodyPr/>
        <a:lstStyle/>
        <a:p>
          <a:endParaRPr lang="ru-RU"/>
        </a:p>
      </dgm:t>
    </dgm:pt>
    <dgm:pt modelId="{24E63C82-95C6-490F-A252-B03008617236}" type="sibTrans" cxnId="{C3FF14B8-FDED-4A70-AB17-44FC96559F8A}">
      <dgm:prSet/>
      <dgm:spPr/>
      <dgm:t>
        <a:bodyPr/>
        <a:lstStyle/>
        <a:p>
          <a:endParaRPr lang="ru-RU"/>
        </a:p>
      </dgm:t>
    </dgm:pt>
    <dgm:pt modelId="{C1DF7BD0-0134-493C-A2D1-FC9892C95C79}" type="pres">
      <dgm:prSet presAssocID="{1666AC40-2593-4EF9-A116-E2E578DFA022}" presName="linear" presStyleCnt="0">
        <dgm:presLayoutVars>
          <dgm:animLvl val="lvl"/>
          <dgm:resizeHandles val="exact"/>
        </dgm:presLayoutVars>
      </dgm:prSet>
      <dgm:spPr/>
    </dgm:pt>
    <dgm:pt modelId="{CA9EA091-EB43-40F3-8901-D1B5027CCD1F}" type="pres">
      <dgm:prSet presAssocID="{BE862DD9-F963-4F16-B68A-91E405D3F71D}" presName="parentText" presStyleLbl="node1" presStyleIdx="0" presStyleCnt="4" custScaleY="31246">
        <dgm:presLayoutVars>
          <dgm:chMax val="0"/>
          <dgm:bulletEnabled val="1"/>
        </dgm:presLayoutVars>
      </dgm:prSet>
      <dgm:spPr/>
    </dgm:pt>
    <dgm:pt modelId="{82793563-C3EE-47B8-A015-A6CD9A00CF92}" type="pres">
      <dgm:prSet presAssocID="{F2A4CF9E-AB14-4B9B-9A46-4E8F2CEDC9C9}" presName="spacer" presStyleCnt="0"/>
      <dgm:spPr/>
    </dgm:pt>
    <dgm:pt modelId="{B9D74794-960F-4DBF-A41D-7A962FC7D7C3}" type="pres">
      <dgm:prSet presAssocID="{38670BB9-CD53-4622-844B-EAE07BA7643D}" presName="parentText" presStyleLbl="node1" presStyleIdx="1" presStyleCnt="4" custScaleY="37915">
        <dgm:presLayoutVars>
          <dgm:chMax val="0"/>
          <dgm:bulletEnabled val="1"/>
        </dgm:presLayoutVars>
      </dgm:prSet>
      <dgm:spPr/>
    </dgm:pt>
    <dgm:pt modelId="{E7C487DE-5FFD-46FB-B3FA-6A2110012995}" type="pres">
      <dgm:prSet presAssocID="{7F9A2C39-7557-47C9-AB57-29A29860895E}" presName="spacer" presStyleCnt="0"/>
      <dgm:spPr/>
    </dgm:pt>
    <dgm:pt modelId="{738A09A8-9EF5-4C03-939E-2EDB66E9640A}" type="pres">
      <dgm:prSet presAssocID="{51C8B15E-6536-44BB-990C-7B42C5670213}" presName="parentText" presStyleLbl="node1" presStyleIdx="2" presStyleCnt="4" custScaleY="30126">
        <dgm:presLayoutVars>
          <dgm:chMax val="0"/>
          <dgm:bulletEnabled val="1"/>
        </dgm:presLayoutVars>
      </dgm:prSet>
      <dgm:spPr/>
    </dgm:pt>
    <dgm:pt modelId="{661B62DA-5F90-4AB0-9320-A0F4A6DFADE8}" type="pres">
      <dgm:prSet presAssocID="{6063DFBE-DB90-47DF-91C4-D73A59E3E6E3}" presName="spacer" presStyleCnt="0"/>
      <dgm:spPr/>
    </dgm:pt>
    <dgm:pt modelId="{D5831FF3-047B-4DDD-9E98-2C1FC2D82738}" type="pres">
      <dgm:prSet presAssocID="{BD64EF53-2161-40E3-A1A9-5228C1BAB490}" presName="parentText" presStyleLbl="node1" presStyleIdx="3" presStyleCnt="4" custScaleY="30126">
        <dgm:presLayoutVars>
          <dgm:chMax val="0"/>
          <dgm:bulletEnabled val="1"/>
        </dgm:presLayoutVars>
      </dgm:prSet>
      <dgm:spPr/>
    </dgm:pt>
  </dgm:ptLst>
  <dgm:cxnLst>
    <dgm:cxn modelId="{0E73C915-B52E-445E-8F4D-3C271C33D4B1}" type="presOf" srcId="{BD64EF53-2161-40E3-A1A9-5228C1BAB490}" destId="{D5831FF3-047B-4DDD-9E98-2C1FC2D82738}" srcOrd="0" destOrd="0" presId="urn:microsoft.com/office/officeart/2005/8/layout/vList2"/>
    <dgm:cxn modelId="{1254F335-DF54-4150-A2D7-76D95FE618D7}" type="presOf" srcId="{BE862DD9-F963-4F16-B68A-91E405D3F71D}" destId="{CA9EA091-EB43-40F3-8901-D1B5027CCD1F}" srcOrd="0" destOrd="0" presId="urn:microsoft.com/office/officeart/2005/8/layout/vList2"/>
    <dgm:cxn modelId="{23835441-CF16-493C-8DAA-9C64C578DCB2}" type="presOf" srcId="{1666AC40-2593-4EF9-A116-E2E578DFA022}" destId="{C1DF7BD0-0134-493C-A2D1-FC9892C95C79}" srcOrd="0" destOrd="0" presId="urn:microsoft.com/office/officeart/2005/8/layout/vList2"/>
    <dgm:cxn modelId="{21E11645-001F-4019-B36F-F18A3AE3E1D2}" srcId="{1666AC40-2593-4EF9-A116-E2E578DFA022}" destId="{38670BB9-CD53-4622-844B-EAE07BA7643D}" srcOrd="1" destOrd="0" parTransId="{0443AFEA-777D-4062-9178-BFF8948E4A50}" sibTransId="{7F9A2C39-7557-47C9-AB57-29A29860895E}"/>
    <dgm:cxn modelId="{F9570072-3C55-469B-92BD-639A8F31F8DD}" srcId="{1666AC40-2593-4EF9-A116-E2E578DFA022}" destId="{BE862DD9-F963-4F16-B68A-91E405D3F71D}" srcOrd="0" destOrd="0" parTransId="{6CC42F5B-A296-48E4-B3EA-7C00051DD540}" sibTransId="{F2A4CF9E-AB14-4B9B-9A46-4E8F2CEDC9C9}"/>
    <dgm:cxn modelId="{96E88476-C7E7-4CE2-BBBB-9DB4D5FE7852}" srcId="{1666AC40-2593-4EF9-A116-E2E578DFA022}" destId="{51C8B15E-6536-44BB-990C-7B42C5670213}" srcOrd="2" destOrd="0" parTransId="{904AC879-8ACB-4E00-B2B5-760647B4671A}" sibTransId="{6063DFBE-DB90-47DF-91C4-D73A59E3E6E3}"/>
    <dgm:cxn modelId="{C3FF14B8-FDED-4A70-AB17-44FC96559F8A}" srcId="{1666AC40-2593-4EF9-A116-E2E578DFA022}" destId="{BD64EF53-2161-40E3-A1A9-5228C1BAB490}" srcOrd="3" destOrd="0" parTransId="{383E8ED5-6B04-49EB-8D2A-D7DEE914D83D}" sibTransId="{24E63C82-95C6-490F-A252-B03008617236}"/>
    <dgm:cxn modelId="{D2D547ED-2887-42E6-AF3E-FED2691492A2}" type="presOf" srcId="{51C8B15E-6536-44BB-990C-7B42C5670213}" destId="{738A09A8-9EF5-4C03-939E-2EDB66E9640A}" srcOrd="0" destOrd="0" presId="urn:microsoft.com/office/officeart/2005/8/layout/vList2"/>
    <dgm:cxn modelId="{09CB2CFB-6298-4A3B-AAE2-353A84B37607}" type="presOf" srcId="{38670BB9-CD53-4622-844B-EAE07BA7643D}" destId="{B9D74794-960F-4DBF-A41D-7A962FC7D7C3}" srcOrd="0" destOrd="0" presId="urn:microsoft.com/office/officeart/2005/8/layout/vList2"/>
    <dgm:cxn modelId="{9D745567-CC38-40F0-AA67-10A421FA8FAE}" type="presParOf" srcId="{C1DF7BD0-0134-493C-A2D1-FC9892C95C79}" destId="{CA9EA091-EB43-40F3-8901-D1B5027CCD1F}" srcOrd="0" destOrd="0" presId="urn:microsoft.com/office/officeart/2005/8/layout/vList2"/>
    <dgm:cxn modelId="{42971759-99F7-431F-A696-26C0EC18F84B}" type="presParOf" srcId="{C1DF7BD0-0134-493C-A2D1-FC9892C95C79}" destId="{82793563-C3EE-47B8-A015-A6CD9A00CF92}" srcOrd="1" destOrd="0" presId="urn:microsoft.com/office/officeart/2005/8/layout/vList2"/>
    <dgm:cxn modelId="{ABDA2A29-B890-40E2-9E8D-7A076EE20AC2}" type="presParOf" srcId="{C1DF7BD0-0134-493C-A2D1-FC9892C95C79}" destId="{B9D74794-960F-4DBF-A41D-7A962FC7D7C3}" srcOrd="2" destOrd="0" presId="urn:microsoft.com/office/officeart/2005/8/layout/vList2"/>
    <dgm:cxn modelId="{57DF35E5-017D-4144-BE08-6106AE6450E4}" type="presParOf" srcId="{C1DF7BD0-0134-493C-A2D1-FC9892C95C79}" destId="{E7C487DE-5FFD-46FB-B3FA-6A2110012995}" srcOrd="3" destOrd="0" presId="urn:microsoft.com/office/officeart/2005/8/layout/vList2"/>
    <dgm:cxn modelId="{DEFCE6B5-B74D-416F-B5A8-4AE18E8CB150}" type="presParOf" srcId="{C1DF7BD0-0134-493C-A2D1-FC9892C95C79}" destId="{738A09A8-9EF5-4C03-939E-2EDB66E9640A}" srcOrd="4" destOrd="0" presId="urn:microsoft.com/office/officeart/2005/8/layout/vList2"/>
    <dgm:cxn modelId="{EA63997F-F185-413F-A499-E904623F62BA}" type="presParOf" srcId="{C1DF7BD0-0134-493C-A2D1-FC9892C95C79}" destId="{661B62DA-5F90-4AB0-9320-A0F4A6DFADE8}" srcOrd="5" destOrd="0" presId="urn:microsoft.com/office/officeart/2005/8/layout/vList2"/>
    <dgm:cxn modelId="{3FA4139F-8268-45E7-A679-8F17CD531565}" type="presParOf" srcId="{C1DF7BD0-0134-493C-A2D1-FC9892C95C79}" destId="{D5831FF3-047B-4DDD-9E98-2C1FC2D8273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666AC40-2593-4EF9-A116-E2E578DFA022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862DD9-F963-4F16-B68A-91E405D3F71D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b="1" dirty="0">
              <a:solidFill>
                <a:srgbClr val="10375E"/>
              </a:solidFill>
            </a:rPr>
            <a:t>Подготовка презентационных материалов на языке страны бизнес-миссии</a:t>
          </a:r>
          <a:endParaRPr lang="ru-RU" dirty="0">
            <a:solidFill>
              <a:srgbClr val="FF0000"/>
            </a:solidFill>
          </a:endParaRPr>
        </a:p>
      </dgm:t>
    </dgm:pt>
    <dgm:pt modelId="{6CC42F5B-A296-48E4-B3EA-7C00051DD540}" type="parTrans" cxnId="{F9570072-3C55-469B-92BD-639A8F31F8DD}">
      <dgm:prSet/>
      <dgm:spPr/>
      <dgm:t>
        <a:bodyPr/>
        <a:lstStyle/>
        <a:p>
          <a:endParaRPr lang="ru-RU"/>
        </a:p>
      </dgm:t>
    </dgm:pt>
    <dgm:pt modelId="{F2A4CF9E-AB14-4B9B-9A46-4E8F2CEDC9C9}" type="sibTrans" cxnId="{F9570072-3C55-469B-92BD-639A8F31F8DD}">
      <dgm:prSet/>
      <dgm:spPr/>
      <dgm:t>
        <a:bodyPr/>
        <a:lstStyle/>
        <a:p>
          <a:endParaRPr lang="ru-RU"/>
        </a:p>
      </dgm:t>
    </dgm:pt>
    <dgm:pt modelId="{38670BB9-CD53-4622-844B-EAE07BA7643D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b="1" dirty="0">
              <a:solidFill>
                <a:srgbClr val="10375E"/>
              </a:solidFill>
            </a:rPr>
            <a:t>Сайт на иностранном языке</a:t>
          </a:r>
          <a:endParaRPr lang="ru-RU" dirty="0">
            <a:solidFill>
              <a:srgbClr val="183E63"/>
            </a:solidFill>
          </a:endParaRPr>
        </a:p>
      </dgm:t>
    </dgm:pt>
    <dgm:pt modelId="{0443AFEA-777D-4062-9178-BFF8948E4A50}" type="parTrans" cxnId="{21E11645-001F-4019-B36F-F18A3AE3E1D2}">
      <dgm:prSet/>
      <dgm:spPr/>
      <dgm:t>
        <a:bodyPr/>
        <a:lstStyle/>
        <a:p>
          <a:endParaRPr lang="ru-RU"/>
        </a:p>
      </dgm:t>
    </dgm:pt>
    <dgm:pt modelId="{7F9A2C39-7557-47C9-AB57-29A29860895E}" type="sibTrans" cxnId="{21E11645-001F-4019-B36F-F18A3AE3E1D2}">
      <dgm:prSet/>
      <dgm:spPr/>
      <dgm:t>
        <a:bodyPr/>
        <a:lstStyle/>
        <a:p>
          <a:endParaRPr lang="ru-RU"/>
        </a:p>
      </dgm:t>
    </dgm:pt>
    <dgm:pt modelId="{51C8B15E-6536-44BB-990C-7B42C5670213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b="1" dirty="0">
              <a:solidFill>
                <a:srgbClr val="10375E"/>
              </a:solidFill>
            </a:rPr>
            <a:t>Подготовка сувенирной продукции</a:t>
          </a:r>
          <a:endParaRPr lang="ru-RU" dirty="0">
            <a:solidFill>
              <a:srgbClr val="10375E"/>
            </a:solidFill>
          </a:endParaRPr>
        </a:p>
      </dgm:t>
    </dgm:pt>
    <dgm:pt modelId="{904AC879-8ACB-4E00-B2B5-760647B4671A}" type="parTrans" cxnId="{96E88476-C7E7-4CE2-BBBB-9DB4D5FE7852}">
      <dgm:prSet/>
      <dgm:spPr/>
      <dgm:t>
        <a:bodyPr/>
        <a:lstStyle/>
        <a:p>
          <a:endParaRPr lang="ru-RU"/>
        </a:p>
      </dgm:t>
    </dgm:pt>
    <dgm:pt modelId="{6063DFBE-DB90-47DF-91C4-D73A59E3E6E3}" type="sibTrans" cxnId="{96E88476-C7E7-4CE2-BBBB-9DB4D5FE7852}">
      <dgm:prSet/>
      <dgm:spPr/>
      <dgm:t>
        <a:bodyPr/>
        <a:lstStyle/>
        <a:p>
          <a:endParaRPr lang="ru-RU"/>
        </a:p>
      </dgm:t>
    </dgm:pt>
    <dgm:pt modelId="{BD64EF53-2161-40E3-A1A9-5228C1BAB490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b="1" dirty="0">
              <a:solidFill>
                <a:srgbClr val="10375E"/>
              </a:solidFill>
            </a:rPr>
            <a:t>Трансфер в иностранном государстве</a:t>
          </a:r>
          <a:endParaRPr lang="ru-RU" dirty="0">
            <a:solidFill>
              <a:srgbClr val="10375E"/>
            </a:solidFill>
          </a:endParaRPr>
        </a:p>
      </dgm:t>
    </dgm:pt>
    <dgm:pt modelId="{383E8ED5-6B04-49EB-8D2A-D7DEE914D83D}" type="parTrans" cxnId="{C3FF14B8-FDED-4A70-AB17-44FC96559F8A}">
      <dgm:prSet/>
      <dgm:spPr/>
      <dgm:t>
        <a:bodyPr/>
        <a:lstStyle/>
        <a:p>
          <a:endParaRPr lang="ru-RU"/>
        </a:p>
      </dgm:t>
    </dgm:pt>
    <dgm:pt modelId="{24E63C82-95C6-490F-A252-B03008617236}" type="sibTrans" cxnId="{C3FF14B8-FDED-4A70-AB17-44FC96559F8A}">
      <dgm:prSet/>
      <dgm:spPr/>
      <dgm:t>
        <a:bodyPr/>
        <a:lstStyle/>
        <a:p>
          <a:endParaRPr lang="ru-RU"/>
        </a:p>
      </dgm:t>
    </dgm:pt>
    <dgm:pt modelId="{C1DF7BD0-0134-493C-A2D1-FC9892C95C79}" type="pres">
      <dgm:prSet presAssocID="{1666AC40-2593-4EF9-A116-E2E578DFA022}" presName="linear" presStyleCnt="0">
        <dgm:presLayoutVars>
          <dgm:animLvl val="lvl"/>
          <dgm:resizeHandles val="exact"/>
        </dgm:presLayoutVars>
      </dgm:prSet>
      <dgm:spPr/>
    </dgm:pt>
    <dgm:pt modelId="{CA9EA091-EB43-40F3-8901-D1B5027CCD1F}" type="pres">
      <dgm:prSet presAssocID="{BE862DD9-F963-4F16-B68A-91E405D3F71D}" presName="parentText" presStyleLbl="node1" presStyleIdx="0" presStyleCnt="4" custScaleY="34702">
        <dgm:presLayoutVars>
          <dgm:chMax val="0"/>
          <dgm:bulletEnabled val="1"/>
        </dgm:presLayoutVars>
      </dgm:prSet>
      <dgm:spPr/>
    </dgm:pt>
    <dgm:pt modelId="{82793563-C3EE-47B8-A015-A6CD9A00CF92}" type="pres">
      <dgm:prSet presAssocID="{F2A4CF9E-AB14-4B9B-9A46-4E8F2CEDC9C9}" presName="spacer" presStyleCnt="0"/>
      <dgm:spPr/>
    </dgm:pt>
    <dgm:pt modelId="{B9D74794-960F-4DBF-A41D-7A962FC7D7C3}" type="pres">
      <dgm:prSet presAssocID="{38670BB9-CD53-4622-844B-EAE07BA7643D}" presName="parentText" presStyleLbl="node1" presStyleIdx="1" presStyleCnt="4" custScaleY="37915">
        <dgm:presLayoutVars>
          <dgm:chMax val="0"/>
          <dgm:bulletEnabled val="1"/>
        </dgm:presLayoutVars>
      </dgm:prSet>
      <dgm:spPr/>
    </dgm:pt>
    <dgm:pt modelId="{E7C487DE-5FFD-46FB-B3FA-6A2110012995}" type="pres">
      <dgm:prSet presAssocID="{7F9A2C39-7557-47C9-AB57-29A29860895E}" presName="spacer" presStyleCnt="0"/>
      <dgm:spPr/>
    </dgm:pt>
    <dgm:pt modelId="{738A09A8-9EF5-4C03-939E-2EDB66E9640A}" type="pres">
      <dgm:prSet presAssocID="{51C8B15E-6536-44BB-990C-7B42C5670213}" presName="parentText" presStyleLbl="node1" presStyleIdx="2" presStyleCnt="4" custScaleY="30126" custLinFactNeighborY="56988">
        <dgm:presLayoutVars>
          <dgm:chMax val="0"/>
          <dgm:bulletEnabled val="1"/>
        </dgm:presLayoutVars>
      </dgm:prSet>
      <dgm:spPr/>
    </dgm:pt>
    <dgm:pt modelId="{661B62DA-5F90-4AB0-9320-A0F4A6DFADE8}" type="pres">
      <dgm:prSet presAssocID="{6063DFBE-DB90-47DF-91C4-D73A59E3E6E3}" presName="spacer" presStyleCnt="0"/>
      <dgm:spPr/>
    </dgm:pt>
    <dgm:pt modelId="{D5831FF3-047B-4DDD-9E98-2C1FC2D82738}" type="pres">
      <dgm:prSet presAssocID="{BD64EF53-2161-40E3-A1A9-5228C1BAB490}" presName="parentText" presStyleLbl="node1" presStyleIdx="3" presStyleCnt="4" custScaleY="30126" custLinFactY="733" custLinFactNeighborY="100000">
        <dgm:presLayoutVars>
          <dgm:chMax val="0"/>
          <dgm:bulletEnabled val="1"/>
        </dgm:presLayoutVars>
      </dgm:prSet>
      <dgm:spPr/>
    </dgm:pt>
  </dgm:ptLst>
  <dgm:cxnLst>
    <dgm:cxn modelId="{0E73C915-B52E-445E-8F4D-3C271C33D4B1}" type="presOf" srcId="{BD64EF53-2161-40E3-A1A9-5228C1BAB490}" destId="{D5831FF3-047B-4DDD-9E98-2C1FC2D82738}" srcOrd="0" destOrd="0" presId="urn:microsoft.com/office/officeart/2005/8/layout/vList2"/>
    <dgm:cxn modelId="{1254F335-DF54-4150-A2D7-76D95FE618D7}" type="presOf" srcId="{BE862DD9-F963-4F16-B68A-91E405D3F71D}" destId="{CA9EA091-EB43-40F3-8901-D1B5027CCD1F}" srcOrd="0" destOrd="0" presId="urn:microsoft.com/office/officeart/2005/8/layout/vList2"/>
    <dgm:cxn modelId="{23835441-CF16-493C-8DAA-9C64C578DCB2}" type="presOf" srcId="{1666AC40-2593-4EF9-A116-E2E578DFA022}" destId="{C1DF7BD0-0134-493C-A2D1-FC9892C95C79}" srcOrd="0" destOrd="0" presId="urn:microsoft.com/office/officeart/2005/8/layout/vList2"/>
    <dgm:cxn modelId="{21E11645-001F-4019-B36F-F18A3AE3E1D2}" srcId="{1666AC40-2593-4EF9-A116-E2E578DFA022}" destId="{38670BB9-CD53-4622-844B-EAE07BA7643D}" srcOrd="1" destOrd="0" parTransId="{0443AFEA-777D-4062-9178-BFF8948E4A50}" sibTransId="{7F9A2C39-7557-47C9-AB57-29A29860895E}"/>
    <dgm:cxn modelId="{F9570072-3C55-469B-92BD-639A8F31F8DD}" srcId="{1666AC40-2593-4EF9-A116-E2E578DFA022}" destId="{BE862DD9-F963-4F16-B68A-91E405D3F71D}" srcOrd="0" destOrd="0" parTransId="{6CC42F5B-A296-48E4-B3EA-7C00051DD540}" sibTransId="{F2A4CF9E-AB14-4B9B-9A46-4E8F2CEDC9C9}"/>
    <dgm:cxn modelId="{96E88476-C7E7-4CE2-BBBB-9DB4D5FE7852}" srcId="{1666AC40-2593-4EF9-A116-E2E578DFA022}" destId="{51C8B15E-6536-44BB-990C-7B42C5670213}" srcOrd="2" destOrd="0" parTransId="{904AC879-8ACB-4E00-B2B5-760647B4671A}" sibTransId="{6063DFBE-DB90-47DF-91C4-D73A59E3E6E3}"/>
    <dgm:cxn modelId="{C3FF14B8-FDED-4A70-AB17-44FC96559F8A}" srcId="{1666AC40-2593-4EF9-A116-E2E578DFA022}" destId="{BD64EF53-2161-40E3-A1A9-5228C1BAB490}" srcOrd="3" destOrd="0" parTransId="{383E8ED5-6B04-49EB-8D2A-D7DEE914D83D}" sibTransId="{24E63C82-95C6-490F-A252-B03008617236}"/>
    <dgm:cxn modelId="{D2D547ED-2887-42E6-AF3E-FED2691492A2}" type="presOf" srcId="{51C8B15E-6536-44BB-990C-7B42C5670213}" destId="{738A09A8-9EF5-4C03-939E-2EDB66E9640A}" srcOrd="0" destOrd="0" presId="urn:microsoft.com/office/officeart/2005/8/layout/vList2"/>
    <dgm:cxn modelId="{09CB2CFB-6298-4A3B-AAE2-353A84B37607}" type="presOf" srcId="{38670BB9-CD53-4622-844B-EAE07BA7643D}" destId="{B9D74794-960F-4DBF-A41D-7A962FC7D7C3}" srcOrd="0" destOrd="0" presId="urn:microsoft.com/office/officeart/2005/8/layout/vList2"/>
    <dgm:cxn modelId="{9D745567-CC38-40F0-AA67-10A421FA8FAE}" type="presParOf" srcId="{C1DF7BD0-0134-493C-A2D1-FC9892C95C79}" destId="{CA9EA091-EB43-40F3-8901-D1B5027CCD1F}" srcOrd="0" destOrd="0" presId="urn:microsoft.com/office/officeart/2005/8/layout/vList2"/>
    <dgm:cxn modelId="{42971759-99F7-431F-A696-26C0EC18F84B}" type="presParOf" srcId="{C1DF7BD0-0134-493C-A2D1-FC9892C95C79}" destId="{82793563-C3EE-47B8-A015-A6CD9A00CF92}" srcOrd="1" destOrd="0" presId="urn:microsoft.com/office/officeart/2005/8/layout/vList2"/>
    <dgm:cxn modelId="{ABDA2A29-B890-40E2-9E8D-7A076EE20AC2}" type="presParOf" srcId="{C1DF7BD0-0134-493C-A2D1-FC9892C95C79}" destId="{B9D74794-960F-4DBF-A41D-7A962FC7D7C3}" srcOrd="2" destOrd="0" presId="urn:microsoft.com/office/officeart/2005/8/layout/vList2"/>
    <dgm:cxn modelId="{57DF35E5-017D-4144-BE08-6106AE6450E4}" type="presParOf" srcId="{C1DF7BD0-0134-493C-A2D1-FC9892C95C79}" destId="{E7C487DE-5FFD-46FB-B3FA-6A2110012995}" srcOrd="3" destOrd="0" presId="urn:microsoft.com/office/officeart/2005/8/layout/vList2"/>
    <dgm:cxn modelId="{DEFCE6B5-B74D-416F-B5A8-4AE18E8CB150}" type="presParOf" srcId="{C1DF7BD0-0134-493C-A2D1-FC9892C95C79}" destId="{738A09A8-9EF5-4C03-939E-2EDB66E9640A}" srcOrd="4" destOrd="0" presId="urn:microsoft.com/office/officeart/2005/8/layout/vList2"/>
    <dgm:cxn modelId="{EA63997F-F185-413F-A499-E904623F62BA}" type="presParOf" srcId="{C1DF7BD0-0134-493C-A2D1-FC9892C95C79}" destId="{661B62DA-5F90-4AB0-9320-A0F4A6DFADE8}" srcOrd="5" destOrd="0" presId="urn:microsoft.com/office/officeart/2005/8/layout/vList2"/>
    <dgm:cxn modelId="{3FA4139F-8268-45E7-A679-8F17CD531565}" type="presParOf" srcId="{C1DF7BD0-0134-493C-A2D1-FC9892C95C79}" destId="{D5831FF3-047B-4DDD-9E98-2C1FC2D8273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666AC40-2593-4EF9-A116-E2E578DFA022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C63894B-E2A7-4A70-842F-99EFFB6C821D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sz="1700" b="1" dirty="0">
              <a:solidFill>
                <a:srgbClr val="C00000"/>
              </a:solidFill>
            </a:rPr>
            <a:t>Подбор международной отраслевой выставки</a:t>
          </a:r>
          <a:endParaRPr lang="ru-RU" sz="1700" dirty="0">
            <a:solidFill>
              <a:srgbClr val="C00000"/>
            </a:solidFill>
          </a:endParaRPr>
        </a:p>
      </dgm:t>
    </dgm:pt>
    <dgm:pt modelId="{F0A786F1-3FFB-40B2-BF1F-5FEC5E524216}" type="parTrans" cxnId="{7AA2E248-4067-4AAF-999F-E1654DA0FD77}">
      <dgm:prSet/>
      <dgm:spPr/>
      <dgm:t>
        <a:bodyPr/>
        <a:lstStyle/>
        <a:p>
          <a:endParaRPr lang="ru-RU"/>
        </a:p>
      </dgm:t>
    </dgm:pt>
    <dgm:pt modelId="{EEEF3298-4E89-4B5D-8232-B7D2C9DB950F}" type="sibTrans" cxnId="{7AA2E248-4067-4AAF-999F-E1654DA0FD77}">
      <dgm:prSet/>
      <dgm:spPr/>
      <dgm:t>
        <a:bodyPr/>
        <a:lstStyle/>
        <a:p>
          <a:endParaRPr lang="ru-RU"/>
        </a:p>
      </dgm:t>
    </dgm:pt>
    <dgm:pt modelId="{BE862DD9-F963-4F16-B68A-91E405D3F71D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sz="1700" b="1" dirty="0">
              <a:solidFill>
                <a:srgbClr val="C00000"/>
              </a:solidFill>
            </a:rPr>
            <a:t>Аренда выставочных площадей</a:t>
          </a:r>
          <a:endParaRPr lang="ru-RU" sz="1700" dirty="0">
            <a:solidFill>
              <a:srgbClr val="C00000"/>
            </a:solidFill>
          </a:endParaRPr>
        </a:p>
      </dgm:t>
    </dgm:pt>
    <dgm:pt modelId="{6CC42F5B-A296-48E4-B3EA-7C00051DD540}" type="parTrans" cxnId="{F9570072-3C55-469B-92BD-639A8F31F8DD}">
      <dgm:prSet/>
      <dgm:spPr/>
      <dgm:t>
        <a:bodyPr/>
        <a:lstStyle/>
        <a:p>
          <a:endParaRPr lang="ru-RU"/>
        </a:p>
      </dgm:t>
    </dgm:pt>
    <dgm:pt modelId="{F2A4CF9E-AB14-4B9B-9A46-4E8F2CEDC9C9}" type="sibTrans" cxnId="{F9570072-3C55-469B-92BD-639A8F31F8DD}">
      <dgm:prSet/>
      <dgm:spPr/>
      <dgm:t>
        <a:bodyPr/>
        <a:lstStyle/>
        <a:p>
          <a:endParaRPr lang="ru-RU"/>
        </a:p>
      </dgm:t>
    </dgm:pt>
    <dgm:pt modelId="{38670BB9-CD53-4622-844B-EAE07BA7643D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sz="1700" b="1" dirty="0">
              <a:solidFill>
                <a:srgbClr val="183E63"/>
              </a:solidFill>
            </a:rPr>
            <a:t>Подготовка коммерческого предложения</a:t>
          </a:r>
          <a:endParaRPr lang="ru-RU" sz="1700" dirty="0">
            <a:solidFill>
              <a:srgbClr val="183E63"/>
            </a:solidFill>
          </a:endParaRPr>
        </a:p>
      </dgm:t>
    </dgm:pt>
    <dgm:pt modelId="{0443AFEA-777D-4062-9178-BFF8948E4A50}" type="parTrans" cxnId="{21E11645-001F-4019-B36F-F18A3AE3E1D2}">
      <dgm:prSet/>
      <dgm:spPr/>
      <dgm:t>
        <a:bodyPr/>
        <a:lstStyle/>
        <a:p>
          <a:endParaRPr lang="ru-RU"/>
        </a:p>
      </dgm:t>
    </dgm:pt>
    <dgm:pt modelId="{7F9A2C39-7557-47C9-AB57-29A29860895E}" type="sibTrans" cxnId="{21E11645-001F-4019-B36F-F18A3AE3E1D2}">
      <dgm:prSet/>
      <dgm:spPr/>
      <dgm:t>
        <a:bodyPr/>
        <a:lstStyle/>
        <a:p>
          <a:endParaRPr lang="ru-RU"/>
        </a:p>
      </dgm:t>
    </dgm:pt>
    <dgm:pt modelId="{51C8B15E-6536-44BB-990C-7B42C5670213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sz="1700" b="1" dirty="0">
              <a:solidFill>
                <a:srgbClr val="183E63"/>
              </a:solidFill>
            </a:rPr>
            <a:t>Подготовка презентационных материалов на английском языке</a:t>
          </a:r>
          <a:endParaRPr lang="ru-RU" sz="1700" dirty="0">
            <a:solidFill>
              <a:srgbClr val="FF0000"/>
            </a:solidFill>
          </a:endParaRPr>
        </a:p>
      </dgm:t>
    </dgm:pt>
    <dgm:pt modelId="{904AC879-8ACB-4E00-B2B5-760647B4671A}" type="parTrans" cxnId="{96E88476-C7E7-4CE2-BBBB-9DB4D5FE7852}">
      <dgm:prSet/>
      <dgm:spPr/>
      <dgm:t>
        <a:bodyPr/>
        <a:lstStyle/>
        <a:p>
          <a:endParaRPr lang="ru-RU"/>
        </a:p>
      </dgm:t>
    </dgm:pt>
    <dgm:pt modelId="{6063DFBE-DB90-47DF-91C4-D73A59E3E6E3}" type="sibTrans" cxnId="{96E88476-C7E7-4CE2-BBBB-9DB4D5FE7852}">
      <dgm:prSet/>
      <dgm:spPr/>
      <dgm:t>
        <a:bodyPr/>
        <a:lstStyle/>
        <a:p>
          <a:endParaRPr lang="ru-RU"/>
        </a:p>
      </dgm:t>
    </dgm:pt>
    <dgm:pt modelId="{12560AD3-A79D-4C90-9AF5-1E7B99E01C8E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sz="1700" b="1" dirty="0">
              <a:solidFill>
                <a:srgbClr val="10375E"/>
              </a:solidFill>
            </a:rPr>
            <a:t>Сайт на иностранном языке</a:t>
          </a:r>
          <a:endParaRPr lang="ru-RU" sz="1700" dirty="0">
            <a:solidFill>
              <a:srgbClr val="FF0000"/>
            </a:solidFill>
          </a:endParaRPr>
        </a:p>
      </dgm:t>
    </dgm:pt>
    <dgm:pt modelId="{03F4B53C-C55B-484F-8A37-FE129E2B0438}" type="parTrans" cxnId="{F2F75955-4CC9-4C59-8864-6658B42F9A31}">
      <dgm:prSet/>
      <dgm:spPr/>
      <dgm:t>
        <a:bodyPr/>
        <a:lstStyle/>
        <a:p>
          <a:endParaRPr lang="ru-RU"/>
        </a:p>
      </dgm:t>
    </dgm:pt>
    <dgm:pt modelId="{F588B399-9F70-49BC-821C-96F5770D8916}" type="sibTrans" cxnId="{F2F75955-4CC9-4C59-8864-6658B42F9A31}">
      <dgm:prSet/>
      <dgm:spPr/>
      <dgm:t>
        <a:bodyPr/>
        <a:lstStyle/>
        <a:p>
          <a:endParaRPr lang="ru-RU"/>
        </a:p>
      </dgm:t>
    </dgm:pt>
    <dgm:pt modelId="{C1DF7BD0-0134-493C-A2D1-FC9892C95C79}" type="pres">
      <dgm:prSet presAssocID="{1666AC40-2593-4EF9-A116-E2E578DFA022}" presName="linear" presStyleCnt="0">
        <dgm:presLayoutVars>
          <dgm:animLvl val="lvl"/>
          <dgm:resizeHandles val="exact"/>
        </dgm:presLayoutVars>
      </dgm:prSet>
      <dgm:spPr/>
    </dgm:pt>
    <dgm:pt modelId="{26F92570-900C-41AE-BADB-CD56E2381080}" type="pres">
      <dgm:prSet presAssocID="{4C63894B-E2A7-4A70-842F-99EFFB6C821D}" presName="parentText" presStyleLbl="node1" presStyleIdx="0" presStyleCnt="5" custScaleY="42564" custLinFactNeighborX="-571" custLinFactNeighborY="29082">
        <dgm:presLayoutVars>
          <dgm:chMax val="0"/>
          <dgm:bulletEnabled val="1"/>
        </dgm:presLayoutVars>
      </dgm:prSet>
      <dgm:spPr/>
    </dgm:pt>
    <dgm:pt modelId="{05A603C9-FE7A-4053-BEB2-2B46F5F67C60}" type="pres">
      <dgm:prSet presAssocID="{EEEF3298-4E89-4B5D-8232-B7D2C9DB950F}" presName="spacer" presStyleCnt="0"/>
      <dgm:spPr/>
    </dgm:pt>
    <dgm:pt modelId="{CA9EA091-EB43-40F3-8901-D1B5027CCD1F}" type="pres">
      <dgm:prSet presAssocID="{BE862DD9-F963-4F16-B68A-91E405D3F71D}" presName="parentText" presStyleLbl="node1" presStyleIdx="1" presStyleCnt="5" custScaleY="31246" custLinFactNeighborX="-571" custLinFactNeighborY="-25002">
        <dgm:presLayoutVars>
          <dgm:chMax val="0"/>
          <dgm:bulletEnabled val="1"/>
        </dgm:presLayoutVars>
      </dgm:prSet>
      <dgm:spPr/>
    </dgm:pt>
    <dgm:pt modelId="{82793563-C3EE-47B8-A015-A6CD9A00CF92}" type="pres">
      <dgm:prSet presAssocID="{F2A4CF9E-AB14-4B9B-9A46-4E8F2CEDC9C9}" presName="spacer" presStyleCnt="0"/>
      <dgm:spPr/>
    </dgm:pt>
    <dgm:pt modelId="{B9D74794-960F-4DBF-A41D-7A962FC7D7C3}" type="pres">
      <dgm:prSet presAssocID="{38670BB9-CD53-4622-844B-EAE07BA7643D}" presName="parentText" presStyleLbl="node1" presStyleIdx="2" presStyleCnt="5" custScaleY="37915" custLinFactNeighborX="-571" custLinFactNeighborY="-60678">
        <dgm:presLayoutVars>
          <dgm:chMax val="0"/>
          <dgm:bulletEnabled val="1"/>
        </dgm:presLayoutVars>
      </dgm:prSet>
      <dgm:spPr/>
    </dgm:pt>
    <dgm:pt modelId="{E7C487DE-5FFD-46FB-B3FA-6A2110012995}" type="pres">
      <dgm:prSet presAssocID="{7F9A2C39-7557-47C9-AB57-29A29860895E}" presName="spacer" presStyleCnt="0"/>
      <dgm:spPr/>
    </dgm:pt>
    <dgm:pt modelId="{738A09A8-9EF5-4C03-939E-2EDB66E9640A}" type="pres">
      <dgm:prSet presAssocID="{51C8B15E-6536-44BB-990C-7B42C5670213}" presName="parentText" presStyleLbl="node1" presStyleIdx="3" presStyleCnt="5" custScaleY="41346" custLinFactY="-2234" custLinFactNeighborX="-571" custLinFactNeighborY="-100000">
        <dgm:presLayoutVars>
          <dgm:chMax val="0"/>
          <dgm:bulletEnabled val="1"/>
        </dgm:presLayoutVars>
      </dgm:prSet>
      <dgm:spPr/>
    </dgm:pt>
    <dgm:pt modelId="{4B423FDE-DCF6-4898-9582-4D5CF36C356E}" type="pres">
      <dgm:prSet presAssocID="{6063DFBE-DB90-47DF-91C4-D73A59E3E6E3}" presName="spacer" presStyleCnt="0"/>
      <dgm:spPr/>
    </dgm:pt>
    <dgm:pt modelId="{0C1D3C10-AF26-475A-893D-491456922440}" type="pres">
      <dgm:prSet presAssocID="{12560AD3-A79D-4C90-9AF5-1E7B99E01C8E}" presName="parentText" presStyleLbl="node1" presStyleIdx="4" presStyleCnt="5" custScaleY="30126" custLinFactY="-11770" custLinFactNeighborX="319" custLinFactNeighborY="-100000">
        <dgm:presLayoutVars>
          <dgm:chMax val="0"/>
          <dgm:bulletEnabled val="1"/>
        </dgm:presLayoutVars>
      </dgm:prSet>
      <dgm:spPr/>
    </dgm:pt>
  </dgm:ptLst>
  <dgm:cxnLst>
    <dgm:cxn modelId="{4769531A-3E30-471D-B5CE-BF217B1075DB}" type="presOf" srcId="{4C63894B-E2A7-4A70-842F-99EFFB6C821D}" destId="{26F92570-900C-41AE-BADB-CD56E2381080}" srcOrd="0" destOrd="0" presId="urn:microsoft.com/office/officeart/2005/8/layout/vList2"/>
    <dgm:cxn modelId="{1254F335-DF54-4150-A2D7-76D95FE618D7}" type="presOf" srcId="{BE862DD9-F963-4F16-B68A-91E405D3F71D}" destId="{CA9EA091-EB43-40F3-8901-D1B5027CCD1F}" srcOrd="0" destOrd="0" presId="urn:microsoft.com/office/officeart/2005/8/layout/vList2"/>
    <dgm:cxn modelId="{23835441-CF16-493C-8DAA-9C64C578DCB2}" type="presOf" srcId="{1666AC40-2593-4EF9-A116-E2E578DFA022}" destId="{C1DF7BD0-0134-493C-A2D1-FC9892C95C79}" srcOrd="0" destOrd="0" presId="urn:microsoft.com/office/officeart/2005/8/layout/vList2"/>
    <dgm:cxn modelId="{21E11645-001F-4019-B36F-F18A3AE3E1D2}" srcId="{1666AC40-2593-4EF9-A116-E2E578DFA022}" destId="{38670BB9-CD53-4622-844B-EAE07BA7643D}" srcOrd="2" destOrd="0" parTransId="{0443AFEA-777D-4062-9178-BFF8948E4A50}" sibTransId="{7F9A2C39-7557-47C9-AB57-29A29860895E}"/>
    <dgm:cxn modelId="{7AA2E248-4067-4AAF-999F-E1654DA0FD77}" srcId="{1666AC40-2593-4EF9-A116-E2E578DFA022}" destId="{4C63894B-E2A7-4A70-842F-99EFFB6C821D}" srcOrd="0" destOrd="0" parTransId="{F0A786F1-3FFB-40B2-BF1F-5FEC5E524216}" sibTransId="{EEEF3298-4E89-4B5D-8232-B7D2C9DB950F}"/>
    <dgm:cxn modelId="{F9570072-3C55-469B-92BD-639A8F31F8DD}" srcId="{1666AC40-2593-4EF9-A116-E2E578DFA022}" destId="{BE862DD9-F963-4F16-B68A-91E405D3F71D}" srcOrd="1" destOrd="0" parTransId="{6CC42F5B-A296-48E4-B3EA-7C00051DD540}" sibTransId="{F2A4CF9E-AB14-4B9B-9A46-4E8F2CEDC9C9}"/>
    <dgm:cxn modelId="{F2F75955-4CC9-4C59-8864-6658B42F9A31}" srcId="{1666AC40-2593-4EF9-A116-E2E578DFA022}" destId="{12560AD3-A79D-4C90-9AF5-1E7B99E01C8E}" srcOrd="4" destOrd="0" parTransId="{03F4B53C-C55B-484F-8A37-FE129E2B0438}" sibTransId="{F588B399-9F70-49BC-821C-96F5770D8916}"/>
    <dgm:cxn modelId="{96E88476-C7E7-4CE2-BBBB-9DB4D5FE7852}" srcId="{1666AC40-2593-4EF9-A116-E2E578DFA022}" destId="{51C8B15E-6536-44BB-990C-7B42C5670213}" srcOrd="3" destOrd="0" parTransId="{904AC879-8ACB-4E00-B2B5-760647B4671A}" sibTransId="{6063DFBE-DB90-47DF-91C4-D73A59E3E6E3}"/>
    <dgm:cxn modelId="{D2D547ED-2887-42E6-AF3E-FED2691492A2}" type="presOf" srcId="{51C8B15E-6536-44BB-990C-7B42C5670213}" destId="{738A09A8-9EF5-4C03-939E-2EDB66E9640A}" srcOrd="0" destOrd="0" presId="urn:microsoft.com/office/officeart/2005/8/layout/vList2"/>
    <dgm:cxn modelId="{6C66E6F1-B924-4BBD-8400-2533A465622C}" type="presOf" srcId="{12560AD3-A79D-4C90-9AF5-1E7B99E01C8E}" destId="{0C1D3C10-AF26-475A-893D-491456922440}" srcOrd="0" destOrd="0" presId="urn:microsoft.com/office/officeart/2005/8/layout/vList2"/>
    <dgm:cxn modelId="{09CB2CFB-6298-4A3B-AAE2-353A84B37607}" type="presOf" srcId="{38670BB9-CD53-4622-844B-EAE07BA7643D}" destId="{B9D74794-960F-4DBF-A41D-7A962FC7D7C3}" srcOrd="0" destOrd="0" presId="urn:microsoft.com/office/officeart/2005/8/layout/vList2"/>
    <dgm:cxn modelId="{77D668AC-CB32-430F-B54E-C1868CB577EF}" type="presParOf" srcId="{C1DF7BD0-0134-493C-A2D1-FC9892C95C79}" destId="{26F92570-900C-41AE-BADB-CD56E2381080}" srcOrd="0" destOrd="0" presId="urn:microsoft.com/office/officeart/2005/8/layout/vList2"/>
    <dgm:cxn modelId="{96F9FEFE-3CB6-4208-8CA2-E8A98B7BA704}" type="presParOf" srcId="{C1DF7BD0-0134-493C-A2D1-FC9892C95C79}" destId="{05A603C9-FE7A-4053-BEB2-2B46F5F67C60}" srcOrd="1" destOrd="0" presId="urn:microsoft.com/office/officeart/2005/8/layout/vList2"/>
    <dgm:cxn modelId="{9D745567-CC38-40F0-AA67-10A421FA8FAE}" type="presParOf" srcId="{C1DF7BD0-0134-493C-A2D1-FC9892C95C79}" destId="{CA9EA091-EB43-40F3-8901-D1B5027CCD1F}" srcOrd="2" destOrd="0" presId="urn:microsoft.com/office/officeart/2005/8/layout/vList2"/>
    <dgm:cxn modelId="{42971759-99F7-431F-A696-26C0EC18F84B}" type="presParOf" srcId="{C1DF7BD0-0134-493C-A2D1-FC9892C95C79}" destId="{82793563-C3EE-47B8-A015-A6CD9A00CF92}" srcOrd="3" destOrd="0" presId="urn:microsoft.com/office/officeart/2005/8/layout/vList2"/>
    <dgm:cxn modelId="{ABDA2A29-B890-40E2-9E8D-7A076EE20AC2}" type="presParOf" srcId="{C1DF7BD0-0134-493C-A2D1-FC9892C95C79}" destId="{B9D74794-960F-4DBF-A41D-7A962FC7D7C3}" srcOrd="4" destOrd="0" presId="urn:microsoft.com/office/officeart/2005/8/layout/vList2"/>
    <dgm:cxn modelId="{57DF35E5-017D-4144-BE08-6106AE6450E4}" type="presParOf" srcId="{C1DF7BD0-0134-493C-A2D1-FC9892C95C79}" destId="{E7C487DE-5FFD-46FB-B3FA-6A2110012995}" srcOrd="5" destOrd="0" presId="urn:microsoft.com/office/officeart/2005/8/layout/vList2"/>
    <dgm:cxn modelId="{DEFCE6B5-B74D-416F-B5A8-4AE18E8CB150}" type="presParOf" srcId="{C1DF7BD0-0134-493C-A2D1-FC9892C95C79}" destId="{738A09A8-9EF5-4C03-939E-2EDB66E9640A}" srcOrd="6" destOrd="0" presId="urn:microsoft.com/office/officeart/2005/8/layout/vList2"/>
    <dgm:cxn modelId="{E0CE4D42-76F9-4280-8730-70807C54BF90}" type="presParOf" srcId="{C1DF7BD0-0134-493C-A2D1-FC9892C95C79}" destId="{4B423FDE-DCF6-4898-9582-4D5CF36C356E}" srcOrd="7" destOrd="0" presId="urn:microsoft.com/office/officeart/2005/8/layout/vList2"/>
    <dgm:cxn modelId="{3C3A8635-0103-4235-A20B-D01B0070876E}" type="presParOf" srcId="{C1DF7BD0-0134-493C-A2D1-FC9892C95C79}" destId="{0C1D3C10-AF26-475A-893D-491456922440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666AC40-2593-4EF9-A116-E2E578DFA022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C63894B-E2A7-4A70-842F-99EFFB6C821D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sz="1700" b="1" dirty="0">
              <a:solidFill>
                <a:srgbClr val="183E63"/>
              </a:solidFill>
            </a:rPr>
            <a:t>Подготовка сувенирной продукции</a:t>
          </a:r>
          <a:endParaRPr lang="ru-RU" sz="1700" dirty="0">
            <a:solidFill>
              <a:srgbClr val="183E63"/>
            </a:solidFill>
          </a:endParaRPr>
        </a:p>
      </dgm:t>
    </dgm:pt>
    <dgm:pt modelId="{F0A786F1-3FFB-40B2-BF1F-5FEC5E524216}" type="parTrans" cxnId="{7AA2E248-4067-4AAF-999F-E1654DA0FD77}">
      <dgm:prSet/>
      <dgm:spPr/>
      <dgm:t>
        <a:bodyPr/>
        <a:lstStyle/>
        <a:p>
          <a:endParaRPr lang="ru-RU"/>
        </a:p>
      </dgm:t>
    </dgm:pt>
    <dgm:pt modelId="{EEEF3298-4E89-4B5D-8232-B7D2C9DB950F}" type="sibTrans" cxnId="{7AA2E248-4067-4AAF-999F-E1654DA0FD77}">
      <dgm:prSet/>
      <dgm:spPr/>
      <dgm:t>
        <a:bodyPr/>
        <a:lstStyle/>
        <a:p>
          <a:endParaRPr lang="ru-RU"/>
        </a:p>
      </dgm:t>
    </dgm:pt>
    <dgm:pt modelId="{BE862DD9-F963-4F16-B68A-91E405D3F71D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sz="1700" b="1" dirty="0">
              <a:solidFill>
                <a:srgbClr val="183E63"/>
              </a:solidFill>
            </a:rPr>
            <a:t>Доставка выставочных образцов</a:t>
          </a:r>
          <a:endParaRPr lang="ru-RU" sz="1700" dirty="0">
            <a:solidFill>
              <a:srgbClr val="183E63"/>
            </a:solidFill>
          </a:endParaRPr>
        </a:p>
      </dgm:t>
    </dgm:pt>
    <dgm:pt modelId="{6CC42F5B-A296-48E4-B3EA-7C00051DD540}" type="parTrans" cxnId="{F9570072-3C55-469B-92BD-639A8F31F8DD}">
      <dgm:prSet/>
      <dgm:spPr/>
      <dgm:t>
        <a:bodyPr/>
        <a:lstStyle/>
        <a:p>
          <a:endParaRPr lang="ru-RU"/>
        </a:p>
      </dgm:t>
    </dgm:pt>
    <dgm:pt modelId="{F2A4CF9E-AB14-4B9B-9A46-4E8F2CEDC9C9}" type="sibTrans" cxnId="{F9570072-3C55-469B-92BD-639A8F31F8DD}">
      <dgm:prSet/>
      <dgm:spPr/>
      <dgm:t>
        <a:bodyPr/>
        <a:lstStyle/>
        <a:p>
          <a:endParaRPr lang="ru-RU"/>
        </a:p>
      </dgm:t>
    </dgm:pt>
    <dgm:pt modelId="{38670BB9-CD53-4622-844B-EAE07BA7643D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sz="1700" b="1" dirty="0">
              <a:solidFill>
                <a:srgbClr val="183E63"/>
              </a:solidFill>
            </a:rPr>
            <a:t>Поиск и подбор покупателей, зарегистрированных на выставочных мероприятиях</a:t>
          </a:r>
          <a:endParaRPr lang="ru-RU" sz="1700" dirty="0">
            <a:solidFill>
              <a:srgbClr val="183E63"/>
            </a:solidFill>
          </a:endParaRPr>
        </a:p>
      </dgm:t>
    </dgm:pt>
    <dgm:pt modelId="{0443AFEA-777D-4062-9178-BFF8948E4A50}" type="parTrans" cxnId="{21E11645-001F-4019-B36F-F18A3AE3E1D2}">
      <dgm:prSet/>
      <dgm:spPr/>
      <dgm:t>
        <a:bodyPr/>
        <a:lstStyle/>
        <a:p>
          <a:endParaRPr lang="ru-RU"/>
        </a:p>
      </dgm:t>
    </dgm:pt>
    <dgm:pt modelId="{7F9A2C39-7557-47C9-AB57-29A29860895E}" type="sibTrans" cxnId="{21E11645-001F-4019-B36F-F18A3AE3E1D2}">
      <dgm:prSet/>
      <dgm:spPr/>
      <dgm:t>
        <a:bodyPr/>
        <a:lstStyle/>
        <a:p>
          <a:endParaRPr lang="ru-RU"/>
        </a:p>
      </dgm:t>
    </dgm:pt>
    <dgm:pt modelId="{51C8B15E-6536-44BB-990C-7B42C5670213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sz="1700" b="1" dirty="0">
              <a:solidFill>
                <a:srgbClr val="183E63"/>
              </a:solidFill>
            </a:rPr>
            <a:t>Аренда площадей для деловых мероприятий</a:t>
          </a:r>
          <a:endParaRPr lang="ru-RU" sz="1700" dirty="0">
            <a:solidFill>
              <a:srgbClr val="FF0000"/>
            </a:solidFill>
          </a:endParaRPr>
        </a:p>
      </dgm:t>
    </dgm:pt>
    <dgm:pt modelId="{904AC879-8ACB-4E00-B2B5-760647B4671A}" type="parTrans" cxnId="{96E88476-C7E7-4CE2-BBBB-9DB4D5FE7852}">
      <dgm:prSet/>
      <dgm:spPr/>
      <dgm:t>
        <a:bodyPr/>
        <a:lstStyle/>
        <a:p>
          <a:endParaRPr lang="ru-RU"/>
        </a:p>
      </dgm:t>
    </dgm:pt>
    <dgm:pt modelId="{6063DFBE-DB90-47DF-91C4-D73A59E3E6E3}" type="sibTrans" cxnId="{96E88476-C7E7-4CE2-BBBB-9DB4D5FE7852}">
      <dgm:prSet/>
      <dgm:spPr/>
      <dgm:t>
        <a:bodyPr/>
        <a:lstStyle/>
        <a:p>
          <a:endParaRPr lang="ru-RU"/>
        </a:p>
      </dgm:t>
    </dgm:pt>
    <dgm:pt modelId="{12560AD3-A79D-4C90-9AF5-1E7B99E01C8E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rgbClr val="10375E"/>
          </a:solidFill>
        </a:ln>
      </dgm:spPr>
      <dgm:t>
        <a:bodyPr/>
        <a:lstStyle/>
        <a:p>
          <a:r>
            <a:rPr lang="ru-RU" sz="1700" b="1" dirty="0">
              <a:solidFill>
                <a:srgbClr val="10375E"/>
              </a:solidFill>
            </a:rPr>
            <a:t>Оплата регистрационных взносов</a:t>
          </a:r>
          <a:endParaRPr lang="ru-RU" sz="1700" dirty="0">
            <a:solidFill>
              <a:srgbClr val="FF0000"/>
            </a:solidFill>
          </a:endParaRPr>
        </a:p>
      </dgm:t>
    </dgm:pt>
    <dgm:pt modelId="{03F4B53C-C55B-484F-8A37-FE129E2B0438}" type="parTrans" cxnId="{F2F75955-4CC9-4C59-8864-6658B42F9A31}">
      <dgm:prSet/>
      <dgm:spPr/>
      <dgm:t>
        <a:bodyPr/>
        <a:lstStyle/>
        <a:p>
          <a:endParaRPr lang="ru-RU"/>
        </a:p>
      </dgm:t>
    </dgm:pt>
    <dgm:pt modelId="{F588B399-9F70-49BC-821C-96F5770D8916}" type="sibTrans" cxnId="{F2F75955-4CC9-4C59-8864-6658B42F9A31}">
      <dgm:prSet/>
      <dgm:spPr/>
      <dgm:t>
        <a:bodyPr/>
        <a:lstStyle/>
        <a:p>
          <a:endParaRPr lang="ru-RU"/>
        </a:p>
      </dgm:t>
    </dgm:pt>
    <dgm:pt modelId="{C1DF7BD0-0134-493C-A2D1-FC9892C95C79}" type="pres">
      <dgm:prSet presAssocID="{1666AC40-2593-4EF9-A116-E2E578DFA022}" presName="linear" presStyleCnt="0">
        <dgm:presLayoutVars>
          <dgm:animLvl val="lvl"/>
          <dgm:resizeHandles val="exact"/>
        </dgm:presLayoutVars>
      </dgm:prSet>
      <dgm:spPr/>
    </dgm:pt>
    <dgm:pt modelId="{26F92570-900C-41AE-BADB-CD56E2381080}" type="pres">
      <dgm:prSet presAssocID="{4C63894B-E2A7-4A70-842F-99EFFB6C821D}" presName="parentText" presStyleLbl="node1" presStyleIdx="0" presStyleCnt="5" custScaleY="42564" custLinFactNeighborX="-571" custLinFactNeighborY="29082">
        <dgm:presLayoutVars>
          <dgm:chMax val="0"/>
          <dgm:bulletEnabled val="1"/>
        </dgm:presLayoutVars>
      </dgm:prSet>
      <dgm:spPr/>
    </dgm:pt>
    <dgm:pt modelId="{05A603C9-FE7A-4053-BEB2-2B46F5F67C60}" type="pres">
      <dgm:prSet presAssocID="{EEEF3298-4E89-4B5D-8232-B7D2C9DB950F}" presName="spacer" presStyleCnt="0"/>
      <dgm:spPr/>
    </dgm:pt>
    <dgm:pt modelId="{CA9EA091-EB43-40F3-8901-D1B5027CCD1F}" type="pres">
      <dgm:prSet presAssocID="{BE862DD9-F963-4F16-B68A-91E405D3F71D}" presName="parentText" presStyleLbl="node1" presStyleIdx="1" presStyleCnt="5" custScaleY="31246" custLinFactNeighborX="-571" custLinFactNeighborY="-25002">
        <dgm:presLayoutVars>
          <dgm:chMax val="0"/>
          <dgm:bulletEnabled val="1"/>
        </dgm:presLayoutVars>
      </dgm:prSet>
      <dgm:spPr/>
    </dgm:pt>
    <dgm:pt modelId="{82793563-C3EE-47B8-A015-A6CD9A00CF92}" type="pres">
      <dgm:prSet presAssocID="{F2A4CF9E-AB14-4B9B-9A46-4E8F2CEDC9C9}" presName="spacer" presStyleCnt="0"/>
      <dgm:spPr/>
    </dgm:pt>
    <dgm:pt modelId="{B9D74794-960F-4DBF-A41D-7A962FC7D7C3}" type="pres">
      <dgm:prSet presAssocID="{38670BB9-CD53-4622-844B-EAE07BA7643D}" presName="parentText" presStyleLbl="node1" presStyleIdx="2" presStyleCnt="5" custScaleY="37915" custLinFactNeighborX="-571" custLinFactNeighborY="-60678">
        <dgm:presLayoutVars>
          <dgm:chMax val="0"/>
          <dgm:bulletEnabled val="1"/>
        </dgm:presLayoutVars>
      </dgm:prSet>
      <dgm:spPr/>
    </dgm:pt>
    <dgm:pt modelId="{E7C487DE-5FFD-46FB-B3FA-6A2110012995}" type="pres">
      <dgm:prSet presAssocID="{7F9A2C39-7557-47C9-AB57-29A29860895E}" presName="spacer" presStyleCnt="0"/>
      <dgm:spPr/>
    </dgm:pt>
    <dgm:pt modelId="{738A09A8-9EF5-4C03-939E-2EDB66E9640A}" type="pres">
      <dgm:prSet presAssocID="{51C8B15E-6536-44BB-990C-7B42C5670213}" presName="parentText" presStyleLbl="node1" presStyleIdx="3" presStyleCnt="5" custScaleY="41346" custLinFactY="-2234" custLinFactNeighborX="-571" custLinFactNeighborY="-100000">
        <dgm:presLayoutVars>
          <dgm:chMax val="0"/>
          <dgm:bulletEnabled val="1"/>
        </dgm:presLayoutVars>
      </dgm:prSet>
      <dgm:spPr/>
    </dgm:pt>
    <dgm:pt modelId="{4B423FDE-DCF6-4898-9582-4D5CF36C356E}" type="pres">
      <dgm:prSet presAssocID="{6063DFBE-DB90-47DF-91C4-D73A59E3E6E3}" presName="spacer" presStyleCnt="0"/>
      <dgm:spPr/>
    </dgm:pt>
    <dgm:pt modelId="{0C1D3C10-AF26-475A-893D-491456922440}" type="pres">
      <dgm:prSet presAssocID="{12560AD3-A79D-4C90-9AF5-1E7B99E01C8E}" presName="parentText" presStyleLbl="node1" presStyleIdx="4" presStyleCnt="5" custScaleY="30126" custLinFactY="-11770" custLinFactNeighborX="319" custLinFactNeighborY="-100000">
        <dgm:presLayoutVars>
          <dgm:chMax val="0"/>
          <dgm:bulletEnabled val="1"/>
        </dgm:presLayoutVars>
      </dgm:prSet>
      <dgm:spPr/>
    </dgm:pt>
  </dgm:ptLst>
  <dgm:cxnLst>
    <dgm:cxn modelId="{4769531A-3E30-471D-B5CE-BF217B1075DB}" type="presOf" srcId="{4C63894B-E2A7-4A70-842F-99EFFB6C821D}" destId="{26F92570-900C-41AE-BADB-CD56E2381080}" srcOrd="0" destOrd="0" presId="urn:microsoft.com/office/officeart/2005/8/layout/vList2"/>
    <dgm:cxn modelId="{1254F335-DF54-4150-A2D7-76D95FE618D7}" type="presOf" srcId="{BE862DD9-F963-4F16-B68A-91E405D3F71D}" destId="{CA9EA091-EB43-40F3-8901-D1B5027CCD1F}" srcOrd="0" destOrd="0" presId="urn:microsoft.com/office/officeart/2005/8/layout/vList2"/>
    <dgm:cxn modelId="{23835441-CF16-493C-8DAA-9C64C578DCB2}" type="presOf" srcId="{1666AC40-2593-4EF9-A116-E2E578DFA022}" destId="{C1DF7BD0-0134-493C-A2D1-FC9892C95C79}" srcOrd="0" destOrd="0" presId="urn:microsoft.com/office/officeart/2005/8/layout/vList2"/>
    <dgm:cxn modelId="{21E11645-001F-4019-B36F-F18A3AE3E1D2}" srcId="{1666AC40-2593-4EF9-A116-E2E578DFA022}" destId="{38670BB9-CD53-4622-844B-EAE07BA7643D}" srcOrd="2" destOrd="0" parTransId="{0443AFEA-777D-4062-9178-BFF8948E4A50}" sibTransId="{7F9A2C39-7557-47C9-AB57-29A29860895E}"/>
    <dgm:cxn modelId="{7AA2E248-4067-4AAF-999F-E1654DA0FD77}" srcId="{1666AC40-2593-4EF9-A116-E2E578DFA022}" destId="{4C63894B-E2A7-4A70-842F-99EFFB6C821D}" srcOrd="0" destOrd="0" parTransId="{F0A786F1-3FFB-40B2-BF1F-5FEC5E524216}" sibTransId="{EEEF3298-4E89-4B5D-8232-B7D2C9DB950F}"/>
    <dgm:cxn modelId="{F9570072-3C55-469B-92BD-639A8F31F8DD}" srcId="{1666AC40-2593-4EF9-A116-E2E578DFA022}" destId="{BE862DD9-F963-4F16-B68A-91E405D3F71D}" srcOrd="1" destOrd="0" parTransId="{6CC42F5B-A296-48E4-B3EA-7C00051DD540}" sibTransId="{F2A4CF9E-AB14-4B9B-9A46-4E8F2CEDC9C9}"/>
    <dgm:cxn modelId="{F2F75955-4CC9-4C59-8864-6658B42F9A31}" srcId="{1666AC40-2593-4EF9-A116-E2E578DFA022}" destId="{12560AD3-A79D-4C90-9AF5-1E7B99E01C8E}" srcOrd="4" destOrd="0" parTransId="{03F4B53C-C55B-484F-8A37-FE129E2B0438}" sibTransId="{F588B399-9F70-49BC-821C-96F5770D8916}"/>
    <dgm:cxn modelId="{96E88476-C7E7-4CE2-BBBB-9DB4D5FE7852}" srcId="{1666AC40-2593-4EF9-A116-E2E578DFA022}" destId="{51C8B15E-6536-44BB-990C-7B42C5670213}" srcOrd="3" destOrd="0" parTransId="{904AC879-8ACB-4E00-B2B5-760647B4671A}" sibTransId="{6063DFBE-DB90-47DF-91C4-D73A59E3E6E3}"/>
    <dgm:cxn modelId="{D2D547ED-2887-42E6-AF3E-FED2691492A2}" type="presOf" srcId="{51C8B15E-6536-44BB-990C-7B42C5670213}" destId="{738A09A8-9EF5-4C03-939E-2EDB66E9640A}" srcOrd="0" destOrd="0" presId="urn:microsoft.com/office/officeart/2005/8/layout/vList2"/>
    <dgm:cxn modelId="{6C66E6F1-B924-4BBD-8400-2533A465622C}" type="presOf" srcId="{12560AD3-A79D-4C90-9AF5-1E7B99E01C8E}" destId="{0C1D3C10-AF26-475A-893D-491456922440}" srcOrd="0" destOrd="0" presId="urn:microsoft.com/office/officeart/2005/8/layout/vList2"/>
    <dgm:cxn modelId="{09CB2CFB-6298-4A3B-AAE2-353A84B37607}" type="presOf" srcId="{38670BB9-CD53-4622-844B-EAE07BA7643D}" destId="{B9D74794-960F-4DBF-A41D-7A962FC7D7C3}" srcOrd="0" destOrd="0" presId="urn:microsoft.com/office/officeart/2005/8/layout/vList2"/>
    <dgm:cxn modelId="{77D668AC-CB32-430F-B54E-C1868CB577EF}" type="presParOf" srcId="{C1DF7BD0-0134-493C-A2D1-FC9892C95C79}" destId="{26F92570-900C-41AE-BADB-CD56E2381080}" srcOrd="0" destOrd="0" presId="urn:microsoft.com/office/officeart/2005/8/layout/vList2"/>
    <dgm:cxn modelId="{96F9FEFE-3CB6-4208-8CA2-E8A98B7BA704}" type="presParOf" srcId="{C1DF7BD0-0134-493C-A2D1-FC9892C95C79}" destId="{05A603C9-FE7A-4053-BEB2-2B46F5F67C60}" srcOrd="1" destOrd="0" presId="urn:microsoft.com/office/officeart/2005/8/layout/vList2"/>
    <dgm:cxn modelId="{9D745567-CC38-40F0-AA67-10A421FA8FAE}" type="presParOf" srcId="{C1DF7BD0-0134-493C-A2D1-FC9892C95C79}" destId="{CA9EA091-EB43-40F3-8901-D1B5027CCD1F}" srcOrd="2" destOrd="0" presId="urn:microsoft.com/office/officeart/2005/8/layout/vList2"/>
    <dgm:cxn modelId="{42971759-99F7-431F-A696-26C0EC18F84B}" type="presParOf" srcId="{C1DF7BD0-0134-493C-A2D1-FC9892C95C79}" destId="{82793563-C3EE-47B8-A015-A6CD9A00CF92}" srcOrd="3" destOrd="0" presId="urn:microsoft.com/office/officeart/2005/8/layout/vList2"/>
    <dgm:cxn modelId="{ABDA2A29-B890-40E2-9E8D-7A076EE20AC2}" type="presParOf" srcId="{C1DF7BD0-0134-493C-A2D1-FC9892C95C79}" destId="{B9D74794-960F-4DBF-A41D-7A962FC7D7C3}" srcOrd="4" destOrd="0" presId="urn:microsoft.com/office/officeart/2005/8/layout/vList2"/>
    <dgm:cxn modelId="{57DF35E5-017D-4144-BE08-6106AE6450E4}" type="presParOf" srcId="{C1DF7BD0-0134-493C-A2D1-FC9892C95C79}" destId="{E7C487DE-5FFD-46FB-B3FA-6A2110012995}" srcOrd="5" destOrd="0" presId="urn:microsoft.com/office/officeart/2005/8/layout/vList2"/>
    <dgm:cxn modelId="{DEFCE6B5-B74D-416F-B5A8-4AE18E8CB150}" type="presParOf" srcId="{C1DF7BD0-0134-493C-A2D1-FC9892C95C79}" destId="{738A09A8-9EF5-4C03-939E-2EDB66E9640A}" srcOrd="6" destOrd="0" presId="urn:microsoft.com/office/officeart/2005/8/layout/vList2"/>
    <dgm:cxn modelId="{E0CE4D42-76F9-4280-8730-70807C54BF90}" type="presParOf" srcId="{C1DF7BD0-0134-493C-A2D1-FC9892C95C79}" destId="{4B423FDE-DCF6-4898-9582-4D5CF36C356E}" srcOrd="7" destOrd="0" presId="urn:microsoft.com/office/officeart/2005/8/layout/vList2"/>
    <dgm:cxn modelId="{3C3A8635-0103-4235-A20B-D01B0070876E}" type="presParOf" srcId="{C1DF7BD0-0134-493C-A2D1-FC9892C95C79}" destId="{0C1D3C10-AF26-475A-893D-491456922440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A41664-C7E2-45A7-8B20-76F71E492973}">
      <dsp:nvSpPr>
        <dsp:cNvPr id="0" name=""/>
        <dsp:cNvSpPr/>
      </dsp:nvSpPr>
      <dsp:spPr>
        <a:xfrm>
          <a:off x="0" y="1681277"/>
          <a:ext cx="2915000" cy="221838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>
              <a:solidFill>
                <a:srgbClr val="183E63"/>
              </a:solidFill>
            </a:rPr>
            <a:t>Обращение субъекта МСП, зарегистрированного на территории Кировской области, в ЦПЭ за получением услуги</a:t>
          </a:r>
        </a:p>
      </dsp:txBody>
      <dsp:txXfrm>
        <a:off x="64974" y="1746251"/>
        <a:ext cx="2785052" cy="2088440"/>
      </dsp:txXfrm>
    </dsp:sp>
    <dsp:sp modelId="{A9632477-3482-40E9-9AA5-B5962E1D1758}">
      <dsp:nvSpPr>
        <dsp:cNvPr id="0" name=""/>
        <dsp:cNvSpPr/>
      </dsp:nvSpPr>
      <dsp:spPr>
        <a:xfrm rot="3547">
          <a:off x="3144746" y="2507643"/>
          <a:ext cx="487063" cy="569641"/>
        </a:xfrm>
        <a:prstGeom prst="rightArrow">
          <a:avLst>
            <a:gd name="adj1" fmla="val 60000"/>
            <a:gd name="adj2" fmla="val 50000"/>
          </a:avLst>
        </a:prstGeom>
        <a:solidFill>
          <a:srgbClr val="183E6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500" kern="1200">
            <a:solidFill>
              <a:srgbClr val="183E63"/>
            </a:solidFill>
          </a:endParaRPr>
        </a:p>
      </dsp:txBody>
      <dsp:txXfrm>
        <a:off x="3144746" y="2621496"/>
        <a:ext cx="340944" cy="341785"/>
      </dsp:txXfrm>
    </dsp:sp>
    <dsp:sp modelId="{9E20512C-A84E-40C2-B5D9-A9F44464E8B4}">
      <dsp:nvSpPr>
        <dsp:cNvPr id="0" name=""/>
        <dsp:cNvSpPr/>
      </dsp:nvSpPr>
      <dsp:spPr>
        <a:xfrm>
          <a:off x="3833987" y="1685233"/>
          <a:ext cx="2915000" cy="221838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>
              <a:solidFill>
                <a:srgbClr val="183E63"/>
              </a:solidFill>
            </a:rPr>
            <a:t>Заполнение Соглашения и Анкеты-заявления</a:t>
          </a:r>
        </a:p>
      </dsp:txBody>
      <dsp:txXfrm>
        <a:off x="3898961" y="1750207"/>
        <a:ext cx="2785052" cy="2088440"/>
      </dsp:txXfrm>
    </dsp:sp>
    <dsp:sp modelId="{DD872188-DB41-4709-BBBE-9C09AE95293E}">
      <dsp:nvSpPr>
        <dsp:cNvPr id="0" name=""/>
        <dsp:cNvSpPr/>
      </dsp:nvSpPr>
      <dsp:spPr>
        <a:xfrm>
          <a:off x="6978681" y="2509606"/>
          <a:ext cx="486951" cy="569641"/>
        </a:xfrm>
        <a:prstGeom prst="rightArrow">
          <a:avLst>
            <a:gd name="adj1" fmla="val 60000"/>
            <a:gd name="adj2" fmla="val 50000"/>
          </a:avLst>
        </a:prstGeom>
        <a:solidFill>
          <a:srgbClr val="183E6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500" kern="1200"/>
        </a:p>
      </dsp:txBody>
      <dsp:txXfrm>
        <a:off x="6978681" y="2623534"/>
        <a:ext cx="340866" cy="341785"/>
      </dsp:txXfrm>
    </dsp:sp>
    <dsp:sp modelId="{816FDF5C-60A6-4EB5-A40E-AA3D2066E03E}">
      <dsp:nvSpPr>
        <dsp:cNvPr id="0" name=""/>
        <dsp:cNvSpPr/>
      </dsp:nvSpPr>
      <dsp:spPr>
        <a:xfrm>
          <a:off x="7667763" y="1685233"/>
          <a:ext cx="2915000" cy="221838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>
              <a:solidFill>
                <a:srgbClr val="183E63"/>
              </a:solidFill>
            </a:rPr>
            <a:t>Оказание услуги и подписание закрывающего акта</a:t>
          </a:r>
        </a:p>
      </dsp:txBody>
      <dsp:txXfrm>
        <a:off x="7732737" y="1750207"/>
        <a:ext cx="2785052" cy="208844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F92570-900C-41AE-BADB-CD56E2381080}">
      <dsp:nvSpPr>
        <dsp:cNvPr id="0" name=""/>
        <dsp:cNvSpPr/>
      </dsp:nvSpPr>
      <dsp:spPr>
        <a:xfrm>
          <a:off x="0" y="484608"/>
          <a:ext cx="10768336" cy="672750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srgbClr val="C00000"/>
              </a:solidFill>
            </a:rPr>
            <a:t>Подбор электронной площадки</a:t>
          </a:r>
          <a:endParaRPr lang="ru-RU" sz="2800" kern="1200" dirty="0">
            <a:solidFill>
              <a:srgbClr val="C00000"/>
            </a:solidFill>
          </a:endParaRPr>
        </a:p>
      </dsp:txBody>
      <dsp:txXfrm>
        <a:off x="32841" y="517449"/>
        <a:ext cx="10702654" cy="607068"/>
      </dsp:txXfrm>
    </dsp:sp>
    <dsp:sp modelId="{CA9EA091-EB43-40F3-8901-D1B5027CCD1F}">
      <dsp:nvSpPr>
        <dsp:cNvPr id="0" name=""/>
        <dsp:cNvSpPr/>
      </dsp:nvSpPr>
      <dsp:spPr>
        <a:xfrm>
          <a:off x="0" y="1223598"/>
          <a:ext cx="10768336" cy="672750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srgbClr val="C00000"/>
              </a:solidFill>
            </a:rPr>
            <a:t>Регистрация и продвижение на электронной площадке</a:t>
          </a:r>
          <a:endParaRPr lang="ru-RU" sz="2800" kern="1200" dirty="0">
            <a:solidFill>
              <a:srgbClr val="C00000"/>
            </a:solidFill>
          </a:endParaRPr>
        </a:p>
      </dsp:txBody>
      <dsp:txXfrm>
        <a:off x="32841" y="1256439"/>
        <a:ext cx="10702654" cy="607068"/>
      </dsp:txXfrm>
    </dsp:sp>
    <dsp:sp modelId="{DA883453-1BC9-4CC9-914A-1119D7FD5FFE}">
      <dsp:nvSpPr>
        <dsp:cNvPr id="0" name=""/>
        <dsp:cNvSpPr/>
      </dsp:nvSpPr>
      <dsp:spPr>
        <a:xfrm>
          <a:off x="0" y="1962588"/>
          <a:ext cx="10768336" cy="672750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b="1" kern="1200" dirty="0">
              <a:solidFill>
                <a:srgbClr val="10375E"/>
              </a:solidFill>
            </a:rPr>
            <a:t>Адаптация и перевод упаковки товара, других материалов на иностранный язык</a:t>
          </a:r>
          <a:endParaRPr lang="ru-RU" sz="2300" kern="1200" dirty="0">
            <a:solidFill>
              <a:srgbClr val="FF0000"/>
            </a:solidFill>
          </a:endParaRPr>
        </a:p>
      </dsp:txBody>
      <dsp:txXfrm>
        <a:off x="32841" y="1995429"/>
        <a:ext cx="10702654" cy="607068"/>
      </dsp:txXfrm>
    </dsp:sp>
    <dsp:sp modelId="{9E9AF3EB-1021-458F-AA5C-AC8BDA0A7C1E}">
      <dsp:nvSpPr>
        <dsp:cNvPr id="0" name=""/>
        <dsp:cNvSpPr/>
      </dsp:nvSpPr>
      <dsp:spPr>
        <a:xfrm>
          <a:off x="0" y="2701578"/>
          <a:ext cx="10768336" cy="672750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b="1" kern="1200" dirty="0">
              <a:solidFill>
                <a:srgbClr val="10375E"/>
              </a:solidFill>
            </a:rPr>
            <a:t>Содействие в размещении и хранении продукции за рубежом</a:t>
          </a:r>
          <a:endParaRPr lang="ru-RU" sz="2300" kern="1200" dirty="0">
            <a:solidFill>
              <a:srgbClr val="FF0000"/>
            </a:solidFill>
          </a:endParaRPr>
        </a:p>
      </dsp:txBody>
      <dsp:txXfrm>
        <a:off x="32841" y="2734419"/>
        <a:ext cx="10702654" cy="6070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546F31-03F0-43E7-936C-7E1183C4A5AC}">
      <dsp:nvSpPr>
        <dsp:cNvPr id="0" name=""/>
        <dsp:cNvSpPr/>
      </dsp:nvSpPr>
      <dsp:spPr>
        <a:xfrm>
          <a:off x="0" y="6088"/>
          <a:ext cx="5257798" cy="1164881"/>
        </a:xfrm>
        <a:prstGeom prst="roundRect">
          <a:avLst/>
        </a:prstGeom>
        <a:solidFill>
          <a:srgbClr val="F6F7FC"/>
        </a:solidFill>
        <a:ln w="12700" cap="flat" cmpd="sng" algn="ctr">
          <a:solidFill>
            <a:srgbClr val="183E63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1" kern="1200" dirty="0">
              <a:solidFill>
                <a:srgbClr val="C00000"/>
              </a:solidFill>
              <a:latin typeface="Calibri"/>
              <a:ea typeface="+mn-ea"/>
              <a:cs typeface="+mn-cs"/>
            </a:rPr>
            <a:t>Подготовка проекта</a:t>
          </a:r>
          <a:r>
            <a:rPr lang="en-US" sz="2100" b="1" kern="1200" dirty="0">
              <a:solidFill>
                <a:srgbClr val="C00000"/>
              </a:solidFill>
              <a:latin typeface="Calibri"/>
              <a:ea typeface="+mn-ea"/>
              <a:cs typeface="+mn-cs"/>
            </a:rPr>
            <a:t> / </a:t>
          </a:r>
          <a:r>
            <a:rPr lang="ru-RU" sz="2100" b="1" kern="1200" dirty="0">
              <a:solidFill>
                <a:srgbClr val="C00000"/>
              </a:solidFill>
              <a:latin typeface="Calibri"/>
              <a:ea typeface="+mn-ea"/>
              <a:cs typeface="+mn-cs"/>
            </a:rPr>
            <a:t>правовая экспертиза контракта</a:t>
          </a:r>
        </a:p>
      </dsp:txBody>
      <dsp:txXfrm>
        <a:off x="56865" y="62953"/>
        <a:ext cx="5144068" cy="1051151"/>
      </dsp:txXfrm>
    </dsp:sp>
    <dsp:sp modelId="{CA9EA091-EB43-40F3-8901-D1B5027CCD1F}">
      <dsp:nvSpPr>
        <dsp:cNvPr id="0" name=""/>
        <dsp:cNvSpPr/>
      </dsp:nvSpPr>
      <dsp:spPr>
        <a:xfrm>
          <a:off x="0" y="1205529"/>
          <a:ext cx="5257798" cy="1164881"/>
        </a:xfrm>
        <a:prstGeom prst="roundRect">
          <a:avLst/>
        </a:prstGeom>
        <a:solidFill>
          <a:srgbClr val="F6F7FC"/>
        </a:solidFill>
        <a:ln w="12700" cap="flat" cmpd="sng" algn="ctr">
          <a:solidFill>
            <a:srgbClr val="183E63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1" kern="1200" dirty="0">
              <a:solidFill>
                <a:srgbClr val="10375E"/>
              </a:solidFill>
              <a:latin typeface="Calibri"/>
              <a:ea typeface="+mn-ea"/>
              <a:cs typeface="+mn-cs"/>
            </a:rPr>
            <a:t>Адаптация и перевод упаковки товара, текста экспортного контракта и др. материалов</a:t>
          </a:r>
        </a:p>
      </dsp:txBody>
      <dsp:txXfrm>
        <a:off x="56865" y="1262394"/>
        <a:ext cx="5144068" cy="1051151"/>
      </dsp:txXfrm>
    </dsp:sp>
    <dsp:sp modelId="{738A09A8-9EF5-4C03-939E-2EDB66E9640A}">
      <dsp:nvSpPr>
        <dsp:cNvPr id="0" name=""/>
        <dsp:cNvSpPr/>
      </dsp:nvSpPr>
      <dsp:spPr>
        <a:xfrm>
          <a:off x="0" y="2404971"/>
          <a:ext cx="5257798" cy="1164881"/>
        </a:xfrm>
        <a:prstGeom prst="roundRect">
          <a:avLst/>
        </a:prstGeom>
        <a:solidFill>
          <a:srgbClr val="F6F7FC"/>
        </a:solidFill>
        <a:ln w="12700" cap="flat" cmpd="sng" algn="ctr">
          <a:solidFill>
            <a:srgbClr val="183E63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1" kern="1200" dirty="0">
              <a:solidFill>
                <a:srgbClr val="10375E"/>
              </a:solidFill>
              <a:latin typeface="Calibri"/>
              <a:ea typeface="+mn-ea"/>
              <a:cs typeface="+mn-cs"/>
            </a:rPr>
            <a:t>Содействие во временном размещении продукции за рубежом для хранения</a:t>
          </a:r>
        </a:p>
      </dsp:txBody>
      <dsp:txXfrm>
        <a:off x="56865" y="2461836"/>
        <a:ext cx="5144068" cy="10511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546F31-03F0-43E7-936C-7E1183C4A5AC}">
      <dsp:nvSpPr>
        <dsp:cNvPr id="0" name=""/>
        <dsp:cNvSpPr/>
      </dsp:nvSpPr>
      <dsp:spPr>
        <a:xfrm>
          <a:off x="0" y="250302"/>
          <a:ext cx="5257798" cy="834236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1" kern="1200" dirty="0">
              <a:solidFill>
                <a:srgbClr val="10375E"/>
              </a:solidFill>
            </a:rPr>
            <a:t>Расчёт логистики</a:t>
          </a:r>
          <a:endParaRPr lang="ru-RU" sz="2100" kern="1200" dirty="0">
            <a:solidFill>
              <a:srgbClr val="FF0000"/>
            </a:solidFill>
          </a:endParaRPr>
        </a:p>
      </dsp:txBody>
      <dsp:txXfrm>
        <a:off x="40724" y="291026"/>
        <a:ext cx="5176350" cy="752788"/>
      </dsp:txXfrm>
    </dsp:sp>
    <dsp:sp modelId="{CA9EA091-EB43-40F3-8901-D1B5027CCD1F}">
      <dsp:nvSpPr>
        <dsp:cNvPr id="0" name=""/>
        <dsp:cNvSpPr/>
      </dsp:nvSpPr>
      <dsp:spPr>
        <a:xfrm>
          <a:off x="0" y="1134913"/>
          <a:ext cx="5257798" cy="834228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1" kern="1200" dirty="0">
              <a:solidFill>
                <a:srgbClr val="10375E"/>
              </a:solidFill>
            </a:rPr>
            <a:t>Сопровождение переговорного процесса</a:t>
          </a:r>
          <a:endParaRPr lang="ru-RU" sz="2100" kern="1200" dirty="0">
            <a:solidFill>
              <a:srgbClr val="10375E"/>
            </a:solidFill>
          </a:endParaRPr>
        </a:p>
      </dsp:txBody>
      <dsp:txXfrm>
        <a:off x="40724" y="1175637"/>
        <a:ext cx="5176350" cy="752780"/>
      </dsp:txXfrm>
    </dsp:sp>
    <dsp:sp modelId="{738A09A8-9EF5-4C03-939E-2EDB66E9640A}">
      <dsp:nvSpPr>
        <dsp:cNvPr id="0" name=""/>
        <dsp:cNvSpPr/>
      </dsp:nvSpPr>
      <dsp:spPr>
        <a:xfrm>
          <a:off x="0" y="2029621"/>
          <a:ext cx="5257798" cy="834228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1" kern="1200" dirty="0">
              <a:solidFill>
                <a:srgbClr val="10375E"/>
              </a:solidFill>
            </a:rPr>
            <a:t>Подготовка документов для прохождения таможенных процедур</a:t>
          </a:r>
          <a:endParaRPr lang="ru-RU" sz="2100" kern="1200" dirty="0">
            <a:solidFill>
              <a:srgbClr val="10375E"/>
            </a:solidFill>
          </a:endParaRPr>
        </a:p>
      </dsp:txBody>
      <dsp:txXfrm>
        <a:off x="40724" y="2070345"/>
        <a:ext cx="5176350" cy="752780"/>
      </dsp:txXfrm>
    </dsp:sp>
    <dsp:sp modelId="{EA20B480-5430-4909-A399-7E69E24759B2}">
      <dsp:nvSpPr>
        <dsp:cNvPr id="0" name=""/>
        <dsp:cNvSpPr/>
      </dsp:nvSpPr>
      <dsp:spPr>
        <a:xfrm>
          <a:off x="0" y="2924329"/>
          <a:ext cx="5257798" cy="834228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1" kern="1200" dirty="0">
              <a:solidFill>
                <a:srgbClr val="10375E"/>
              </a:solidFill>
            </a:rPr>
            <a:t>Консультирование по налогообложению, валютному регулированию и контролю</a:t>
          </a:r>
          <a:endParaRPr lang="ru-RU" sz="2100" kern="1200" dirty="0">
            <a:solidFill>
              <a:srgbClr val="10375E"/>
            </a:solidFill>
          </a:endParaRPr>
        </a:p>
      </dsp:txBody>
      <dsp:txXfrm>
        <a:off x="40724" y="2965053"/>
        <a:ext cx="5176350" cy="7527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F92570-900C-41AE-BADB-CD56E2381080}">
      <dsp:nvSpPr>
        <dsp:cNvPr id="0" name=""/>
        <dsp:cNvSpPr/>
      </dsp:nvSpPr>
      <dsp:spPr>
        <a:xfrm>
          <a:off x="0" y="6828"/>
          <a:ext cx="5257800" cy="1193400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000" b="1" kern="1200" dirty="0">
              <a:solidFill>
                <a:srgbClr val="C00000"/>
              </a:solidFill>
            </a:rPr>
            <a:t>Поиск и подбор иностранных покупателей</a:t>
          </a:r>
          <a:endParaRPr lang="ru-RU" sz="3000" kern="1200" dirty="0">
            <a:solidFill>
              <a:srgbClr val="C00000"/>
            </a:solidFill>
          </a:endParaRPr>
        </a:p>
      </dsp:txBody>
      <dsp:txXfrm>
        <a:off x="58257" y="65085"/>
        <a:ext cx="5141286" cy="1076886"/>
      </dsp:txXfrm>
    </dsp:sp>
    <dsp:sp modelId="{CA9EA091-EB43-40F3-8901-D1B5027CCD1F}">
      <dsp:nvSpPr>
        <dsp:cNvPr id="0" name=""/>
        <dsp:cNvSpPr/>
      </dsp:nvSpPr>
      <dsp:spPr>
        <a:xfrm>
          <a:off x="0" y="1286628"/>
          <a:ext cx="5257800" cy="1193400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000" b="1" kern="1200" dirty="0">
              <a:solidFill>
                <a:srgbClr val="183E63"/>
              </a:solidFill>
            </a:rPr>
            <a:t>Подготовка коммерческого предложения</a:t>
          </a:r>
          <a:endParaRPr lang="ru-RU" sz="3000" kern="1200" dirty="0">
            <a:solidFill>
              <a:srgbClr val="183E63"/>
            </a:solidFill>
          </a:endParaRPr>
        </a:p>
      </dsp:txBody>
      <dsp:txXfrm>
        <a:off x="58257" y="1344885"/>
        <a:ext cx="5141286" cy="1076886"/>
      </dsp:txXfrm>
    </dsp:sp>
    <dsp:sp modelId="{B9D74794-960F-4DBF-A41D-7A962FC7D7C3}">
      <dsp:nvSpPr>
        <dsp:cNvPr id="0" name=""/>
        <dsp:cNvSpPr/>
      </dsp:nvSpPr>
      <dsp:spPr>
        <a:xfrm>
          <a:off x="0" y="2566428"/>
          <a:ext cx="5257800" cy="1193400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000" b="1" kern="1200" dirty="0">
              <a:solidFill>
                <a:srgbClr val="183E63"/>
              </a:solidFill>
            </a:rPr>
            <a:t>Сопровождение переговорного процесса</a:t>
          </a:r>
          <a:endParaRPr lang="ru-RU" sz="3000" kern="1200" dirty="0">
            <a:solidFill>
              <a:srgbClr val="183E63"/>
            </a:solidFill>
          </a:endParaRPr>
        </a:p>
      </dsp:txBody>
      <dsp:txXfrm>
        <a:off x="58257" y="2624685"/>
        <a:ext cx="5141286" cy="107688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F92570-900C-41AE-BADB-CD56E2381080}">
      <dsp:nvSpPr>
        <dsp:cNvPr id="0" name=""/>
        <dsp:cNvSpPr/>
      </dsp:nvSpPr>
      <dsp:spPr>
        <a:xfrm>
          <a:off x="0" y="455958"/>
          <a:ext cx="5257800" cy="1152029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900" b="1" kern="1200" dirty="0">
              <a:solidFill>
                <a:srgbClr val="10375E"/>
              </a:solidFill>
            </a:rPr>
            <a:t>Сайт на иностранном языке</a:t>
          </a:r>
          <a:endParaRPr lang="ru-RU" sz="2900" kern="1200" dirty="0">
            <a:solidFill>
              <a:srgbClr val="10375E"/>
            </a:solidFill>
          </a:endParaRPr>
        </a:p>
      </dsp:txBody>
      <dsp:txXfrm>
        <a:off x="56237" y="512195"/>
        <a:ext cx="5145326" cy="1039555"/>
      </dsp:txXfrm>
    </dsp:sp>
    <dsp:sp modelId="{CA9EA091-EB43-40F3-8901-D1B5027CCD1F}">
      <dsp:nvSpPr>
        <dsp:cNvPr id="0" name=""/>
        <dsp:cNvSpPr/>
      </dsp:nvSpPr>
      <dsp:spPr>
        <a:xfrm>
          <a:off x="0" y="1737628"/>
          <a:ext cx="5257800" cy="1152029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900" b="1" kern="1200" dirty="0">
              <a:solidFill>
                <a:srgbClr val="10375E"/>
              </a:solidFill>
            </a:rPr>
            <a:t>Пересылка пробной продукции</a:t>
          </a:r>
          <a:endParaRPr lang="ru-RU" sz="2900" kern="1200" dirty="0">
            <a:solidFill>
              <a:srgbClr val="10375E"/>
            </a:solidFill>
          </a:endParaRPr>
        </a:p>
      </dsp:txBody>
      <dsp:txXfrm>
        <a:off x="56237" y="1793865"/>
        <a:ext cx="5145326" cy="1039555"/>
      </dsp:txXfrm>
    </dsp:sp>
    <dsp:sp modelId="{B9D74794-960F-4DBF-A41D-7A962FC7D7C3}">
      <dsp:nvSpPr>
        <dsp:cNvPr id="0" name=""/>
        <dsp:cNvSpPr/>
      </dsp:nvSpPr>
      <dsp:spPr>
        <a:xfrm>
          <a:off x="0" y="3024542"/>
          <a:ext cx="5257800" cy="1152029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900" b="1" kern="1200" dirty="0">
              <a:solidFill>
                <a:srgbClr val="10375E"/>
              </a:solidFill>
            </a:rPr>
            <a:t>Презентационные материалы на иностранном языке</a:t>
          </a:r>
          <a:endParaRPr lang="ru-RU" sz="2900" kern="1200" dirty="0">
            <a:solidFill>
              <a:srgbClr val="10375E"/>
            </a:solidFill>
          </a:endParaRPr>
        </a:p>
      </dsp:txBody>
      <dsp:txXfrm>
        <a:off x="56237" y="3080779"/>
        <a:ext cx="5145326" cy="103955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9EA091-EB43-40F3-8901-D1B5027CCD1F}">
      <dsp:nvSpPr>
        <dsp:cNvPr id="0" name=""/>
        <dsp:cNvSpPr/>
      </dsp:nvSpPr>
      <dsp:spPr>
        <a:xfrm>
          <a:off x="0" y="11898"/>
          <a:ext cx="5257800" cy="858571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1" kern="1200" dirty="0">
              <a:solidFill>
                <a:srgbClr val="C00000"/>
              </a:solidFill>
            </a:rPr>
            <a:t>Организация деловых переговоров с покупателями</a:t>
          </a:r>
          <a:endParaRPr lang="ru-RU" sz="2100" kern="1200" dirty="0">
            <a:solidFill>
              <a:srgbClr val="C00000"/>
            </a:solidFill>
          </a:endParaRPr>
        </a:p>
      </dsp:txBody>
      <dsp:txXfrm>
        <a:off x="41912" y="53810"/>
        <a:ext cx="5173976" cy="774747"/>
      </dsp:txXfrm>
    </dsp:sp>
    <dsp:sp modelId="{B9D74794-960F-4DBF-A41D-7A962FC7D7C3}">
      <dsp:nvSpPr>
        <dsp:cNvPr id="0" name=""/>
        <dsp:cNvSpPr/>
      </dsp:nvSpPr>
      <dsp:spPr>
        <a:xfrm>
          <a:off x="0" y="982790"/>
          <a:ext cx="5257800" cy="1041821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1" kern="1200" dirty="0">
              <a:solidFill>
                <a:srgbClr val="183E63"/>
              </a:solidFill>
            </a:rPr>
            <a:t>Формирование и актуализация коммерческого предложения</a:t>
          </a:r>
          <a:endParaRPr lang="ru-RU" sz="2100" kern="1200" dirty="0">
            <a:solidFill>
              <a:srgbClr val="183E63"/>
            </a:solidFill>
          </a:endParaRPr>
        </a:p>
      </dsp:txBody>
      <dsp:txXfrm>
        <a:off x="50858" y="1033648"/>
        <a:ext cx="5156084" cy="940105"/>
      </dsp:txXfrm>
    </dsp:sp>
    <dsp:sp modelId="{738A09A8-9EF5-4C03-939E-2EDB66E9640A}">
      <dsp:nvSpPr>
        <dsp:cNvPr id="0" name=""/>
        <dsp:cNvSpPr/>
      </dsp:nvSpPr>
      <dsp:spPr>
        <a:xfrm>
          <a:off x="0" y="2136931"/>
          <a:ext cx="5257800" cy="827796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1" kern="1200" dirty="0">
              <a:solidFill>
                <a:srgbClr val="10375E"/>
              </a:solidFill>
            </a:rPr>
            <a:t>Техническое и лингвистическое сопровождение переговоров </a:t>
          </a:r>
          <a:endParaRPr lang="ru-RU" sz="2100" kern="1200" dirty="0">
            <a:solidFill>
              <a:srgbClr val="10375E"/>
            </a:solidFill>
          </a:endParaRPr>
        </a:p>
      </dsp:txBody>
      <dsp:txXfrm>
        <a:off x="40410" y="2177341"/>
        <a:ext cx="5176980" cy="746976"/>
      </dsp:txXfrm>
    </dsp:sp>
    <dsp:sp modelId="{D5831FF3-047B-4DDD-9E98-2C1FC2D82738}">
      <dsp:nvSpPr>
        <dsp:cNvPr id="0" name=""/>
        <dsp:cNvSpPr/>
      </dsp:nvSpPr>
      <dsp:spPr>
        <a:xfrm>
          <a:off x="0" y="3077048"/>
          <a:ext cx="5257800" cy="827796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1" kern="1200" dirty="0">
              <a:solidFill>
                <a:srgbClr val="10375E"/>
              </a:solidFill>
            </a:rPr>
            <a:t>Аренда помещения и оборудования</a:t>
          </a:r>
          <a:endParaRPr lang="ru-RU" sz="2100" kern="1200" dirty="0">
            <a:solidFill>
              <a:srgbClr val="10375E"/>
            </a:solidFill>
          </a:endParaRPr>
        </a:p>
      </dsp:txBody>
      <dsp:txXfrm>
        <a:off x="40410" y="3117458"/>
        <a:ext cx="5176980" cy="74697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9EA091-EB43-40F3-8901-D1B5027CCD1F}">
      <dsp:nvSpPr>
        <dsp:cNvPr id="0" name=""/>
        <dsp:cNvSpPr/>
      </dsp:nvSpPr>
      <dsp:spPr>
        <a:xfrm>
          <a:off x="0" y="102988"/>
          <a:ext cx="5257800" cy="916372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1" kern="1200" dirty="0">
              <a:solidFill>
                <a:srgbClr val="10375E"/>
              </a:solidFill>
            </a:rPr>
            <a:t>Подготовка презентационных материалов на языке страны бизнес-миссии</a:t>
          </a:r>
          <a:endParaRPr lang="ru-RU" sz="2100" kern="1200" dirty="0">
            <a:solidFill>
              <a:srgbClr val="FF0000"/>
            </a:solidFill>
          </a:endParaRPr>
        </a:p>
      </dsp:txBody>
      <dsp:txXfrm>
        <a:off x="44734" y="147722"/>
        <a:ext cx="5168332" cy="826904"/>
      </dsp:txXfrm>
    </dsp:sp>
    <dsp:sp modelId="{B9D74794-960F-4DBF-A41D-7A962FC7D7C3}">
      <dsp:nvSpPr>
        <dsp:cNvPr id="0" name=""/>
        <dsp:cNvSpPr/>
      </dsp:nvSpPr>
      <dsp:spPr>
        <a:xfrm>
          <a:off x="0" y="1125921"/>
          <a:ext cx="5257800" cy="1001217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1" kern="1200" dirty="0">
              <a:solidFill>
                <a:srgbClr val="10375E"/>
              </a:solidFill>
            </a:rPr>
            <a:t>Сайт на иностранном языке</a:t>
          </a:r>
          <a:endParaRPr lang="ru-RU" sz="2100" kern="1200" dirty="0">
            <a:solidFill>
              <a:srgbClr val="183E63"/>
            </a:solidFill>
          </a:endParaRPr>
        </a:p>
      </dsp:txBody>
      <dsp:txXfrm>
        <a:off x="48875" y="1174796"/>
        <a:ext cx="5160050" cy="903467"/>
      </dsp:txXfrm>
    </dsp:sp>
    <dsp:sp modelId="{738A09A8-9EF5-4C03-939E-2EDB66E9640A}">
      <dsp:nvSpPr>
        <dsp:cNvPr id="0" name=""/>
        <dsp:cNvSpPr/>
      </dsp:nvSpPr>
      <dsp:spPr>
        <a:xfrm>
          <a:off x="0" y="2294425"/>
          <a:ext cx="5257800" cy="795534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1" kern="1200" dirty="0">
              <a:solidFill>
                <a:srgbClr val="10375E"/>
              </a:solidFill>
            </a:rPr>
            <a:t>Подготовка сувенирной продукции</a:t>
          </a:r>
          <a:endParaRPr lang="ru-RU" sz="2100" kern="1200" dirty="0">
            <a:solidFill>
              <a:srgbClr val="10375E"/>
            </a:solidFill>
          </a:endParaRPr>
        </a:p>
      </dsp:txBody>
      <dsp:txXfrm>
        <a:off x="38835" y="2333260"/>
        <a:ext cx="5180130" cy="717864"/>
      </dsp:txXfrm>
    </dsp:sp>
    <dsp:sp modelId="{D5831FF3-047B-4DDD-9E98-2C1FC2D82738}">
      <dsp:nvSpPr>
        <dsp:cNvPr id="0" name=""/>
        <dsp:cNvSpPr/>
      </dsp:nvSpPr>
      <dsp:spPr>
        <a:xfrm>
          <a:off x="0" y="3238781"/>
          <a:ext cx="5257800" cy="795534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1" kern="1200" dirty="0">
              <a:solidFill>
                <a:srgbClr val="10375E"/>
              </a:solidFill>
            </a:rPr>
            <a:t>Трансфер в иностранном государстве</a:t>
          </a:r>
          <a:endParaRPr lang="ru-RU" sz="2100" kern="1200" dirty="0">
            <a:solidFill>
              <a:srgbClr val="10375E"/>
            </a:solidFill>
          </a:endParaRPr>
        </a:p>
      </dsp:txBody>
      <dsp:txXfrm>
        <a:off x="38835" y="3277616"/>
        <a:ext cx="5180130" cy="71786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F92570-900C-41AE-BADB-CD56E2381080}">
      <dsp:nvSpPr>
        <dsp:cNvPr id="0" name=""/>
        <dsp:cNvSpPr/>
      </dsp:nvSpPr>
      <dsp:spPr>
        <a:xfrm>
          <a:off x="0" y="100647"/>
          <a:ext cx="5257800" cy="509950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>
              <a:solidFill>
                <a:srgbClr val="C00000"/>
              </a:solidFill>
            </a:rPr>
            <a:t>Подбор международной отраслевой выставки</a:t>
          </a:r>
          <a:endParaRPr lang="ru-RU" sz="1700" kern="1200" dirty="0">
            <a:solidFill>
              <a:srgbClr val="C00000"/>
            </a:solidFill>
          </a:endParaRPr>
        </a:p>
      </dsp:txBody>
      <dsp:txXfrm>
        <a:off x="24894" y="125541"/>
        <a:ext cx="5208012" cy="460162"/>
      </dsp:txXfrm>
    </dsp:sp>
    <dsp:sp modelId="{CA9EA091-EB43-40F3-8901-D1B5027CCD1F}">
      <dsp:nvSpPr>
        <dsp:cNvPr id="0" name=""/>
        <dsp:cNvSpPr/>
      </dsp:nvSpPr>
      <dsp:spPr>
        <a:xfrm>
          <a:off x="0" y="695230"/>
          <a:ext cx="5257800" cy="374352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>
              <a:solidFill>
                <a:srgbClr val="C00000"/>
              </a:solidFill>
            </a:rPr>
            <a:t>Аренда выставочных площадей</a:t>
          </a:r>
          <a:endParaRPr lang="ru-RU" sz="1700" kern="1200" dirty="0">
            <a:solidFill>
              <a:srgbClr val="C00000"/>
            </a:solidFill>
          </a:endParaRPr>
        </a:p>
      </dsp:txBody>
      <dsp:txXfrm>
        <a:off x="18274" y="713504"/>
        <a:ext cx="5221252" cy="337804"/>
      </dsp:txXfrm>
    </dsp:sp>
    <dsp:sp modelId="{B9D74794-960F-4DBF-A41D-7A962FC7D7C3}">
      <dsp:nvSpPr>
        <dsp:cNvPr id="0" name=""/>
        <dsp:cNvSpPr/>
      </dsp:nvSpPr>
      <dsp:spPr>
        <a:xfrm>
          <a:off x="0" y="1188144"/>
          <a:ext cx="5257800" cy="454252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>
              <a:solidFill>
                <a:srgbClr val="183E63"/>
              </a:solidFill>
            </a:rPr>
            <a:t>Подготовка коммерческого предложения</a:t>
          </a:r>
          <a:endParaRPr lang="ru-RU" sz="1700" kern="1200" dirty="0">
            <a:solidFill>
              <a:srgbClr val="183E63"/>
            </a:solidFill>
          </a:endParaRPr>
        </a:p>
      </dsp:txBody>
      <dsp:txXfrm>
        <a:off x="22175" y="1210319"/>
        <a:ext cx="5213450" cy="409902"/>
      </dsp:txXfrm>
    </dsp:sp>
    <dsp:sp modelId="{738A09A8-9EF5-4C03-939E-2EDB66E9640A}">
      <dsp:nvSpPr>
        <dsp:cNvPr id="0" name=""/>
        <dsp:cNvSpPr/>
      </dsp:nvSpPr>
      <dsp:spPr>
        <a:xfrm>
          <a:off x="0" y="1727472"/>
          <a:ext cx="5257800" cy="495358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>
              <a:solidFill>
                <a:srgbClr val="183E63"/>
              </a:solidFill>
            </a:rPr>
            <a:t>Подготовка презентационных материалов на английском языке</a:t>
          </a:r>
          <a:endParaRPr lang="ru-RU" sz="1700" kern="1200" dirty="0">
            <a:solidFill>
              <a:srgbClr val="FF0000"/>
            </a:solidFill>
          </a:endParaRPr>
        </a:p>
      </dsp:txBody>
      <dsp:txXfrm>
        <a:off x="24181" y="1751653"/>
        <a:ext cx="5209438" cy="446996"/>
      </dsp:txXfrm>
    </dsp:sp>
    <dsp:sp modelId="{0C1D3C10-AF26-475A-893D-491456922440}">
      <dsp:nvSpPr>
        <dsp:cNvPr id="0" name=""/>
        <dsp:cNvSpPr/>
      </dsp:nvSpPr>
      <dsp:spPr>
        <a:xfrm>
          <a:off x="0" y="2292902"/>
          <a:ext cx="5257800" cy="360933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>
              <a:solidFill>
                <a:srgbClr val="10375E"/>
              </a:solidFill>
            </a:rPr>
            <a:t>Сайт на иностранном языке</a:t>
          </a:r>
          <a:endParaRPr lang="ru-RU" sz="1700" kern="1200" dirty="0">
            <a:solidFill>
              <a:srgbClr val="FF0000"/>
            </a:solidFill>
          </a:endParaRPr>
        </a:p>
      </dsp:txBody>
      <dsp:txXfrm>
        <a:off x="17619" y="2310521"/>
        <a:ext cx="5222562" cy="32569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F92570-900C-41AE-BADB-CD56E2381080}">
      <dsp:nvSpPr>
        <dsp:cNvPr id="0" name=""/>
        <dsp:cNvSpPr/>
      </dsp:nvSpPr>
      <dsp:spPr>
        <a:xfrm>
          <a:off x="0" y="100647"/>
          <a:ext cx="5257800" cy="509950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>
              <a:solidFill>
                <a:srgbClr val="183E63"/>
              </a:solidFill>
            </a:rPr>
            <a:t>Подготовка сувенирной продукции</a:t>
          </a:r>
          <a:endParaRPr lang="ru-RU" sz="1700" kern="1200" dirty="0">
            <a:solidFill>
              <a:srgbClr val="183E63"/>
            </a:solidFill>
          </a:endParaRPr>
        </a:p>
      </dsp:txBody>
      <dsp:txXfrm>
        <a:off x="24894" y="125541"/>
        <a:ext cx="5208012" cy="460162"/>
      </dsp:txXfrm>
    </dsp:sp>
    <dsp:sp modelId="{CA9EA091-EB43-40F3-8901-D1B5027CCD1F}">
      <dsp:nvSpPr>
        <dsp:cNvPr id="0" name=""/>
        <dsp:cNvSpPr/>
      </dsp:nvSpPr>
      <dsp:spPr>
        <a:xfrm>
          <a:off x="0" y="695230"/>
          <a:ext cx="5257800" cy="374352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>
              <a:solidFill>
                <a:srgbClr val="183E63"/>
              </a:solidFill>
            </a:rPr>
            <a:t>Доставка выставочных образцов</a:t>
          </a:r>
          <a:endParaRPr lang="ru-RU" sz="1700" kern="1200" dirty="0">
            <a:solidFill>
              <a:srgbClr val="183E63"/>
            </a:solidFill>
          </a:endParaRPr>
        </a:p>
      </dsp:txBody>
      <dsp:txXfrm>
        <a:off x="18274" y="713504"/>
        <a:ext cx="5221252" cy="337804"/>
      </dsp:txXfrm>
    </dsp:sp>
    <dsp:sp modelId="{B9D74794-960F-4DBF-A41D-7A962FC7D7C3}">
      <dsp:nvSpPr>
        <dsp:cNvPr id="0" name=""/>
        <dsp:cNvSpPr/>
      </dsp:nvSpPr>
      <dsp:spPr>
        <a:xfrm>
          <a:off x="0" y="1188144"/>
          <a:ext cx="5257800" cy="454252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>
              <a:solidFill>
                <a:srgbClr val="183E63"/>
              </a:solidFill>
            </a:rPr>
            <a:t>Поиск и подбор покупателей, зарегистрированных на выставочных мероприятиях</a:t>
          </a:r>
          <a:endParaRPr lang="ru-RU" sz="1700" kern="1200" dirty="0">
            <a:solidFill>
              <a:srgbClr val="183E63"/>
            </a:solidFill>
          </a:endParaRPr>
        </a:p>
      </dsp:txBody>
      <dsp:txXfrm>
        <a:off x="22175" y="1210319"/>
        <a:ext cx="5213450" cy="409902"/>
      </dsp:txXfrm>
    </dsp:sp>
    <dsp:sp modelId="{738A09A8-9EF5-4C03-939E-2EDB66E9640A}">
      <dsp:nvSpPr>
        <dsp:cNvPr id="0" name=""/>
        <dsp:cNvSpPr/>
      </dsp:nvSpPr>
      <dsp:spPr>
        <a:xfrm>
          <a:off x="0" y="1727472"/>
          <a:ext cx="5257800" cy="495358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>
              <a:solidFill>
                <a:srgbClr val="183E63"/>
              </a:solidFill>
            </a:rPr>
            <a:t>Аренда площадей для деловых мероприятий</a:t>
          </a:r>
          <a:endParaRPr lang="ru-RU" sz="1700" kern="1200" dirty="0">
            <a:solidFill>
              <a:srgbClr val="FF0000"/>
            </a:solidFill>
          </a:endParaRPr>
        </a:p>
      </dsp:txBody>
      <dsp:txXfrm>
        <a:off x="24181" y="1751653"/>
        <a:ext cx="5209438" cy="446996"/>
      </dsp:txXfrm>
    </dsp:sp>
    <dsp:sp modelId="{0C1D3C10-AF26-475A-893D-491456922440}">
      <dsp:nvSpPr>
        <dsp:cNvPr id="0" name=""/>
        <dsp:cNvSpPr/>
      </dsp:nvSpPr>
      <dsp:spPr>
        <a:xfrm>
          <a:off x="0" y="2292902"/>
          <a:ext cx="5257800" cy="360933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39000"/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12700" cap="flat" cmpd="sng" algn="ctr">
          <a:solidFill>
            <a:srgbClr val="10375E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>
              <a:solidFill>
                <a:srgbClr val="10375E"/>
              </a:solidFill>
            </a:rPr>
            <a:t>Оплата регистрационных взносов</a:t>
          </a:r>
          <a:endParaRPr lang="ru-RU" sz="1700" kern="1200" dirty="0">
            <a:solidFill>
              <a:srgbClr val="FF0000"/>
            </a:solidFill>
          </a:endParaRPr>
        </a:p>
      </dsp:txBody>
      <dsp:txXfrm>
        <a:off x="17619" y="2310521"/>
        <a:ext cx="5222562" cy="3256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AFA660-C0E0-4141-85EA-B4CE0955B0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5D724A9-5FAC-496E-9D20-3C1E8AB935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13BC28-C498-4F18-BC89-AE53ACA8B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395D8-D8C3-452C-A8D2-E1AA9F8F6F24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79D7E6-D730-4606-9247-D45CDFF0B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6A0052-2941-4FE8-AD34-50226AFDA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8285-22B1-4EE9-92AD-4792468416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935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F7FA27-9136-4005-A733-F1FD02B18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9BBF6B5-A23E-438C-A9FC-B76173AF49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35E024-0F36-487B-B797-D3D2B1F47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395D8-D8C3-452C-A8D2-E1AA9F8F6F24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581CFEB-A47C-4CF6-A601-DF12C6D65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CA47339-85AF-422E-9435-8D6E5E822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8285-22B1-4EE9-92AD-4792468416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769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628613A-BA11-4984-9949-86FADE6C33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6CC7169-0D76-4249-862E-6279051CDA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CAEED3-62E7-49E3-85DA-89BB427FB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395D8-D8C3-452C-A8D2-E1AA9F8F6F24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1665DD-B3E5-45CE-BBC1-D7A2FD0AC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3F4B54-605B-4A0F-A720-A8EC5987E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8285-22B1-4EE9-92AD-4792468416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575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1F616D-0228-4E64-9DBF-A6DA97359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D64D1D-31B9-4AF7-A749-82D3C93A0A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6723481-A2B4-42C0-A964-76AD7EE0B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395D8-D8C3-452C-A8D2-E1AA9F8F6F24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EFD412C-90BB-4938-9108-537F7C1E7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CF9567-5D23-4636-B388-B5B6E66AD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8285-22B1-4EE9-92AD-4792468416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375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9CEEFB-EB04-4E01-80B3-FCC9F29F3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CFEB8C4-1FE8-41CB-9E7A-6210DB8F93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4A3EB0-D2D9-4008-8994-0F538D6E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395D8-D8C3-452C-A8D2-E1AA9F8F6F24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1F5DE1-EF1D-4AFC-B985-604525526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E0BD72-8557-4EE8-9C33-376920F49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8285-22B1-4EE9-92AD-4792468416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454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6F216D-1BF1-4790-BEE1-47925D3BC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CD2946-4A48-4229-89DD-83B2FAFC8F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AD0426B-311E-4C4E-8B7C-6E09AFCC7C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639CF9A-85A3-42EC-868A-98483A863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395D8-D8C3-452C-A8D2-E1AA9F8F6F24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026BA9D-22A0-4ADD-BA8D-3644657B9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4CBA163-C627-4B44-B1B6-0ECBC4727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8285-22B1-4EE9-92AD-4792468416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205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DC54D0-F0E7-47D0-A8CA-535113EAD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1A3150A-F3A3-4D79-8DFA-F49FB89869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B77878B-45FB-4A87-8544-DD1F776BE1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387CBC2-0F3A-4A17-BA03-914870ECB3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4157BEB-B7D6-4EAC-8F40-FAB70E2358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89111EC-9B51-46B5-A570-D865C2FE2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395D8-D8C3-452C-A8D2-E1AA9F8F6F24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E0C2ECC-3B21-4D57-8B68-0CD152358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B14357A-660A-46B1-9A4B-952E5E564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8285-22B1-4EE9-92AD-4792468416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154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1487C2-74F5-407D-847D-1D2A0FD5D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0E7AE26-28A0-4A98-9FA1-539276852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395D8-D8C3-452C-A8D2-E1AA9F8F6F24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E2E5047-41A3-4848-99CE-FB96EE7E6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7904529-8BE0-4BD0-8A5B-9A2CA0EB0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8285-22B1-4EE9-92AD-4792468416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229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79D4378-E1FC-465E-BB6E-39F701F91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395D8-D8C3-452C-A8D2-E1AA9F8F6F24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45CE713-549E-4331-BDEE-974C78CAE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DF00CD4-FDDC-48FB-9FC5-766F53916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8285-22B1-4EE9-92AD-4792468416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023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A3A045-90C7-4B88-A367-5B8769522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250059-A5EC-4A76-AB26-9662E4E687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1F2D640-DF54-4D2A-90D3-F9FE5C7039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48943A8-5FCD-4A59-86E9-43108CF2D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395D8-D8C3-452C-A8D2-E1AA9F8F6F24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899CD66-331E-430A-878B-D06829819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4FCDC49-1A1F-4042-BBBD-B17928392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8285-22B1-4EE9-92AD-4792468416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809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2DFE43-479E-4A79-8D9F-B2C94265C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B9FC666-DA36-49B1-A508-EAABCA67C8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EF68DC5-0F30-4B11-941A-7CFD15699B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720CA9A-D6CB-4D55-9ED7-C13CB4448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395D8-D8C3-452C-A8D2-E1AA9F8F6F24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4B722F6-B5D8-43CA-ACEF-AFEDAD7ED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96C2D95-6A8C-414B-96D7-4FBE5F3EE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8285-22B1-4EE9-92AD-4792468416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35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97604A-46E2-41F5-A75D-DBD8D6F85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3A5703F-4C25-4AA2-A451-355C82FBA8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3C1B2B5-CF8A-4B27-97B9-F80944DBD6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395D8-D8C3-452C-A8D2-E1AA9F8F6F24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639C85-D89D-4F59-AE26-B918DA9CC3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393642-D277-472D-9A85-E086485C61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48285-22B1-4EE9-92AD-4792468416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586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8" Target="../diagrams/colors6.xml" Type="http://schemas.openxmlformats.org/officeDocument/2006/relationships/diagramColors"/><Relationship Id="rId13" Target="../diagrams/data7.xml" Type="http://schemas.openxmlformats.org/officeDocument/2006/relationships/diagramData"/><Relationship Id="rId3" Target="../media/image3.png" Type="http://schemas.openxmlformats.org/officeDocument/2006/relationships/image"/><Relationship Id="rId7" Target="../diagrams/quickStyle6.xml" Type="http://schemas.openxmlformats.org/officeDocument/2006/relationships/diagramQuickStyle"/><Relationship Id="rId12" Target="../media/image7.png" Type="http://schemas.openxmlformats.org/officeDocument/2006/relationships/image"/><Relationship Id="rId17" Target="../diagrams/drawing7.xml" Type="http://schemas.microsoft.com/office/2007/relationships/diagramDrawing"/><Relationship Id="rId2" Target="../media/image2.png" Type="http://schemas.openxmlformats.org/officeDocument/2006/relationships/image"/><Relationship Id="rId16" Target="../diagrams/colors7.xml" Type="http://schemas.openxmlformats.org/officeDocument/2006/relationships/diagramColors"/><Relationship Id="rId1" Target="../slideLayouts/slideLayout2.xml" Type="http://schemas.openxmlformats.org/officeDocument/2006/relationships/slideLayout"/><Relationship Id="rId6" Target="../diagrams/layout6.xml" Type="http://schemas.openxmlformats.org/officeDocument/2006/relationships/diagramLayout"/><Relationship Id="rId11" Target="../media/image6.jpg" Type="http://schemas.openxmlformats.org/officeDocument/2006/relationships/image"/><Relationship Id="rId5" Target="../diagrams/data6.xml" Type="http://schemas.openxmlformats.org/officeDocument/2006/relationships/diagramData"/><Relationship Id="rId15" Target="../diagrams/quickStyle7.xml" Type="http://schemas.openxmlformats.org/officeDocument/2006/relationships/diagramQuickStyle"/><Relationship Id="rId10" Target="../media/image5.jpeg" Type="http://schemas.openxmlformats.org/officeDocument/2006/relationships/image"/><Relationship Id="rId4" Target="../media/image4.jpeg" Type="http://schemas.openxmlformats.org/officeDocument/2006/relationships/image"/><Relationship Id="rId9" Target="../diagrams/drawing6.xml" Type="http://schemas.microsoft.com/office/2007/relationships/diagramDrawing"/><Relationship Id="rId14" Target="../diagrams/layout7.xml" Type="http://schemas.openxmlformats.org/officeDocument/2006/relationships/diagramLayout"/></Relationships>
</file>

<file path=ppt/slides/_rels/slide11.xml.rels><?xml version="1.0" encoding="UTF-8" standalone="yes" ?><Relationships xmlns="http://schemas.openxmlformats.org/package/2006/relationships"><Relationship Id="rId8" Target="../media/image13.jpeg" Type="http://schemas.openxmlformats.org/officeDocument/2006/relationships/image"/><Relationship Id="rId3" Target="../media/image3.png" Type="http://schemas.openxmlformats.org/officeDocument/2006/relationships/image"/><Relationship Id="rId7" Target="../media/image7.pn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.jp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8" Target="../diagrams/colors8.xml" Type="http://schemas.openxmlformats.org/officeDocument/2006/relationships/diagramColors"/><Relationship Id="rId13" Target="../media/image7.png" Type="http://schemas.openxmlformats.org/officeDocument/2006/relationships/image"/><Relationship Id="rId18" Target="../diagrams/drawing9.xml" Type="http://schemas.microsoft.com/office/2007/relationships/diagramDrawing"/><Relationship Id="rId3" Target="../media/image3.png" Type="http://schemas.openxmlformats.org/officeDocument/2006/relationships/image"/><Relationship Id="rId7" Target="../diagrams/quickStyle8.xml" Type="http://schemas.openxmlformats.org/officeDocument/2006/relationships/diagramQuickStyle"/><Relationship Id="rId12" Target="../media/image9.jpeg" Type="http://schemas.openxmlformats.org/officeDocument/2006/relationships/image"/><Relationship Id="rId17" Target="../diagrams/colors9.xml" Type="http://schemas.openxmlformats.org/officeDocument/2006/relationships/diagramColors"/><Relationship Id="rId2" Target="../media/image2.png" Type="http://schemas.openxmlformats.org/officeDocument/2006/relationships/image"/><Relationship Id="rId16" Target="../diagrams/quickStyle9.xml" Type="http://schemas.openxmlformats.org/officeDocument/2006/relationships/diagramQuickStyle"/><Relationship Id="rId1" Target="../slideLayouts/slideLayout2.xml" Type="http://schemas.openxmlformats.org/officeDocument/2006/relationships/slideLayout"/><Relationship Id="rId6" Target="../diagrams/layout8.xml" Type="http://schemas.openxmlformats.org/officeDocument/2006/relationships/diagramLayout"/><Relationship Id="rId11" Target="../media/image6.jpg" Type="http://schemas.openxmlformats.org/officeDocument/2006/relationships/image"/><Relationship Id="rId5" Target="../diagrams/data8.xml" Type="http://schemas.openxmlformats.org/officeDocument/2006/relationships/diagramData"/><Relationship Id="rId15" Target="../diagrams/layout9.xml" Type="http://schemas.openxmlformats.org/officeDocument/2006/relationships/diagramLayout"/><Relationship Id="rId10" Target="../media/image5.jpeg" Type="http://schemas.openxmlformats.org/officeDocument/2006/relationships/image"/><Relationship Id="rId4" Target="../media/image4.jpeg" Type="http://schemas.openxmlformats.org/officeDocument/2006/relationships/image"/><Relationship Id="rId9" Target="../diagrams/drawing8.xml" Type="http://schemas.microsoft.com/office/2007/relationships/diagramDrawing"/><Relationship Id="rId14" Target="../diagrams/data9.xml" Type="http://schemas.openxmlformats.org/officeDocument/2006/relationships/diagramData"/></Relationships>
</file>

<file path=ppt/slides/_rels/slide13.xml.rels><?xml version="1.0" encoding="UTF-8" standalone="yes" ?><Relationships xmlns="http://schemas.openxmlformats.org/package/2006/relationships"><Relationship Id="rId8" Target="../media/image14.jpeg" Type="http://schemas.openxmlformats.org/officeDocument/2006/relationships/image"/><Relationship Id="rId3" Target="../media/image3.png" Type="http://schemas.openxmlformats.org/officeDocument/2006/relationships/image"/><Relationship Id="rId7" Target="../media/image7.pn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.jp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8" Target="../diagrams/colors10.xml" Type="http://schemas.openxmlformats.org/officeDocument/2006/relationships/diagramColors"/><Relationship Id="rId3" Target="../media/image3.png" Type="http://schemas.openxmlformats.org/officeDocument/2006/relationships/image"/><Relationship Id="rId7" Target="../diagrams/quickStyle10.xml" Type="http://schemas.openxmlformats.org/officeDocument/2006/relationships/diagramQuickStyle"/><Relationship Id="rId12" Target="../media/image7.pn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6" Target="../diagrams/layout10.xml" Type="http://schemas.openxmlformats.org/officeDocument/2006/relationships/diagramLayout"/><Relationship Id="rId11" Target="../media/image6.jpg" Type="http://schemas.openxmlformats.org/officeDocument/2006/relationships/image"/><Relationship Id="rId5" Target="../diagrams/data10.xml" Type="http://schemas.openxmlformats.org/officeDocument/2006/relationships/diagramData"/><Relationship Id="rId10" Target="../media/image5.jpeg" Type="http://schemas.openxmlformats.org/officeDocument/2006/relationships/image"/><Relationship Id="rId4" Target="../media/image4.jpeg" Type="http://schemas.openxmlformats.org/officeDocument/2006/relationships/image"/><Relationship Id="rId9" Target="../diagrams/drawing10.xml" Type="http://schemas.microsoft.com/office/2007/relationships/diagramDrawing"/></Relationships>
</file>

<file path=ppt/slides/_rels/slide15.xml.rels><?xml version="1.0" encoding="UTF-8" standalone="yes" ?><Relationships xmlns="http://schemas.openxmlformats.org/package/2006/relationships"><Relationship Id="rId8" Target="../media/image15.jpeg" Type="http://schemas.openxmlformats.org/officeDocument/2006/relationships/image"/><Relationship Id="rId3" Target="../media/image3.png" Type="http://schemas.openxmlformats.org/officeDocument/2006/relationships/image"/><Relationship Id="rId7" Target="../media/image7.pn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.jp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8" Target="../media/image16.png" Type="http://schemas.openxmlformats.org/officeDocument/2006/relationships/image"/><Relationship Id="rId3" Target="../media/image3.png" Type="http://schemas.openxmlformats.org/officeDocument/2006/relationships/image"/><Relationship Id="rId7" Target="../media/image7.pn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.jp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8" Target="../media/image17.jpeg" Type="http://schemas.openxmlformats.org/officeDocument/2006/relationships/image"/><Relationship Id="rId3" Target="../media/image3.png" Type="http://schemas.openxmlformats.org/officeDocument/2006/relationships/image"/><Relationship Id="rId7" Target="../media/image7.pn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.jp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18.xml.rels><?xml version="1.0" encoding="UTF-8" standalone="yes" ?><Relationships xmlns="http://schemas.openxmlformats.org/package/2006/relationships"><Relationship Id="rId8" Target="../media/image18.jpeg" Type="http://schemas.openxmlformats.org/officeDocument/2006/relationships/image"/><Relationship Id="rId3" Target="../media/image3.png" Type="http://schemas.openxmlformats.org/officeDocument/2006/relationships/image"/><Relationship Id="rId7" Target="../media/image7.pn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.jp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19.xml.rels><?xml version="1.0" encoding="UTF-8" standalone="yes" ?><Relationships xmlns="http://schemas.openxmlformats.org/package/2006/relationships"><Relationship Id="rId3" Target="../media/image3.png" Type="http://schemas.openxmlformats.org/officeDocument/2006/relationships/image"/><Relationship Id="rId7" Target="../media/image7.pn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.jp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0.xml.rels><?xml version="1.0" encoding="UTF-8" standalone="yes" ?><Relationships xmlns="http://schemas.openxmlformats.org/package/2006/relationships"><Relationship Id="rId8" Target="../media/image19.jpeg" Type="http://schemas.openxmlformats.org/officeDocument/2006/relationships/image"/><Relationship Id="rId3" Target="../media/image3.png" Type="http://schemas.openxmlformats.org/officeDocument/2006/relationships/image"/><Relationship Id="rId7" Target="../media/image7.pn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.jp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21.xml.rels><?xml version="1.0" encoding="UTF-8" standalone="yes" ?><Relationships xmlns="http://schemas.openxmlformats.org/package/2006/relationships"><Relationship Id="rId3" Target="../media/image3.png" Type="http://schemas.openxmlformats.org/officeDocument/2006/relationships/image"/><Relationship Id="rId7" Target="../media/image7.pn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.jp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22.xml.rels><?xml version="1.0" encoding="UTF-8" standalone="yes" ?><Relationships xmlns="http://schemas.openxmlformats.org/package/2006/relationships"><Relationship Id="rId3" Target="../media/image3.png" Type="http://schemas.openxmlformats.org/officeDocument/2006/relationships/image"/><Relationship Id="rId7" Target="../media/image7.pn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.jp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23.xml.rels><?xml version="1.0" encoding="UTF-8" standalone="yes" ?><Relationships xmlns="http://schemas.openxmlformats.org/package/2006/relationships"><Relationship Id="rId3" Target="../media/image3.png" Type="http://schemas.openxmlformats.org/officeDocument/2006/relationships/image"/><Relationship Id="rId7" Target="../media/image7.pn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.jp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24.xml.rels><?xml version="1.0" encoding="UTF-8" standalone="yes" ?><Relationships xmlns="http://schemas.openxmlformats.org/package/2006/relationships"><Relationship Id="rId8" Target="../media/image20.jpeg" Type="http://schemas.openxmlformats.org/officeDocument/2006/relationships/image"/><Relationship Id="rId3" Target="../media/image3.png" Type="http://schemas.openxmlformats.org/officeDocument/2006/relationships/image"/><Relationship Id="rId7" Target="../media/image7.pn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.jp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25.xml.rels><?xml version="1.0" encoding="UTF-8" standalone="yes" ?><Relationships xmlns="http://schemas.openxmlformats.org/package/2006/relationships"><Relationship Id="rId8" Target="../media/image21.jpeg" Type="http://schemas.openxmlformats.org/officeDocument/2006/relationships/image"/><Relationship Id="rId3" Target="../media/image3.png" Type="http://schemas.openxmlformats.org/officeDocument/2006/relationships/image"/><Relationship Id="rId7" Target="../media/image7.pn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.jp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26.xml.rels><?xml version="1.0" encoding="UTF-8" standalone="yes" ?><Relationships xmlns="http://schemas.openxmlformats.org/package/2006/relationships"><Relationship Id="rId3" Target="../media/image3.png" Type="http://schemas.openxmlformats.org/officeDocument/2006/relationships/image"/><Relationship Id="rId7" Target="../media/image7.pn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.jp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27.xml.rels><?xml version="1.0" encoding="UTF-8" standalone="yes" ?><Relationships xmlns="http://schemas.openxmlformats.org/package/2006/relationships"><Relationship Id="rId8" Target="../media/image22.jpeg" Type="http://schemas.openxmlformats.org/officeDocument/2006/relationships/image"/><Relationship Id="rId3" Target="../media/image3.png" Type="http://schemas.openxmlformats.org/officeDocument/2006/relationships/image"/><Relationship Id="rId7" Target="../media/image7.pn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.jp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8" Target="../diagrams/data1.xml" Type="http://schemas.openxmlformats.org/officeDocument/2006/relationships/diagramData"/><Relationship Id="rId3" Target="../media/image3.png" Type="http://schemas.openxmlformats.org/officeDocument/2006/relationships/image"/><Relationship Id="rId7" Target="../media/image7.png" Type="http://schemas.openxmlformats.org/officeDocument/2006/relationships/image"/><Relationship Id="rId12" Target="../diagrams/drawing1.xml" Type="http://schemas.microsoft.com/office/2007/relationships/diagramDrawing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.jpg" Type="http://schemas.openxmlformats.org/officeDocument/2006/relationships/image"/><Relationship Id="rId11" Target="../diagrams/colors1.xml" Type="http://schemas.openxmlformats.org/officeDocument/2006/relationships/diagramColors"/><Relationship Id="rId5" Target="../media/image5.jpeg" Type="http://schemas.openxmlformats.org/officeDocument/2006/relationships/image"/><Relationship Id="rId10" Target="../diagrams/quickStyle1.xml" Type="http://schemas.openxmlformats.org/officeDocument/2006/relationships/diagramQuickStyle"/><Relationship Id="rId4" Target="../media/image4.jpeg" Type="http://schemas.openxmlformats.org/officeDocument/2006/relationships/image"/><Relationship Id="rId9" Target="../diagrams/layout1.xml" Type="http://schemas.openxmlformats.org/officeDocument/2006/relationships/diagramLayout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 ?><Relationships xmlns="http://schemas.openxmlformats.org/package/2006/relationships"><Relationship Id="rId3" Target="../media/hdphoto1.wdp" Type="http://schemas.microsoft.com/office/2007/relationships/hdphoto"/><Relationship Id="rId2" Target="../media/image30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7.png" Type="http://schemas.openxmlformats.org/officeDocument/2006/relationships/image"/><Relationship Id="rId5" Target="../media/image6.jpg" Type="http://schemas.openxmlformats.org/officeDocument/2006/relationships/image"/><Relationship Id="rId4" Target="../media/image5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8" Target="../media/image8.jpeg" Type="http://schemas.openxmlformats.org/officeDocument/2006/relationships/image"/><Relationship Id="rId3" Target="../media/image3.png" Type="http://schemas.openxmlformats.org/officeDocument/2006/relationships/image"/><Relationship Id="rId7" Target="../media/image7.pn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.jp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8" Target="../diagrams/colors2.xml" Type="http://schemas.openxmlformats.org/officeDocument/2006/relationships/diagramColors"/><Relationship Id="rId13" Target="../diagrams/data3.xml" Type="http://schemas.openxmlformats.org/officeDocument/2006/relationships/diagramData"/><Relationship Id="rId3" Target="../media/image3.png" Type="http://schemas.openxmlformats.org/officeDocument/2006/relationships/image"/><Relationship Id="rId7" Target="../diagrams/quickStyle2.xml" Type="http://schemas.openxmlformats.org/officeDocument/2006/relationships/diagramQuickStyle"/><Relationship Id="rId12" Target="../media/image7.png" Type="http://schemas.openxmlformats.org/officeDocument/2006/relationships/image"/><Relationship Id="rId17" Target="../diagrams/drawing3.xml" Type="http://schemas.microsoft.com/office/2007/relationships/diagramDrawing"/><Relationship Id="rId2" Target="../media/image2.png" Type="http://schemas.openxmlformats.org/officeDocument/2006/relationships/image"/><Relationship Id="rId16" Target="../diagrams/colors3.xml" Type="http://schemas.openxmlformats.org/officeDocument/2006/relationships/diagramColors"/><Relationship Id="rId1" Target="../slideLayouts/slideLayout2.xml" Type="http://schemas.openxmlformats.org/officeDocument/2006/relationships/slideLayout"/><Relationship Id="rId6" Target="../diagrams/layout2.xml" Type="http://schemas.openxmlformats.org/officeDocument/2006/relationships/diagramLayout"/><Relationship Id="rId11" Target="../media/image6.jpg" Type="http://schemas.openxmlformats.org/officeDocument/2006/relationships/image"/><Relationship Id="rId5" Target="../diagrams/data2.xml" Type="http://schemas.openxmlformats.org/officeDocument/2006/relationships/diagramData"/><Relationship Id="rId15" Target="../diagrams/quickStyle3.xml" Type="http://schemas.openxmlformats.org/officeDocument/2006/relationships/diagramQuickStyle"/><Relationship Id="rId10" Target="../media/image5.jpeg" Type="http://schemas.openxmlformats.org/officeDocument/2006/relationships/image"/><Relationship Id="rId4" Target="../media/image4.jpeg" Type="http://schemas.openxmlformats.org/officeDocument/2006/relationships/image"/><Relationship Id="rId9" Target="../diagrams/drawing2.xml" Type="http://schemas.microsoft.com/office/2007/relationships/diagramDrawing"/><Relationship Id="rId14" Target="../diagrams/layout3.xml" Type="http://schemas.openxmlformats.org/officeDocument/2006/relationships/diagramLayout"/></Relationships>
</file>

<file path=ppt/slides/_rels/slide6.xml.rels><?xml version="1.0" encoding="UTF-8" standalone="yes" ?><Relationships xmlns="http://schemas.openxmlformats.org/package/2006/relationships"><Relationship Id="rId8" Target="../media/image10.jpeg" Type="http://schemas.openxmlformats.org/officeDocument/2006/relationships/image"/><Relationship Id="rId3" Target="../media/image3.png" Type="http://schemas.openxmlformats.org/officeDocument/2006/relationships/image"/><Relationship Id="rId7" Target="../media/image7.pn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.jp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8" Target="../diagrams/colors4.xml" Type="http://schemas.openxmlformats.org/officeDocument/2006/relationships/diagramColors"/><Relationship Id="rId13" Target="../diagrams/layout5.xml" Type="http://schemas.openxmlformats.org/officeDocument/2006/relationships/diagramLayout"/><Relationship Id="rId3" Target="../media/image3.png" Type="http://schemas.openxmlformats.org/officeDocument/2006/relationships/image"/><Relationship Id="rId7" Target="../diagrams/quickStyle4.xml" Type="http://schemas.openxmlformats.org/officeDocument/2006/relationships/diagramQuickStyle"/><Relationship Id="rId12" Target="../diagrams/data5.xml" Type="http://schemas.openxmlformats.org/officeDocument/2006/relationships/diagramData"/><Relationship Id="rId17" Target="../media/image7.png" Type="http://schemas.openxmlformats.org/officeDocument/2006/relationships/image"/><Relationship Id="rId2" Target="../media/image2.png" Type="http://schemas.openxmlformats.org/officeDocument/2006/relationships/image"/><Relationship Id="rId16" Target="../diagrams/drawing5.xml" Type="http://schemas.microsoft.com/office/2007/relationships/diagramDrawing"/><Relationship Id="rId1" Target="../slideLayouts/slideLayout2.xml" Type="http://schemas.openxmlformats.org/officeDocument/2006/relationships/slideLayout"/><Relationship Id="rId6" Target="../diagrams/layout4.xml" Type="http://schemas.openxmlformats.org/officeDocument/2006/relationships/diagramLayout"/><Relationship Id="rId11" Target="../media/image6.jpg" Type="http://schemas.openxmlformats.org/officeDocument/2006/relationships/image"/><Relationship Id="rId5" Target="../diagrams/data4.xml" Type="http://schemas.openxmlformats.org/officeDocument/2006/relationships/diagramData"/><Relationship Id="rId15" Target="../diagrams/colors5.xml" Type="http://schemas.openxmlformats.org/officeDocument/2006/relationships/diagramColors"/><Relationship Id="rId10" Target="../media/image5.jpeg" Type="http://schemas.openxmlformats.org/officeDocument/2006/relationships/image"/><Relationship Id="rId4" Target="../media/image4.jpeg" Type="http://schemas.openxmlformats.org/officeDocument/2006/relationships/image"/><Relationship Id="rId9" Target="../diagrams/drawing4.xml" Type="http://schemas.microsoft.com/office/2007/relationships/diagramDrawing"/><Relationship Id="rId14" Target="../diagrams/quickStyle5.xml" Type="http://schemas.openxmlformats.org/officeDocument/2006/relationships/diagramQuickStyle"/></Relationships>
</file>

<file path=ppt/slides/_rels/slide8.xml.rels><?xml version="1.0" encoding="UTF-8" standalone="yes" ?><Relationships xmlns="http://schemas.openxmlformats.org/package/2006/relationships"><Relationship Id="rId8" Target="../media/image11.jpeg" Type="http://schemas.openxmlformats.org/officeDocument/2006/relationships/image"/><Relationship Id="rId3" Target="../media/image3.png" Type="http://schemas.openxmlformats.org/officeDocument/2006/relationships/image"/><Relationship Id="rId7" Target="../media/image7.pn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.jp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8" Target="../media/image12.jpeg" Type="http://schemas.openxmlformats.org/officeDocument/2006/relationships/image"/><Relationship Id="rId3" Target="../media/image3.png" Type="http://schemas.openxmlformats.org/officeDocument/2006/relationships/image"/><Relationship Id="rId7" Target="../media/image7.pn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.jp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A59012-6773-479A-AFB6-D74E37C452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9657" y="3109098"/>
            <a:ext cx="10452683" cy="1570693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CA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Услуги </a:t>
            </a:r>
            <a:br>
              <a:rPr lang="ru-RU" sz="4400" b="1" dirty="0">
                <a:solidFill>
                  <a:srgbClr val="CA3C3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400" b="1" dirty="0">
                <a:solidFill>
                  <a:srgbClr val="CA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АНО «Центр поддержки экспорта»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AC4CC0F3-44A9-4F5E-844F-F3CF1FD57553}"/>
              </a:ext>
            </a:extLst>
          </p:cNvPr>
          <p:cNvSpPr txBox="1">
            <a:spLocks/>
          </p:cNvSpPr>
          <p:nvPr/>
        </p:nvSpPr>
        <p:spPr>
          <a:xfrm>
            <a:off x="20146" y="6367244"/>
            <a:ext cx="12171853" cy="4907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dirty="0">
                <a:solidFill>
                  <a:srgbClr val="10375E"/>
                </a:solidFill>
              </a:rPr>
              <a:t>610000, г. Киров, Динамовский проезд, 4, каб.205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984588A-EA9A-4A97-8E8D-57E457081F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0" cy="3292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683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E69E3984-1D23-4417-A221-FA9EFB478D32}"/>
              </a:ext>
            </a:extLst>
          </p:cNvPr>
          <p:cNvSpPr/>
          <p:nvPr/>
        </p:nvSpPr>
        <p:spPr>
          <a:xfrm>
            <a:off x="67375" y="95351"/>
            <a:ext cx="12192000" cy="3060834"/>
          </a:xfrm>
          <a:prstGeom prst="rect">
            <a:avLst/>
          </a:prstGeom>
          <a:blipFill dpi="0" rotWithShape="1">
            <a:blip r:embed="rId2" cstate="print">
              <a:alphaModFix amt="2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770CBFA-8A65-4754-A6BD-62DA77D7AACC}"/>
              </a:ext>
            </a:extLst>
          </p:cNvPr>
          <p:cNvSpPr/>
          <p:nvPr/>
        </p:nvSpPr>
        <p:spPr>
          <a:xfrm>
            <a:off x="1" y="4042611"/>
            <a:ext cx="12192000" cy="2815389"/>
          </a:xfrm>
          <a:prstGeom prst="rect">
            <a:avLst/>
          </a:prstGeom>
          <a:blipFill dpi="0" rotWithShape="1">
            <a:blip r:embed="rId3" cstate="print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322795B-795C-427A-875A-12C6A17DDE86}"/>
              </a:ext>
            </a:extLst>
          </p:cNvPr>
          <p:cNvSpPr/>
          <p:nvPr/>
        </p:nvSpPr>
        <p:spPr>
          <a:xfrm>
            <a:off x="7170822" y="2010662"/>
            <a:ext cx="5021178" cy="3061981"/>
          </a:xfrm>
          <a:prstGeom prst="rect">
            <a:avLst/>
          </a:prstGeom>
          <a:blipFill dpi="0" rotWithShape="1">
            <a:blip r:embed="rId4" cstate="print">
              <a:alphaModFix amt="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Объект 10">
            <a:extLst>
              <a:ext uri="{FF2B5EF4-FFF2-40B4-BE49-F238E27FC236}">
                <a16:creationId xmlns:a16="http://schemas.microsoft.com/office/drawing/2014/main" id="{76F96DAE-4F3F-4BC8-A09A-AA4D68F089B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67398" y="2551168"/>
          <a:ext cx="5257800" cy="3916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52BEB9C-2FEB-4E5B-8A28-525A7EFDAFD3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9438595" y="95351"/>
            <a:ext cx="2724530" cy="128605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CD08D73-2B8C-45AA-AE67-13378E64E293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52" y="113726"/>
            <a:ext cx="1023948" cy="128805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2E439-1C0A-4119-AF68-B41D0BD68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2386" y="841686"/>
            <a:ext cx="620883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10375E"/>
                </a:solidFill>
              </a:rPr>
              <a:t>Комплексные услуги. Организация международных бизнес-миссий</a:t>
            </a:r>
            <a:br>
              <a:rPr lang="ru-RU" dirty="0">
                <a:solidFill>
                  <a:srgbClr val="10375E"/>
                </a:solidFill>
              </a:rPr>
            </a:br>
            <a:endParaRPr lang="ru-RU" dirty="0">
              <a:solidFill>
                <a:srgbClr val="10375E"/>
              </a:solidFill>
            </a:endParaRPr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CE931F12-723E-40C6-83FE-E03C3B09187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112" y="77010"/>
            <a:ext cx="3481431" cy="1109579"/>
          </a:xfrm>
          <a:prstGeom prst="rect">
            <a:avLst/>
          </a:prstGeom>
        </p:spPr>
      </p:pic>
      <p:graphicFrame>
        <p:nvGraphicFramePr>
          <p:cNvPr id="32" name="Объект 10">
            <a:extLst>
              <a:ext uri="{FF2B5EF4-FFF2-40B4-BE49-F238E27FC236}">
                <a16:creationId xmlns:a16="http://schemas.microsoft.com/office/drawing/2014/main" id="{968C9BCF-031F-4733-BA69-FA982145E009}"/>
              </a:ext>
            </a:extLst>
          </p:cNvPr>
          <p:cNvGraphicFramePr>
            <a:graphicFrameLocks/>
          </p:cNvGraphicFramePr>
          <p:nvPr/>
        </p:nvGraphicFramePr>
        <p:xfrm>
          <a:off x="6266803" y="2432808"/>
          <a:ext cx="5257800" cy="4034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243884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E69E3984-1D23-4417-A221-FA9EFB478D32}"/>
              </a:ext>
            </a:extLst>
          </p:cNvPr>
          <p:cNvSpPr/>
          <p:nvPr/>
        </p:nvSpPr>
        <p:spPr>
          <a:xfrm>
            <a:off x="67375" y="95351"/>
            <a:ext cx="12192000" cy="3060834"/>
          </a:xfrm>
          <a:prstGeom prst="rect">
            <a:avLst/>
          </a:prstGeom>
          <a:blipFill dpi="0" rotWithShape="1">
            <a:blip r:embed="rId2" cstate="print">
              <a:alphaModFix amt="2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770CBFA-8A65-4754-A6BD-62DA77D7AACC}"/>
              </a:ext>
            </a:extLst>
          </p:cNvPr>
          <p:cNvSpPr/>
          <p:nvPr/>
        </p:nvSpPr>
        <p:spPr>
          <a:xfrm>
            <a:off x="1" y="4042611"/>
            <a:ext cx="12192000" cy="2815389"/>
          </a:xfrm>
          <a:prstGeom prst="rect">
            <a:avLst/>
          </a:prstGeom>
          <a:blipFill dpi="0" rotWithShape="1">
            <a:blip r:embed="rId3" cstate="print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322795B-795C-427A-875A-12C6A17DDE86}"/>
              </a:ext>
            </a:extLst>
          </p:cNvPr>
          <p:cNvSpPr/>
          <p:nvPr/>
        </p:nvSpPr>
        <p:spPr>
          <a:xfrm>
            <a:off x="7170822" y="2010662"/>
            <a:ext cx="5021178" cy="3061981"/>
          </a:xfrm>
          <a:prstGeom prst="rect">
            <a:avLst/>
          </a:prstGeom>
          <a:blipFill dpi="0" rotWithShape="1">
            <a:blip r:embed="rId4" cstate="print">
              <a:alphaModFix amt="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52BEB9C-2FEB-4E5B-8A28-525A7EFDAFD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438595" y="95351"/>
            <a:ext cx="2724530" cy="128605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CD08D73-2B8C-45AA-AE67-13378E64E29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52" y="113726"/>
            <a:ext cx="1023948" cy="128805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2E439-1C0A-4119-AF68-B41D0BD68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3511" y="1042698"/>
            <a:ext cx="620883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10375E"/>
                </a:solidFill>
              </a:rPr>
              <a:t>Комплексные услуги. Организация участия в выставках</a:t>
            </a:r>
            <a:br>
              <a:rPr lang="ru-RU" dirty="0">
                <a:solidFill>
                  <a:srgbClr val="10375E"/>
                </a:solidFill>
              </a:rPr>
            </a:br>
            <a:br>
              <a:rPr lang="ru-RU" dirty="0">
                <a:solidFill>
                  <a:srgbClr val="10375E"/>
                </a:solidFill>
              </a:rPr>
            </a:br>
            <a:endParaRPr lang="ru-RU" dirty="0">
              <a:solidFill>
                <a:srgbClr val="10375E"/>
              </a:solidFill>
            </a:endParaRPr>
          </a:p>
        </p:txBody>
      </p:sp>
      <p:pic>
        <p:nvPicPr>
          <p:cNvPr id="46" name="Рисунок 45">
            <a:extLst>
              <a:ext uri="{FF2B5EF4-FFF2-40B4-BE49-F238E27FC236}">
                <a16:creationId xmlns:a16="http://schemas.microsoft.com/office/drawing/2014/main" id="{4BD9A6CC-527B-4962-9FD7-12A3679F3C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12" y="77010"/>
            <a:ext cx="3481431" cy="1109579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8BC0CCEA-1D88-984C-6B5D-82F576F2B2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14071"/>
            <a:ext cx="5257800" cy="4351338"/>
          </a:xfrm>
        </p:spPr>
        <p:txBody>
          <a:bodyPr>
            <a:normAutofit lnSpcReduction="10000"/>
          </a:bodyPr>
          <a:lstStyle/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Планирование и начало организационных работ по проведению международных </a:t>
            </a:r>
            <a:r>
              <a:rPr lang="ru-RU" sz="2000" dirty="0" err="1">
                <a:solidFill>
                  <a:srgbClr val="333333"/>
                </a:solidFill>
                <a:latin typeface="Arial" panose="020B0604020202020204" pitchFamily="34" charset="0"/>
              </a:rPr>
              <a:t>выставочно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-ярмарочных и конгрессных мероприятий осуществляется не позднее чем за 2 месяца до даты проведения соответствующего мероприятия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Участие в формате коллективного стенда (от 3-х компаний от региона)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Участие в формате индивидуального стенда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Компания самостоятельно несёт расходы за командировку своих сотрудников (перелёт, проживание, питание)</a:t>
            </a:r>
          </a:p>
          <a:p>
            <a:endParaRPr lang="ru-RU" sz="2000" dirty="0">
              <a:solidFill>
                <a:srgbClr val="333333"/>
              </a:solidFill>
              <a:latin typeface="Arial" panose="020B0604020202020204" pitchFamily="34" charset="0"/>
            </a:endParaRPr>
          </a:p>
        </p:txBody>
      </p:sp>
      <p:pic>
        <p:nvPicPr>
          <p:cNvPr id="5122" name="Picture 2" descr="Бесплатное участие в международных выставках в России и за рубежом">
            <a:extLst>
              <a:ext uri="{FF2B5EF4-FFF2-40B4-BE49-F238E27FC236}">
                <a16:creationId xmlns:a16="http://schemas.microsoft.com/office/drawing/2014/main" id="{7C47C73B-5D92-1E7F-0E18-F241BD6117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002" y="2243427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1599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E69E3984-1D23-4417-A221-FA9EFB478D32}"/>
              </a:ext>
            </a:extLst>
          </p:cNvPr>
          <p:cNvSpPr/>
          <p:nvPr/>
        </p:nvSpPr>
        <p:spPr>
          <a:xfrm>
            <a:off x="67375" y="95351"/>
            <a:ext cx="12192000" cy="3060834"/>
          </a:xfrm>
          <a:prstGeom prst="rect">
            <a:avLst/>
          </a:prstGeom>
          <a:blipFill dpi="0" rotWithShape="1">
            <a:blip r:embed="rId2" cstate="print">
              <a:alphaModFix amt="2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770CBFA-8A65-4754-A6BD-62DA77D7AACC}"/>
              </a:ext>
            </a:extLst>
          </p:cNvPr>
          <p:cNvSpPr/>
          <p:nvPr/>
        </p:nvSpPr>
        <p:spPr>
          <a:xfrm>
            <a:off x="1" y="4042611"/>
            <a:ext cx="12192000" cy="2815389"/>
          </a:xfrm>
          <a:prstGeom prst="rect">
            <a:avLst/>
          </a:prstGeom>
          <a:blipFill dpi="0" rotWithShape="1">
            <a:blip r:embed="rId3" cstate="print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322795B-795C-427A-875A-12C6A17DDE86}"/>
              </a:ext>
            </a:extLst>
          </p:cNvPr>
          <p:cNvSpPr/>
          <p:nvPr/>
        </p:nvSpPr>
        <p:spPr>
          <a:xfrm>
            <a:off x="7170822" y="2010662"/>
            <a:ext cx="5021178" cy="3061981"/>
          </a:xfrm>
          <a:prstGeom prst="rect">
            <a:avLst/>
          </a:prstGeom>
          <a:blipFill dpi="0" rotWithShape="1">
            <a:blip r:embed="rId4" cstate="print">
              <a:alphaModFix amt="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Объект 10">
            <a:extLst>
              <a:ext uri="{FF2B5EF4-FFF2-40B4-BE49-F238E27FC236}">
                <a16:creationId xmlns:a16="http://schemas.microsoft.com/office/drawing/2014/main" id="{76F96DAE-4F3F-4BC8-A09A-AA4D68F089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8064311"/>
              </p:ext>
            </p:extLst>
          </p:nvPr>
        </p:nvGraphicFramePr>
        <p:xfrm>
          <a:off x="749748" y="2789089"/>
          <a:ext cx="5257800" cy="3026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52BEB9C-2FEB-4E5B-8A28-525A7EFDAFD3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9438595" y="95351"/>
            <a:ext cx="2724530" cy="128605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CD08D73-2B8C-45AA-AE67-13378E64E293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52" y="113726"/>
            <a:ext cx="1023948" cy="128805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2E439-1C0A-4119-AF68-B41D0BD68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3511" y="1042698"/>
            <a:ext cx="620883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10375E"/>
                </a:solidFill>
              </a:rPr>
              <a:t>Комплексные услуги. Организация участия в выставках</a:t>
            </a:r>
            <a:br>
              <a:rPr lang="ru-RU" dirty="0">
                <a:solidFill>
                  <a:srgbClr val="10375E"/>
                </a:solidFill>
              </a:rPr>
            </a:br>
            <a:br>
              <a:rPr lang="ru-RU" dirty="0">
                <a:solidFill>
                  <a:srgbClr val="10375E"/>
                </a:solidFill>
              </a:rPr>
            </a:br>
            <a:endParaRPr lang="ru-RU" dirty="0">
              <a:solidFill>
                <a:srgbClr val="10375E"/>
              </a:solidFill>
            </a:endParaRPr>
          </a:p>
        </p:txBody>
      </p: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22926AA9-92F4-43E2-8A7D-C70B49E18730}"/>
              </a:ext>
            </a:extLst>
          </p:cNvPr>
          <p:cNvGrpSpPr/>
          <p:nvPr/>
        </p:nvGrpSpPr>
        <p:grpSpPr>
          <a:xfrm>
            <a:off x="749748" y="5518818"/>
            <a:ext cx="5259515" cy="592968"/>
            <a:chOff x="0" y="2535658"/>
            <a:chExt cx="5259515" cy="480422"/>
          </a:xfrm>
          <a:scene3d>
            <a:camera prst="orthographicFront"/>
            <a:lightRig rig="flat" dir="t"/>
          </a:scene3d>
        </p:grpSpPr>
        <p:sp>
          <p:nvSpPr>
            <p:cNvPr id="19" name="Прямоугольник: скругленные углы 18">
              <a:extLst>
                <a:ext uri="{FF2B5EF4-FFF2-40B4-BE49-F238E27FC236}">
                  <a16:creationId xmlns:a16="http://schemas.microsoft.com/office/drawing/2014/main" id="{CD73DB72-586F-422E-B2F1-06364E9D9E28}"/>
                </a:ext>
              </a:extLst>
            </p:cNvPr>
            <p:cNvSpPr/>
            <p:nvPr/>
          </p:nvSpPr>
          <p:spPr>
            <a:xfrm>
              <a:off x="0" y="2535658"/>
              <a:ext cx="5257800" cy="480422"/>
            </a:xfrm>
            <a:prstGeom prst="roundRect">
              <a:avLst/>
            </a:prstGeom>
            <a:blipFill dpi="0" rotWithShape="0">
              <a:blip r:embed="rId12">
                <a:alphaModFix amt="39000"/>
                <a:duotone>
                  <a:schemeClr val="accent1">
                    <a:hueOff val="0"/>
                    <a:satOff val="0"/>
                    <a:lumOff val="0"/>
                    <a:alphaOff val="0"/>
                    <a:shade val="20000"/>
                    <a:satMod val="200000"/>
                  </a:schemeClr>
                  <a:schemeClr val="accent1">
                    <a:hueOff val="0"/>
                    <a:satOff val="0"/>
                    <a:lumOff val="0"/>
                    <a:alphaOff val="0"/>
                    <a:tint val="12000"/>
                    <a:satMod val="190000"/>
                  </a:schemeClr>
                </a:duotone>
              </a:blip>
              <a:srcRect/>
              <a:stretch>
                <a:fillRect/>
              </a:stretch>
            </a:blipFill>
            <a:ln>
              <a:solidFill>
                <a:srgbClr val="10375E"/>
              </a:solidFill>
            </a:ln>
            <a:sp3d prstMaterial="plastic">
              <a:bevelT w="120900" h="88900"/>
              <a:bevelB w="88900" h="31750" prst="angle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sp>
        <p:sp>
          <p:nvSpPr>
            <p:cNvPr id="20" name="Прямоугольник: скругленные углы 4">
              <a:extLst>
                <a:ext uri="{FF2B5EF4-FFF2-40B4-BE49-F238E27FC236}">
                  <a16:creationId xmlns:a16="http://schemas.microsoft.com/office/drawing/2014/main" id="{95FB53C4-39AA-4C14-93B1-677DB4A103DF}"/>
                </a:ext>
              </a:extLst>
            </p:cNvPr>
            <p:cNvSpPr txBox="1"/>
            <p:nvPr/>
          </p:nvSpPr>
          <p:spPr>
            <a:xfrm>
              <a:off x="48619" y="2575562"/>
              <a:ext cx="5210896" cy="43351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l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700" b="1" kern="1200" dirty="0">
                  <a:solidFill>
                    <a:srgbClr val="10375E"/>
                  </a:solidFill>
                </a:rPr>
                <a:t>Техническое и лингвистическое сопровождение переговоров</a:t>
              </a:r>
              <a:endParaRPr lang="ru-RU" sz="1700" kern="1200" dirty="0">
                <a:solidFill>
                  <a:srgbClr val="10375E"/>
                </a:solidFill>
              </a:endParaRPr>
            </a:p>
          </p:txBody>
        </p:sp>
      </p:grpSp>
      <p:pic>
        <p:nvPicPr>
          <p:cNvPr id="46" name="Рисунок 45">
            <a:extLst>
              <a:ext uri="{FF2B5EF4-FFF2-40B4-BE49-F238E27FC236}">
                <a16:creationId xmlns:a16="http://schemas.microsoft.com/office/drawing/2014/main" id="{4BD9A6CC-527B-4962-9FD7-12A3679F3C2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112" y="77010"/>
            <a:ext cx="3481431" cy="1109579"/>
          </a:xfrm>
          <a:prstGeom prst="rect">
            <a:avLst/>
          </a:prstGeom>
        </p:spPr>
      </p:pic>
      <p:graphicFrame>
        <p:nvGraphicFramePr>
          <p:cNvPr id="47" name="Объект 10">
            <a:extLst>
              <a:ext uri="{FF2B5EF4-FFF2-40B4-BE49-F238E27FC236}">
                <a16:creationId xmlns:a16="http://schemas.microsoft.com/office/drawing/2014/main" id="{92752D0B-48BB-417C-82B4-DBC6F6658F5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2089893"/>
              </p:ext>
            </p:extLst>
          </p:nvPr>
        </p:nvGraphicFramePr>
        <p:xfrm>
          <a:off x="6237928" y="2789089"/>
          <a:ext cx="5257800" cy="3026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grpSp>
        <p:nvGrpSpPr>
          <p:cNvPr id="48" name="Группа 47">
            <a:extLst>
              <a:ext uri="{FF2B5EF4-FFF2-40B4-BE49-F238E27FC236}">
                <a16:creationId xmlns:a16="http://schemas.microsoft.com/office/drawing/2014/main" id="{C252EBA6-1085-421C-B676-DD7C5ABABEBB}"/>
              </a:ext>
            </a:extLst>
          </p:cNvPr>
          <p:cNvGrpSpPr/>
          <p:nvPr/>
        </p:nvGrpSpPr>
        <p:grpSpPr>
          <a:xfrm>
            <a:off x="6237928" y="5531557"/>
            <a:ext cx="5259515" cy="592968"/>
            <a:chOff x="0" y="2535658"/>
            <a:chExt cx="5259515" cy="480422"/>
          </a:xfrm>
          <a:scene3d>
            <a:camera prst="orthographicFront"/>
            <a:lightRig rig="flat" dir="t"/>
          </a:scene3d>
        </p:grpSpPr>
        <p:sp>
          <p:nvSpPr>
            <p:cNvPr id="49" name="Прямоугольник: скругленные углы 48">
              <a:extLst>
                <a:ext uri="{FF2B5EF4-FFF2-40B4-BE49-F238E27FC236}">
                  <a16:creationId xmlns:a16="http://schemas.microsoft.com/office/drawing/2014/main" id="{11A64C77-D0EB-4E5B-8ABE-B3887E623ABA}"/>
                </a:ext>
              </a:extLst>
            </p:cNvPr>
            <p:cNvSpPr/>
            <p:nvPr/>
          </p:nvSpPr>
          <p:spPr>
            <a:xfrm>
              <a:off x="0" y="2535658"/>
              <a:ext cx="5257800" cy="480422"/>
            </a:xfrm>
            <a:prstGeom prst="roundRect">
              <a:avLst/>
            </a:prstGeom>
            <a:blipFill dpi="0" rotWithShape="0">
              <a:blip r:embed="rId12">
                <a:alphaModFix amt="39000"/>
                <a:duotone>
                  <a:schemeClr val="accent1">
                    <a:hueOff val="0"/>
                    <a:satOff val="0"/>
                    <a:lumOff val="0"/>
                    <a:alphaOff val="0"/>
                    <a:shade val="20000"/>
                    <a:satMod val="200000"/>
                  </a:schemeClr>
                  <a:schemeClr val="accent1">
                    <a:hueOff val="0"/>
                    <a:satOff val="0"/>
                    <a:lumOff val="0"/>
                    <a:alphaOff val="0"/>
                    <a:tint val="12000"/>
                    <a:satMod val="190000"/>
                  </a:schemeClr>
                </a:duotone>
              </a:blip>
              <a:srcRect/>
              <a:stretch>
                <a:fillRect/>
              </a:stretch>
            </a:blipFill>
            <a:ln>
              <a:solidFill>
                <a:srgbClr val="10375E"/>
              </a:solidFill>
            </a:ln>
            <a:sp3d prstMaterial="plastic">
              <a:bevelT w="120900" h="88900"/>
              <a:bevelB w="88900" h="31750" prst="angle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sp>
        <p:sp>
          <p:nvSpPr>
            <p:cNvPr id="50" name="Прямоугольник: скругленные углы 4">
              <a:extLst>
                <a:ext uri="{FF2B5EF4-FFF2-40B4-BE49-F238E27FC236}">
                  <a16:creationId xmlns:a16="http://schemas.microsoft.com/office/drawing/2014/main" id="{86D8B60E-775C-4F05-A817-503CFE50160D}"/>
                </a:ext>
              </a:extLst>
            </p:cNvPr>
            <p:cNvSpPr txBox="1"/>
            <p:nvPr/>
          </p:nvSpPr>
          <p:spPr>
            <a:xfrm>
              <a:off x="48619" y="2575562"/>
              <a:ext cx="5210896" cy="43351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l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700" b="1" kern="1200" dirty="0">
                  <a:solidFill>
                    <a:srgbClr val="10375E"/>
                  </a:solidFill>
                </a:rPr>
                <a:t>Трансфер в иностранном государстве</a:t>
              </a:r>
              <a:endParaRPr lang="ru-RU" sz="1700" kern="1200" dirty="0">
                <a:solidFill>
                  <a:srgbClr val="10375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92463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E69E3984-1D23-4417-A221-FA9EFB478D32}"/>
              </a:ext>
            </a:extLst>
          </p:cNvPr>
          <p:cNvSpPr/>
          <p:nvPr/>
        </p:nvSpPr>
        <p:spPr>
          <a:xfrm>
            <a:off x="67375" y="95351"/>
            <a:ext cx="12192000" cy="3060834"/>
          </a:xfrm>
          <a:prstGeom prst="rect">
            <a:avLst/>
          </a:prstGeom>
          <a:blipFill dpi="0" rotWithShape="1">
            <a:blip r:embed="rId2" cstate="print">
              <a:alphaModFix amt="2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770CBFA-8A65-4754-A6BD-62DA77D7AACC}"/>
              </a:ext>
            </a:extLst>
          </p:cNvPr>
          <p:cNvSpPr/>
          <p:nvPr/>
        </p:nvSpPr>
        <p:spPr>
          <a:xfrm>
            <a:off x="1" y="4042611"/>
            <a:ext cx="12192000" cy="2815389"/>
          </a:xfrm>
          <a:prstGeom prst="rect">
            <a:avLst/>
          </a:prstGeom>
          <a:blipFill dpi="0" rotWithShape="1">
            <a:blip r:embed="rId3" cstate="print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322795B-795C-427A-875A-12C6A17DDE86}"/>
              </a:ext>
            </a:extLst>
          </p:cNvPr>
          <p:cNvSpPr/>
          <p:nvPr/>
        </p:nvSpPr>
        <p:spPr>
          <a:xfrm>
            <a:off x="7170822" y="2010662"/>
            <a:ext cx="5021178" cy="3061981"/>
          </a:xfrm>
          <a:prstGeom prst="rect">
            <a:avLst/>
          </a:prstGeom>
          <a:blipFill dpi="0" rotWithShape="1">
            <a:blip r:embed="rId4" cstate="print">
              <a:alphaModFix amt="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52BEB9C-2FEB-4E5B-8A28-525A7EFDAFD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438595" y="95351"/>
            <a:ext cx="2724530" cy="128605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CD08D73-2B8C-45AA-AE67-13378E64E29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52" y="113726"/>
            <a:ext cx="1023948" cy="128805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488F578-3302-401F-9275-2E8A516837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12" y="77010"/>
            <a:ext cx="3481431" cy="110957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2E439-1C0A-4119-AF68-B41D0BD68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2386" y="841686"/>
            <a:ext cx="620883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10375E"/>
                </a:solidFill>
              </a:rPr>
              <a:t>Комплексные услуги. Содействие </a:t>
            </a:r>
            <a:r>
              <a:rPr lang="ru-RU" b="1">
                <a:solidFill>
                  <a:srgbClr val="10375E"/>
                </a:solidFill>
              </a:rPr>
              <a:t>в размещении </a:t>
            </a:r>
            <a:r>
              <a:rPr lang="ru-RU" b="1" dirty="0">
                <a:solidFill>
                  <a:srgbClr val="10375E"/>
                </a:solidFill>
              </a:rPr>
              <a:t>на электронных торговых площадках</a:t>
            </a:r>
            <a:br>
              <a:rPr lang="ru-RU" dirty="0">
                <a:solidFill>
                  <a:srgbClr val="10375E"/>
                </a:solidFill>
              </a:rPr>
            </a:br>
            <a:endParaRPr lang="ru-RU" dirty="0">
              <a:solidFill>
                <a:srgbClr val="10375E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4D8FA86-CDF1-A0F1-2215-A9EFA88BF1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66293"/>
            <a:ext cx="5257800" cy="4351338"/>
          </a:xfrm>
        </p:spPr>
        <p:txBody>
          <a:bodyPr>
            <a:normAutofit lnSpcReduction="10000"/>
          </a:bodyPr>
          <a:lstStyle/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Электронная торговая площадка (маркетплейс) - это сайт, который обеспечивает взаимодействие заказчиков и поставщиков (</a:t>
            </a:r>
            <a:r>
              <a:rPr lang="ru-RU" sz="2000" dirty="0" err="1">
                <a:solidFill>
                  <a:srgbClr val="333333"/>
                </a:solidFill>
                <a:latin typeface="Arial" panose="020B0604020202020204" pitchFamily="34" charset="0"/>
              </a:rPr>
              <a:t>Alibaba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, TMall.com и т.д.)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Для получения услуги компании необходимо перейти на автоматический сервис подбора электронной торговой площадки на портале «Мой экспорт». С помощью сервиса клиент получает перечень международных и иностранных маркетплейсов, которые подходят для экспорта его товаров или услуг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Услуга предоставляется бесплатно</a:t>
            </a:r>
          </a:p>
        </p:txBody>
      </p:sp>
      <p:pic>
        <p:nvPicPr>
          <p:cNvPr id="6146" name="Picture 2" descr="Электронная коммерция в России в 2021 году: АКИТ подвела итоги девяти  месяцев и они всех впечатлили | Oborot.ru">
            <a:extLst>
              <a:ext uri="{FF2B5EF4-FFF2-40B4-BE49-F238E27FC236}">
                <a16:creationId xmlns:a16="http://schemas.microsoft.com/office/drawing/2014/main" id="{6E6FFBC4-67A3-2967-0957-6C29FDF18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375" y="2433466"/>
            <a:ext cx="5285824" cy="3525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7248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E69E3984-1D23-4417-A221-FA9EFB478D32}"/>
              </a:ext>
            </a:extLst>
          </p:cNvPr>
          <p:cNvSpPr/>
          <p:nvPr/>
        </p:nvSpPr>
        <p:spPr>
          <a:xfrm>
            <a:off x="67375" y="95351"/>
            <a:ext cx="12192000" cy="3060834"/>
          </a:xfrm>
          <a:prstGeom prst="rect">
            <a:avLst/>
          </a:prstGeom>
          <a:blipFill dpi="0" rotWithShape="1">
            <a:blip r:embed="rId2" cstate="print">
              <a:alphaModFix amt="2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770CBFA-8A65-4754-A6BD-62DA77D7AACC}"/>
              </a:ext>
            </a:extLst>
          </p:cNvPr>
          <p:cNvSpPr/>
          <p:nvPr/>
        </p:nvSpPr>
        <p:spPr>
          <a:xfrm>
            <a:off x="1" y="4042611"/>
            <a:ext cx="12192000" cy="2815389"/>
          </a:xfrm>
          <a:prstGeom prst="rect">
            <a:avLst/>
          </a:prstGeom>
          <a:blipFill dpi="0" rotWithShape="1">
            <a:blip r:embed="rId3" cstate="print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322795B-795C-427A-875A-12C6A17DDE86}"/>
              </a:ext>
            </a:extLst>
          </p:cNvPr>
          <p:cNvSpPr/>
          <p:nvPr/>
        </p:nvSpPr>
        <p:spPr>
          <a:xfrm>
            <a:off x="7170822" y="2010662"/>
            <a:ext cx="5021178" cy="3061981"/>
          </a:xfrm>
          <a:prstGeom prst="rect">
            <a:avLst/>
          </a:prstGeom>
          <a:blipFill dpi="0" rotWithShape="1">
            <a:blip r:embed="rId4" cstate="print">
              <a:alphaModFix amt="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Объект 10">
            <a:extLst>
              <a:ext uri="{FF2B5EF4-FFF2-40B4-BE49-F238E27FC236}">
                <a16:creationId xmlns:a16="http://schemas.microsoft.com/office/drawing/2014/main" id="{76F96DAE-4F3F-4BC8-A09A-AA4D68F089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7861749"/>
              </p:ext>
            </p:extLst>
          </p:nvPr>
        </p:nvGraphicFramePr>
        <p:xfrm>
          <a:off x="749748" y="2365693"/>
          <a:ext cx="10768336" cy="38589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52BEB9C-2FEB-4E5B-8A28-525A7EFDAFD3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9438595" y="95351"/>
            <a:ext cx="2724530" cy="128605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CD08D73-2B8C-45AA-AE67-13378E64E293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52" y="113726"/>
            <a:ext cx="1023948" cy="128805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488F578-3302-401F-9275-2E8A5168374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112" y="77010"/>
            <a:ext cx="3481431" cy="110957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2E439-1C0A-4119-AF68-B41D0BD68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2386" y="841686"/>
            <a:ext cx="620883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10375E"/>
                </a:solidFill>
              </a:rPr>
              <a:t>Комплексные услуги. Содействие </a:t>
            </a:r>
            <a:r>
              <a:rPr lang="ru-RU" b="1">
                <a:solidFill>
                  <a:srgbClr val="10375E"/>
                </a:solidFill>
              </a:rPr>
              <a:t>в размещении </a:t>
            </a:r>
            <a:r>
              <a:rPr lang="ru-RU" b="1" dirty="0">
                <a:solidFill>
                  <a:srgbClr val="10375E"/>
                </a:solidFill>
              </a:rPr>
              <a:t>на электронных торговых площадках</a:t>
            </a:r>
            <a:br>
              <a:rPr lang="ru-RU" dirty="0">
                <a:solidFill>
                  <a:srgbClr val="10375E"/>
                </a:solidFill>
              </a:rPr>
            </a:br>
            <a:endParaRPr lang="ru-RU" dirty="0">
              <a:solidFill>
                <a:srgbClr val="1037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4859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E69E3984-1D23-4417-A221-FA9EFB478D32}"/>
              </a:ext>
            </a:extLst>
          </p:cNvPr>
          <p:cNvSpPr/>
          <p:nvPr/>
        </p:nvSpPr>
        <p:spPr>
          <a:xfrm>
            <a:off x="67375" y="95351"/>
            <a:ext cx="12192000" cy="3060834"/>
          </a:xfrm>
          <a:prstGeom prst="rect">
            <a:avLst/>
          </a:prstGeom>
          <a:blipFill dpi="0" rotWithShape="1">
            <a:blip r:embed="rId2" cstate="print">
              <a:alphaModFix amt="2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770CBFA-8A65-4754-A6BD-62DA77D7AACC}"/>
              </a:ext>
            </a:extLst>
          </p:cNvPr>
          <p:cNvSpPr/>
          <p:nvPr/>
        </p:nvSpPr>
        <p:spPr>
          <a:xfrm>
            <a:off x="1" y="4042611"/>
            <a:ext cx="12192000" cy="2815389"/>
          </a:xfrm>
          <a:prstGeom prst="rect">
            <a:avLst/>
          </a:prstGeom>
          <a:blipFill dpi="0" rotWithShape="1">
            <a:blip r:embed="rId3" cstate="print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322795B-795C-427A-875A-12C6A17DDE86}"/>
              </a:ext>
            </a:extLst>
          </p:cNvPr>
          <p:cNvSpPr/>
          <p:nvPr/>
        </p:nvSpPr>
        <p:spPr>
          <a:xfrm>
            <a:off x="7170822" y="2010662"/>
            <a:ext cx="5021178" cy="3061981"/>
          </a:xfrm>
          <a:prstGeom prst="rect">
            <a:avLst/>
          </a:prstGeom>
          <a:blipFill dpi="0" rotWithShape="1">
            <a:blip r:embed="rId4" cstate="print">
              <a:alphaModFix amt="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52BEB9C-2FEB-4E5B-8A28-525A7EFDAFD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438595" y="95351"/>
            <a:ext cx="2724530" cy="128605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CD08D73-2B8C-45AA-AE67-13378E64E29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52" y="113726"/>
            <a:ext cx="1023948" cy="128805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E4B54B1-72BB-4F6A-83A7-C254EDDA5B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12" y="77010"/>
            <a:ext cx="3481431" cy="110957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2E439-1C0A-4119-AF68-B41D0BD68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1229" y="285739"/>
            <a:ext cx="6124681" cy="132556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10375E"/>
                </a:solidFill>
              </a:rPr>
              <a:t>Участие в акселерационных программах партнёрских организаций</a:t>
            </a:r>
            <a:endParaRPr lang="ru-RU" sz="3200" dirty="0">
              <a:solidFill>
                <a:srgbClr val="10375E"/>
              </a:solidFill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C1CFE58-BEE6-42AF-9277-EB73E6CC39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6938" y="1855663"/>
            <a:ext cx="9356741" cy="4461247"/>
          </a:xfrm>
        </p:spPr>
        <p:txBody>
          <a:bodyPr>
            <a:normAutofit/>
          </a:bodyPr>
          <a:lstStyle/>
          <a:p>
            <a:endParaRPr lang="ru-RU" b="0" i="0" dirty="0">
              <a:effectLst/>
              <a:latin typeface="PFCentroSerifPro-Regular"/>
            </a:endParaRPr>
          </a:p>
          <a:p>
            <a:endParaRPr lang="ru-RU" dirty="0"/>
          </a:p>
        </p:txBody>
      </p:sp>
      <p:sp>
        <p:nvSpPr>
          <p:cNvPr id="5" name="Объект 3">
            <a:extLst>
              <a:ext uri="{FF2B5EF4-FFF2-40B4-BE49-F238E27FC236}">
                <a16:creationId xmlns:a16="http://schemas.microsoft.com/office/drawing/2014/main" id="{53EB7FE4-9549-8C9E-5B93-9824D7FB8351}"/>
              </a:ext>
            </a:extLst>
          </p:cNvPr>
          <p:cNvSpPr txBox="1">
            <a:spLocks/>
          </p:cNvSpPr>
          <p:nvPr/>
        </p:nvSpPr>
        <p:spPr>
          <a:xfrm>
            <a:off x="770825" y="2280375"/>
            <a:ext cx="5257800" cy="41472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Услуга предоставляется на условиях софинансирования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Расходы ЦПЭ составляют не более 80% затрат на оказание услуги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Расходы ЦПЭ составляют не более 1,5 млн. рублей на участие 1 субъекта МСП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2000" dirty="0">
              <a:solidFill>
                <a:srgbClr val="333333"/>
              </a:solidFill>
              <a:latin typeface="Arial" panose="020B0604020202020204" pitchFamily="34" charset="0"/>
            </a:endParaRPr>
          </a:p>
        </p:txBody>
      </p:sp>
      <p:pic>
        <p:nvPicPr>
          <p:cNvPr id="7170" name="Picture 2" descr="Правила мозгового штурма: руководство по созданию великих идей">
            <a:extLst>
              <a:ext uri="{FF2B5EF4-FFF2-40B4-BE49-F238E27FC236}">
                <a16:creationId xmlns:a16="http://schemas.microsoft.com/office/drawing/2014/main" id="{6CF5A732-1388-EE59-E3F3-30F364A902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838" y="2154322"/>
            <a:ext cx="5368949" cy="3135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889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E69E3984-1D23-4417-A221-FA9EFB478D32}"/>
              </a:ext>
            </a:extLst>
          </p:cNvPr>
          <p:cNvSpPr/>
          <p:nvPr/>
        </p:nvSpPr>
        <p:spPr>
          <a:xfrm>
            <a:off x="67375" y="95351"/>
            <a:ext cx="12192000" cy="3060834"/>
          </a:xfrm>
          <a:prstGeom prst="rect">
            <a:avLst/>
          </a:prstGeom>
          <a:blipFill dpi="0" rotWithShape="1">
            <a:blip r:embed="rId2" cstate="print">
              <a:alphaModFix amt="2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770CBFA-8A65-4754-A6BD-62DA77D7AACC}"/>
              </a:ext>
            </a:extLst>
          </p:cNvPr>
          <p:cNvSpPr/>
          <p:nvPr/>
        </p:nvSpPr>
        <p:spPr>
          <a:xfrm>
            <a:off x="1" y="4042611"/>
            <a:ext cx="12192000" cy="2815389"/>
          </a:xfrm>
          <a:prstGeom prst="rect">
            <a:avLst/>
          </a:prstGeom>
          <a:blipFill dpi="0" rotWithShape="1">
            <a:blip r:embed="rId3" cstate="print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322795B-795C-427A-875A-12C6A17DDE86}"/>
              </a:ext>
            </a:extLst>
          </p:cNvPr>
          <p:cNvSpPr/>
          <p:nvPr/>
        </p:nvSpPr>
        <p:spPr>
          <a:xfrm>
            <a:off x="7170822" y="2010662"/>
            <a:ext cx="5021178" cy="3061981"/>
          </a:xfrm>
          <a:prstGeom prst="rect">
            <a:avLst/>
          </a:prstGeom>
          <a:blipFill dpi="0" rotWithShape="1">
            <a:blip r:embed="rId4" cstate="print">
              <a:alphaModFix amt="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52BEB9C-2FEB-4E5B-8A28-525A7EFDAFD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438595" y="95351"/>
            <a:ext cx="2724530" cy="128605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CD08D73-2B8C-45AA-AE67-13378E64E29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52" y="113726"/>
            <a:ext cx="1023948" cy="128805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E4B54B1-72BB-4F6A-83A7-C254EDDA5B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12" y="77010"/>
            <a:ext cx="3481431" cy="110957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2E439-1C0A-4119-AF68-B41D0BD68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1229" y="285739"/>
            <a:ext cx="6124681" cy="132556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10375E"/>
                </a:solidFill>
              </a:rPr>
              <a:t>Участие в акселерационных программах партнёрских организаций</a:t>
            </a:r>
            <a:endParaRPr lang="ru-RU" sz="3200" dirty="0">
              <a:solidFill>
                <a:srgbClr val="10375E"/>
              </a:solidFill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C1CFE58-BEE6-42AF-9277-EB73E6CC39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6938" y="1855663"/>
            <a:ext cx="9356741" cy="446124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Программа «</a:t>
            </a:r>
            <a:r>
              <a:rPr lang="ru-RU" dirty="0">
                <a:solidFill>
                  <a:srgbClr val="C00000"/>
                </a:solidFill>
              </a:rPr>
              <a:t>ЭКСПОРТЁРЫ 2.0</a:t>
            </a:r>
            <a:r>
              <a:rPr lang="ru-RU" dirty="0"/>
              <a:t>»</a:t>
            </a:r>
          </a:p>
          <a:p>
            <a:pPr marL="0" indent="0">
              <a:buNone/>
            </a:pPr>
            <a:r>
              <a:rPr lang="ru-RU" b="0" i="0" dirty="0">
                <a:solidFill>
                  <a:srgbClr val="C00000"/>
                </a:solidFill>
                <a:effectLst/>
              </a:rPr>
              <a:t>ЦЕЛЬ</a:t>
            </a:r>
            <a:r>
              <a:rPr lang="ru-RU" b="0" i="0" dirty="0">
                <a:effectLst/>
              </a:rPr>
              <a:t>: Развитие экспортного потенциала компании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</a:rPr>
              <a:t>ЗАДАЧИ</a:t>
            </a:r>
            <a:r>
              <a:rPr lang="ru-RU" dirty="0"/>
              <a:t>: </a:t>
            </a:r>
          </a:p>
          <a:p>
            <a:pPr marL="0" indent="0">
              <a:buNone/>
            </a:pPr>
            <a:r>
              <a:rPr lang="ru-RU" b="0" i="0" dirty="0">
                <a:effectLst/>
              </a:rPr>
              <a:t>— Запуск международных продаж или увеличение экспорта</a:t>
            </a:r>
          </a:p>
          <a:p>
            <a:pPr marL="0" indent="0">
              <a:buNone/>
            </a:pPr>
            <a:r>
              <a:rPr lang="ru-RU" b="0" i="0" dirty="0">
                <a:effectLst/>
              </a:rPr>
              <a:t>— Расширение географии присутствия</a:t>
            </a:r>
          </a:p>
          <a:p>
            <a:pPr marL="0" indent="0">
              <a:buNone/>
            </a:pPr>
            <a:r>
              <a:rPr lang="ru-RU" b="0" i="0" dirty="0">
                <a:effectLst/>
              </a:rPr>
              <a:t>— Вывод нового продукта на зарубежные рынки</a:t>
            </a:r>
          </a:p>
          <a:p>
            <a:pPr marL="0" indent="0">
              <a:buNone/>
            </a:pPr>
            <a:r>
              <a:rPr lang="ru-RU" b="0" i="0" dirty="0">
                <a:effectLst/>
              </a:rPr>
              <a:t>— Увеличение экспертизы в международных продажах, развитие управленческих навыков</a:t>
            </a:r>
          </a:p>
          <a:p>
            <a:pPr marL="0" indent="0">
              <a:buNone/>
            </a:pPr>
            <a:r>
              <a:rPr lang="ru-RU" b="0" i="0" dirty="0">
                <a:solidFill>
                  <a:srgbClr val="C00000"/>
                </a:solidFill>
                <a:effectLst/>
              </a:rPr>
              <a:t>РЕЗУЛЬТАТ</a:t>
            </a:r>
            <a:r>
              <a:rPr lang="ru-RU" b="0" i="0" dirty="0">
                <a:effectLst/>
              </a:rPr>
              <a:t>: Разработка экспортной стратегии компании с детальной дорожной картой</a:t>
            </a:r>
          </a:p>
          <a:p>
            <a:endParaRPr lang="ru-RU" b="0" i="0" dirty="0">
              <a:effectLst/>
              <a:latin typeface="PFCentroSerifPro-Regular"/>
            </a:endParaRPr>
          </a:p>
          <a:p>
            <a:endParaRPr lang="ru-RU" dirty="0"/>
          </a:p>
        </p:txBody>
      </p:sp>
      <p:pic>
        <p:nvPicPr>
          <p:cNvPr id="1026" name="Picture 2" descr="Moscow School of Management SKOLKOVO in Russia Reviews &amp; Rankings |  EDUopinions">
            <a:extLst>
              <a:ext uri="{FF2B5EF4-FFF2-40B4-BE49-F238E27FC236}">
                <a16:creationId xmlns:a16="http://schemas.microsoft.com/office/drawing/2014/main" id="{60ABEB06-873A-4C1E-B467-F8EB208A35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7389" y="3610069"/>
            <a:ext cx="2802622" cy="280262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7395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E69E3984-1D23-4417-A221-FA9EFB478D32}"/>
              </a:ext>
            </a:extLst>
          </p:cNvPr>
          <p:cNvSpPr/>
          <p:nvPr/>
        </p:nvSpPr>
        <p:spPr>
          <a:xfrm>
            <a:off x="67375" y="95351"/>
            <a:ext cx="12192000" cy="3060834"/>
          </a:xfrm>
          <a:prstGeom prst="rect">
            <a:avLst/>
          </a:prstGeom>
          <a:blipFill dpi="0" rotWithShape="1">
            <a:blip r:embed="rId2" cstate="print">
              <a:alphaModFix amt="2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770CBFA-8A65-4754-A6BD-62DA77D7AACC}"/>
              </a:ext>
            </a:extLst>
          </p:cNvPr>
          <p:cNvSpPr/>
          <p:nvPr/>
        </p:nvSpPr>
        <p:spPr>
          <a:xfrm>
            <a:off x="1" y="4042611"/>
            <a:ext cx="12192000" cy="2815389"/>
          </a:xfrm>
          <a:prstGeom prst="rect">
            <a:avLst/>
          </a:prstGeom>
          <a:blipFill dpi="0" rotWithShape="1">
            <a:blip r:embed="rId3" cstate="print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322795B-795C-427A-875A-12C6A17DDE86}"/>
              </a:ext>
            </a:extLst>
          </p:cNvPr>
          <p:cNvSpPr/>
          <p:nvPr/>
        </p:nvSpPr>
        <p:spPr>
          <a:xfrm>
            <a:off x="7170822" y="2010662"/>
            <a:ext cx="5021178" cy="3061981"/>
          </a:xfrm>
          <a:prstGeom prst="rect">
            <a:avLst/>
          </a:prstGeom>
          <a:blipFill dpi="0" rotWithShape="1">
            <a:blip r:embed="rId4" cstate="print">
              <a:alphaModFix amt="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52BEB9C-2FEB-4E5B-8A28-525A7EFDAFD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438595" y="95351"/>
            <a:ext cx="2724530" cy="128605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CD08D73-2B8C-45AA-AE67-13378E64E29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52" y="113726"/>
            <a:ext cx="1023948" cy="128805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488F578-3302-401F-9275-2E8A516837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12" y="77010"/>
            <a:ext cx="3481431" cy="110957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2E439-1C0A-4119-AF68-B41D0BD68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2386" y="841686"/>
            <a:ext cx="620883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10375E"/>
                </a:solidFill>
              </a:rPr>
              <a:t>Самостоятельные услуги. Консультирование</a:t>
            </a:r>
            <a:br>
              <a:rPr lang="ru-RU" sz="4400" b="1" dirty="0">
                <a:solidFill>
                  <a:schemeClr val="tx1"/>
                </a:solidFill>
              </a:rPr>
            </a:br>
            <a:br>
              <a:rPr lang="ru-RU" dirty="0">
                <a:solidFill>
                  <a:srgbClr val="10375E"/>
                </a:solidFill>
              </a:rPr>
            </a:br>
            <a:endParaRPr lang="ru-RU" dirty="0">
              <a:solidFill>
                <a:srgbClr val="10375E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4D8FA86-CDF1-A0F1-2215-A9EFA88BF1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66293"/>
            <a:ext cx="5257800" cy="4351338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Тематика: условия экспорта товара (работы, услуги) субъекта МСП на рынок страны потенциального иностранного покупателя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Услуга предоставляется бесплатно</a:t>
            </a:r>
          </a:p>
        </p:txBody>
      </p:sp>
      <p:pic>
        <p:nvPicPr>
          <p:cNvPr id="1026" name="Picture 2" descr="Бизнес консультация для юридических лиц - консультация Вашему бизнесу -  Единый Юридический Центр ВИВАТ Консалт">
            <a:extLst>
              <a:ext uri="{FF2B5EF4-FFF2-40B4-BE49-F238E27FC236}">
                <a16:creationId xmlns:a16="http://schemas.microsoft.com/office/drawing/2014/main" id="{15042AAD-B9EC-35D1-3279-897F62FC14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390" y="2167249"/>
            <a:ext cx="5035410" cy="3354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43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E69E3984-1D23-4417-A221-FA9EFB478D32}"/>
              </a:ext>
            </a:extLst>
          </p:cNvPr>
          <p:cNvSpPr/>
          <p:nvPr/>
        </p:nvSpPr>
        <p:spPr>
          <a:xfrm>
            <a:off x="67375" y="95351"/>
            <a:ext cx="12192000" cy="3060834"/>
          </a:xfrm>
          <a:prstGeom prst="rect">
            <a:avLst/>
          </a:prstGeom>
          <a:blipFill dpi="0" rotWithShape="1">
            <a:blip r:embed="rId2" cstate="print">
              <a:alphaModFix amt="2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770CBFA-8A65-4754-A6BD-62DA77D7AACC}"/>
              </a:ext>
            </a:extLst>
          </p:cNvPr>
          <p:cNvSpPr/>
          <p:nvPr/>
        </p:nvSpPr>
        <p:spPr>
          <a:xfrm>
            <a:off x="1" y="4042611"/>
            <a:ext cx="12192000" cy="2815389"/>
          </a:xfrm>
          <a:prstGeom prst="rect">
            <a:avLst/>
          </a:prstGeom>
          <a:blipFill dpi="0" rotWithShape="1">
            <a:blip r:embed="rId3" cstate="print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322795B-795C-427A-875A-12C6A17DDE86}"/>
              </a:ext>
            </a:extLst>
          </p:cNvPr>
          <p:cNvSpPr/>
          <p:nvPr/>
        </p:nvSpPr>
        <p:spPr>
          <a:xfrm>
            <a:off x="7170822" y="2010662"/>
            <a:ext cx="5021178" cy="3061981"/>
          </a:xfrm>
          <a:prstGeom prst="rect">
            <a:avLst/>
          </a:prstGeom>
          <a:blipFill dpi="0" rotWithShape="1">
            <a:blip r:embed="rId4" cstate="print">
              <a:alphaModFix amt="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52BEB9C-2FEB-4E5B-8A28-525A7EFDAFD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438595" y="95351"/>
            <a:ext cx="2724530" cy="128605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CD08D73-2B8C-45AA-AE67-13378E64E29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52" y="113726"/>
            <a:ext cx="1023948" cy="128805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488F578-3302-401F-9275-2E8A516837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12" y="77010"/>
            <a:ext cx="3481431" cy="110957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2E439-1C0A-4119-AF68-B41D0BD68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2386" y="841686"/>
            <a:ext cx="620883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10375E"/>
                </a:solidFill>
              </a:rPr>
              <a:t>Самостоятельные услуги. Проведение семинаров и мастер-классов</a:t>
            </a:r>
            <a:br>
              <a:rPr lang="ru-RU" sz="4400" b="1" dirty="0">
                <a:solidFill>
                  <a:schemeClr val="tx1"/>
                </a:solidFill>
              </a:rPr>
            </a:br>
            <a:br>
              <a:rPr lang="ru-RU" dirty="0">
                <a:solidFill>
                  <a:srgbClr val="10375E"/>
                </a:solidFill>
              </a:rPr>
            </a:br>
            <a:endParaRPr lang="ru-RU" dirty="0">
              <a:solidFill>
                <a:srgbClr val="10375E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4D8FA86-CDF1-A0F1-2215-A9EFA88BF1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66293"/>
            <a:ext cx="5257800" cy="4351338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Проведение экспортных семинаров в рамках соглашения с АНО ДПО «Школа экспорта АО «Российской экспортный центр»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Проведение авторских мастер-классов, экспортных семинаров, вебинаров и других информационно-консультационных мероприятий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Участие бесплатно</a:t>
            </a:r>
          </a:p>
        </p:txBody>
      </p:sp>
      <p:pic>
        <p:nvPicPr>
          <p:cNvPr id="8194" name="Picture 2" descr="Семинар для диаспоральных лидеров пройдет в Городском округе Подольск |  Администрация Городского округа Подольск">
            <a:extLst>
              <a:ext uri="{FF2B5EF4-FFF2-40B4-BE49-F238E27FC236}">
                <a16:creationId xmlns:a16="http://schemas.microsoft.com/office/drawing/2014/main" id="{326D2F04-CF3E-9FC6-B345-A83957F19D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030" y="2167249"/>
            <a:ext cx="4985940" cy="334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3508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E69E3984-1D23-4417-A221-FA9EFB478D32}"/>
              </a:ext>
            </a:extLst>
          </p:cNvPr>
          <p:cNvSpPr/>
          <p:nvPr/>
        </p:nvSpPr>
        <p:spPr>
          <a:xfrm>
            <a:off x="67375" y="95351"/>
            <a:ext cx="12192000" cy="3060834"/>
          </a:xfrm>
          <a:prstGeom prst="rect">
            <a:avLst/>
          </a:prstGeom>
          <a:blipFill dpi="0" rotWithShape="1">
            <a:blip r:embed="rId2" cstate="print">
              <a:alphaModFix amt="2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770CBFA-8A65-4754-A6BD-62DA77D7AACC}"/>
              </a:ext>
            </a:extLst>
          </p:cNvPr>
          <p:cNvSpPr/>
          <p:nvPr/>
        </p:nvSpPr>
        <p:spPr>
          <a:xfrm>
            <a:off x="1" y="4042611"/>
            <a:ext cx="12192000" cy="2815389"/>
          </a:xfrm>
          <a:prstGeom prst="rect">
            <a:avLst/>
          </a:prstGeom>
          <a:blipFill dpi="0" rotWithShape="1">
            <a:blip r:embed="rId3" cstate="print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322795B-795C-427A-875A-12C6A17DDE86}"/>
              </a:ext>
            </a:extLst>
          </p:cNvPr>
          <p:cNvSpPr/>
          <p:nvPr/>
        </p:nvSpPr>
        <p:spPr>
          <a:xfrm>
            <a:off x="7170822" y="2010662"/>
            <a:ext cx="5021178" cy="3061981"/>
          </a:xfrm>
          <a:prstGeom prst="rect">
            <a:avLst/>
          </a:prstGeom>
          <a:blipFill dpi="0" rotWithShape="1">
            <a:blip r:embed="rId4" cstate="print">
              <a:alphaModFix amt="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52BEB9C-2FEB-4E5B-8A28-525A7EFDAFD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438595" y="95351"/>
            <a:ext cx="2724530" cy="128605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CD08D73-2B8C-45AA-AE67-13378E64E29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52" y="113726"/>
            <a:ext cx="1023948" cy="128805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488F578-3302-401F-9275-2E8A516837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12" y="77010"/>
            <a:ext cx="3481431" cy="110957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2E439-1C0A-4119-AF68-B41D0BD68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2386" y="841686"/>
            <a:ext cx="620883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10375E"/>
                </a:solidFill>
              </a:rPr>
              <a:t>Самостоятельные услуги. Защита интеллектуальной собственности за рубежом</a:t>
            </a:r>
            <a:br>
              <a:rPr lang="ru-RU" sz="4400" b="1" dirty="0">
                <a:solidFill>
                  <a:schemeClr val="tx1"/>
                </a:solidFill>
              </a:rPr>
            </a:br>
            <a:br>
              <a:rPr lang="ru-RU" dirty="0">
                <a:solidFill>
                  <a:srgbClr val="10375E"/>
                </a:solidFill>
              </a:rPr>
            </a:br>
            <a:endParaRPr lang="ru-RU" dirty="0">
              <a:solidFill>
                <a:srgbClr val="10375E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4D8FA86-CDF1-A0F1-2215-A9EFA88BF1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32924"/>
            <a:ext cx="10537272" cy="4925076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sz="4500" b="1" dirty="0">
                <a:solidFill>
                  <a:srgbClr val="333333"/>
                </a:solidFill>
                <a:latin typeface="Arial" panose="020B0604020202020204" pitchFamily="34" charset="0"/>
              </a:rPr>
              <a:t>УСЛУГА ВКЛЮЧАЕТ:</a:t>
            </a:r>
          </a:p>
          <a:p>
            <a:pPr>
              <a:lnSpc>
                <a:spcPct val="110000"/>
              </a:lnSpc>
            </a:pPr>
            <a:r>
              <a:rPr lang="ru-RU" sz="3800" dirty="0">
                <a:solidFill>
                  <a:srgbClr val="333333"/>
                </a:solidFill>
                <a:latin typeface="Arial" panose="020B0604020202020204" pitchFamily="34" charset="0"/>
              </a:rPr>
              <a:t>подачу и рассмотрение международной заявки и связанных с ней затрат на оплату пошлин;</a:t>
            </a:r>
          </a:p>
          <a:p>
            <a:pPr>
              <a:lnSpc>
                <a:spcPct val="110000"/>
              </a:lnSpc>
            </a:pPr>
            <a:r>
              <a:rPr lang="ru-RU" sz="3800" dirty="0">
                <a:solidFill>
                  <a:srgbClr val="333333"/>
                </a:solidFill>
                <a:latin typeface="Arial" panose="020B0604020202020204" pitchFamily="34" charset="0"/>
              </a:rPr>
              <a:t>подачу и рассмотрение заявки, предусмотренной нормативными правовыми актами национальных и региональных патентных ведомств, выдачу охранных документов и поддержание заявок или охранных документов (патентов, свидетельств) в силе и связанные с ними затраты на оплату пошлин;</a:t>
            </a:r>
          </a:p>
          <a:p>
            <a:pPr>
              <a:lnSpc>
                <a:spcPct val="110000"/>
              </a:lnSpc>
            </a:pPr>
            <a:r>
              <a:rPr lang="ru-RU" sz="3800" dirty="0">
                <a:solidFill>
                  <a:srgbClr val="333333"/>
                </a:solidFill>
                <a:latin typeface="Arial" panose="020B0604020202020204" pitchFamily="34" charset="0"/>
              </a:rPr>
              <a:t>подготовку, подачу международной заявки и делопроизводство в отношении нее;</a:t>
            </a:r>
          </a:p>
          <a:p>
            <a:pPr>
              <a:lnSpc>
                <a:spcPct val="110000"/>
              </a:lnSpc>
            </a:pPr>
            <a:r>
              <a:rPr lang="ru-RU" sz="3800" dirty="0">
                <a:solidFill>
                  <a:srgbClr val="333333"/>
                </a:solidFill>
                <a:latin typeface="Arial" panose="020B0604020202020204" pitchFamily="34" charset="0"/>
              </a:rPr>
              <a:t>подготовку, подачу национальной и (или) региональной заявки, оформленной в соответствии с нормативными правовыми актами национальных или региональных патентных ведомств, и делопроизводство в отношении такой заявки;</a:t>
            </a:r>
          </a:p>
          <a:p>
            <a:pPr>
              <a:lnSpc>
                <a:spcPct val="110000"/>
              </a:lnSpc>
            </a:pPr>
            <a:r>
              <a:rPr lang="ru-RU" sz="3800" dirty="0">
                <a:solidFill>
                  <a:srgbClr val="333333"/>
                </a:solidFill>
                <a:latin typeface="Arial" panose="020B0604020202020204" pitchFamily="34" charset="0"/>
              </a:rPr>
              <a:t>международную регистрацию товарного знака;</a:t>
            </a:r>
          </a:p>
          <a:p>
            <a:pPr>
              <a:lnSpc>
                <a:spcPct val="110000"/>
              </a:lnSpc>
            </a:pPr>
            <a:r>
              <a:rPr lang="ru-RU" sz="3800" dirty="0">
                <a:solidFill>
                  <a:srgbClr val="333333"/>
                </a:solidFill>
                <a:latin typeface="Arial" panose="020B0604020202020204" pitchFamily="34" charset="0"/>
              </a:rPr>
              <a:t>подготовку, подачу заявки на международную регистрацию товарного знака и делопроизводство в отношении такой заявки;</a:t>
            </a:r>
          </a:p>
          <a:p>
            <a:pPr>
              <a:lnSpc>
                <a:spcPct val="110000"/>
              </a:lnSpc>
            </a:pPr>
            <a:r>
              <a:rPr lang="ru-RU" sz="3800" dirty="0">
                <a:solidFill>
                  <a:srgbClr val="333333"/>
                </a:solidFill>
                <a:latin typeface="Arial" panose="020B0604020202020204" pitchFamily="34" charset="0"/>
              </a:rPr>
              <a:t>получение международной регистрации промышленного образца;</a:t>
            </a:r>
          </a:p>
          <a:p>
            <a:pPr>
              <a:lnSpc>
                <a:spcPct val="110000"/>
              </a:lnSpc>
            </a:pPr>
            <a:r>
              <a:rPr lang="ru-RU" sz="3800" dirty="0">
                <a:solidFill>
                  <a:srgbClr val="333333"/>
                </a:solidFill>
                <a:latin typeface="Arial" panose="020B0604020202020204" pitchFamily="34" charset="0"/>
              </a:rPr>
              <a:t>подготовку и подачу заявки на международную регистрацию промышленного образца и делопроизводство в отношении такой заявки.</a:t>
            </a:r>
            <a:endParaRPr lang="ru-RU" sz="2000" dirty="0">
              <a:solidFill>
                <a:srgbClr val="333333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414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F3A71AF0-11E1-313A-496C-059C0F6DA8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9657" y="3109098"/>
            <a:ext cx="10452683" cy="1570693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CA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Услуги </a:t>
            </a:r>
            <a:br>
              <a:rPr lang="ru-RU" sz="4400" b="1" dirty="0">
                <a:solidFill>
                  <a:srgbClr val="CA3C3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400" b="1" dirty="0">
                <a:solidFill>
                  <a:srgbClr val="CA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АНО «Центр поддержки экспорта»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984588A-EA9A-4A97-8E8D-57E457081F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0" cy="3292314"/>
          </a:xfrm>
          <a:prstGeom prst="rect">
            <a:avLst/>
          </a:prstGeom>
        </p:spPr>
      </p:pic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DFCE0C8E-FA8B-2912-A3B1-8F9C3212C8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5855640"/>
              </p:ext>
            </p:extLst>
          </p:nvPr>
        </p:nvGraphicFramePr>
        <p:xfrm>
          <a:off x="794156" y="1748125"/>
          <a:ext cx="11199304" cy="463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99652">
                  <a:extLst>
                    <a:ext uri="{9D8B030D-6E8A-4147-A177-3AD203B41FA5}">
                      <a16:colId xmlns:a16="http://schemas.microsoft.com/office/drawing/2014/main" val="965264720"/>
                    </a:ext>
                  </a:extLst>
                </a:gridCol>
                <a:gridCol w="5599652">
                  <a:extLst>
                    <a:ext uri="{9D8B030D-6E8A-4147-A177-3AD203B41FA5}">
                      <a16:colId xmlns:a16="http://schemas.microsoft.com/office/drawing/2014/main" val="2463397574"/>
                    </a:ext>
                  </a:extLst>
                </a:gridCol>
              </a:tblGrid>
              <a:tr h="4544595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>
                          <a:solidFill>
                            <a:srgbClr val="CA3C3C"/>
                          </a:solidFill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КОМПЛЕКСНЫЕ*</a:t>
                      </a:r>
                    </a:p>
                    <a:p>
                      <a:endParaRPr lang="ru-RU" sz="1000" dirty="0"/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2200" b="1" kern="1200" dirty="0">
                          <a:solidFill>
                            <a:srgbClr val="10375E"/>
                          </a:solidFill>
                          <a:latin typeface="+mn-lt"/>
                          <a:ea typeface="+mn-ea"/>
                          <a:cs typeface="+mn-cs"/>
                        </a:rPr>
                        <a:t>Сопровождение экспортного контракта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2200" b="1" kern="1200" dirty="0">
                          <a:solidFill>
                            <a:srgbClr val="10375E"/>
                          </a:solidFill>
                          <a:latin typeface="+mn-lt"/>
                          <a:ea typeface="+mn-ea"/>
                          <a:cs typeface="+mn-cs"/>
                        </a:rPr>
                        <a:t>Поиск иностранного покупателя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2200" b="1" kern="1200" dirty="0">
                          <a:solidFill>
                            <a:srgbClr val="10375E"/>
                          </a:solidFill>
                          <a:latin typeface="+mn-lt"/>
                          <a:ea typeface="+mn-ea"/>
                          <a:cs typeface="+mn-cs"/>
                        </a:rPr>
                        <a:t>Международные бизнес-миссии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2200" b="1" kern="1200" dirty="0">
                          <a:solidFill>
                            <a:srgbClr val="10375E"/>
                          </a:solidFill>
                          <a:latin typeface="+mn-lt"/>
                          <a:ea typeface="+mn-ea"/>
                          <a:cs typeface="+mn-cs"/>
                        </a:rPr>
                        <a:t>Международные выставки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2200" b="1" kern="1200" dirty="0">
                          <a:solidFill>
                            <a:srgbClr val="10375E"/>
                          </a:solidFill>
                          <a:latin typeface="+mn-lt"/>
                          <a:ea typeface="+mn-ea"/>
                          <a:cs typeface="+mn-cs"/>
                        </a:rPr>
                        <a:t>Размещение на маркетплейсах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ru-RU" sz="2200" b="1" kern="1200" dirty="0">
                        <a:solidFill>
                          <a:srgbClr val="10375E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kern="1200" dirty="0">
                          <a:solidFill>
                            <a:srgbClr val="CA3C3C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 </a:t>
                      </a:r>
                      <a:r>
                        <a:rPr lang="ru-RU" sz="2200" b="0" i="1" kern="1200" dirty="0">
                          <a:solidFill>
                            <a:srgbClr val="10375E"/>
                          </a:solidFill>
                          <a:latin typeface="+mn-lt"/>
                          <a:ea typeface="+mn-ea"/>
                          <a:cs typeface="+mn-cs"/>
                        </a:rPr>
                        <a:t>Включают</a:t>
                      </a:r>
                      <a:r>
                        <a:rPr lang="ru-RU" sz="2200" b="0" i="1" dirty="0"/>
                        <a:t> </a:t>
                      </a:r>
                      <a:r>
                        <a:rPr lang="ru-RU" sz="2200" b="0" i="1" kern="1200" dirty="0">
                          <a:solidFill>
                            <a:srgbClr val="10375E"/>
                          </a:solidFill>
                          <a:latin typeface="+mn-lt"/>
                          <a:ea typeface="+mn-ea"/>
                          <a:cs typeface="+mn-cs"/>
                        </a:rPr>
                        <a:t>пакетные решения для экспортно-ориентированных предприятий, что позволяет индивидуально подойти к задачам каждого клиента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>
                          <a:solidFill>
                            <a:srgbClr val="CA3C3C"/>
                          </a:solidFill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САМОСТОЯТЕЛЬНЫЕ</a:t>
                      </a:r>
                    </a:p>
                    <a:p>
                      <a:pPr algn="ctr"/>
                      <a:endParaRPr lang="ru-RU" sz="1000" dirty="0"/>
                    </a:p>
                    <a:p>
                      <a:pPr marL="285750" indent="-285750" algn="l" defTabSz="914400" rtl="0" eaLnBrk="1" latinLnBrk="0" hangingPunct="1">
                        <a:buFontTx/>
                        <a:buChar char="-"/>
                      </a:pPr>
                      <a:r>
                        <a:rPr lang="ru-RU" sz="2200" b="1" kern="1200" dirty="0">
                          <a:solidFill>
                            <a:srgbClr val="10375E"/>
                          </a:solidFill>
                          <a:latin typeface="+mn-lt"/>
                          <a:ea typeface="+mn-ea"/>
                          <a:cs typeface="+mn-cs"/>
                        </a:rPr>
                        <a:t>Консультирование по условиям экспорта на рынок страны потенциального иностранного покупателя</a:t>
                      </a:r>
                    </a:p>
                    <a:p>
                      <a:pPr marL="285750" indent="-285750" algn="l" defTabSz="914400" rtl="0" eaLnBrk="1" latinLnBrk="0" hangingPunct="1">
                        <a:buFontTx/>
                        <a:buChar char="-"/>
                      </a:pPr>
                      <a:r>
                        <a:rPr lang="ru-RU" sz="2200" b="1" kern="1200" dirty="0">
                          <a:solidFill>
                            <a:srgbClr val="10375E"/>
                          </a:solidFill>
                          <a:latin typeface="+mn-lt"/>
                          <a:ea typeface="+mn-ea"/>
                          <a:cs typeface="+mn-cs"/>
                        </a:rPr>
                        <a:t>Международная сертификация</a:t>
                      </a:r>
                    </a:p>
                    <a:p>
                      <a:pPr marL="285750" indent="-285750" algn="l" defTabSz="914400" rtl="0" eaLnBrk="1" latinLnBrk="0" hangingPunct="1">
                        <a:buFontTx/>
                        <a:buChar char="-"/>
                      </a:pPr>
                      <a:r>
                        <a:rPr lang="ru-RU" sz="2200" b="1" kern="1200" dirty="0">
                          <a:solidFill>
                            <a:srgbClr val="10375E"/>
                          </a:solidFill>
                          <a:latin typeface="+mn-lt"/>
                          <a:ea typeface="+mn-ea"/>
                          <a:cs typeface="+mn-cs"/>
                        </a:rPr>
                        <a:t>Защита интеллектуальной собственности за рубежом</a:t>
                      </a:r>
                    </a:p>
                    <a:p>
                      <a:pPr marL="285750" indent="-285750" algn="l" defTabSz="914400" rtl="0" eaLnBrk="1" latinLnBrk="0" hangingPunct="1">
                        <a:buFontTx/>
                        <a:buChar char="-"/>
                      </a:pPr>
                      <a:r>
                        <a:rPr lang="ru-RU" sz="2200" b="1" kern="1200" dirty="0">
                          <a:solidFill>
                            <a:srgbClr val="10375E"/>
                          </a:solidFill>
                          <a:latin typeface="+mn-lt"/>
                          <a:ea typeface="+mn-ea"/>
                          <a:cs typeface="+mn-cs"/>
                        </a:rPr>
                        <a:t>Содействие в осуществлении транспортировки продукции, предназначенной для экспорта</a:t>
                      </a:r>
                    </a:p>
                    <a:p>
                      <a:pPr marL="285750" indent="-285750" algn="l" defTabSz="914400" rtl="0" eaLnBrk="1" latinLnBrk="0" hangingPunct="1">
                        <a:buFontTx/>
                        <a:buChar char="-"/>
                      </a:pPr>
                      <a:r>
                        <a:rPr lang="ru-RU" sz="2200" b="1" kern="1200" dirty="0">
                          <a:solidFill>
                            <a:srgbClr val="10375E"/>
                          </a:solidFill>
                          <a:latin typeface="+mn-lt"/>
                          <a:ea typeface="+mn-ea"/>
                          <a:cs typeface="+mn-cs"/>
                        </a:rPr>
                        <a:t>Маркетинговые </a:t>
                      </a:r>
                      <a:r>
                        <a:rPr lang="en-US" sz="2200" b="1" kern="1200" dirty="0">
                          <a:solidFill>
                            <a:srgbClr val="10375E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2200" b="1" kern="1200" dirty="0">
                          <a:solidFill>
                            <a:srgbClr val="10375E"/>
                          </a:solidFill>
                          <a:latin typeface="+mn-lt"/>
                          <a:ea typeface="+mn-ea"/>
                          <a:cs typeface="+mn-cs"/>
                        </a:rPr>
                        <a:t> патентные исследования</a:t>
                      </a:r>
                    </a:p>
                    <a:p>
                      <a:pPr marL="285750" indent="-285750" algn="l" defTabSz="914400" rtl="0" eaLnBrk="1" latinLnBrk="0" hangingPunct="1">
                        <a:buFontTx/>
                        <a:buChar char="-"/>
                      </a:pPr>
                      <a:r>
                        <a:rPr lang="ru-RU" sz="2200" b="1" kern="1200" dirty="0">
                          <a:solidFill>
                            <a:srgbClr val="10375E"/>
                          </a:solidFill>
                          <a:latin typeface="+mn-lt"/>
                          <a:ea typeface="+mn-ea"/>
                          <a:cs typeface="+mn-cs"/>
                        </a:rPr>
                        <a:t>Акселерационные программы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50009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5680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 -0.4541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E69E3984-1D23-4417-A221-FA9EFB478D32}"/>
              </a:ext>
            </a:extLst>
          </p:cNvPr>
          <p:cNvSpPr/>
          <p:nvPr/>
        </p:nvSpPr>
        <p:spPr>
          <a:xfrm>
            <a:off x="67375" y="95351"/>
            <a:ext cx="12192000" cy="3060834"/>
          </a:xfrm>
          <a:prstGeom prst="rect">
            <a:avLst/>
          </a:prstGeom>
          <a:blipFill dpi="0" rotWithShape="1">
            <a:blip r:embed="rId2" cstate="print">
              <a:alphaModFix amt="2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770CBFA-8A65-4754-A6BD-62DA77D7AACC}"/>
              </a:ext>
            </a:extLst>
          </p:cNvPr>
          <p:cNvSpPr/>
          <p:nvPr/>
        </p:nvSpPr>
        <p:spPr>
          <a:xfrm>
            <a:off x="1" y="4042611"/>
            <a:ext cx="12192000" cy="2815389"/>
          </a:xfrm>
          <a:prstGeom prst="rect">
            <a:avLst/>
          </a:prstGeom>
          <a:blipFill dpi="0" rotWithShape="1">
            <a:blip r:embed="rId3" cstate="print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322795B-795C-427A-875A-12C6A17DDE86}"/>
              </a:ext>
            </a:extLst>
          </p:cNvPr>
          <p:cNvSpPr/>
          <p:nvPr/>
        </p:nvSpPr>
        <p:spPr>
          <a:xfrm>
            <a:off x="7170822" y="2010662"/>
            <a:ext cx="5021178" cy="3061981"/>
          </a:xfrm>
          <a:prstGeom prst="rect">
            <a:avLst/>
          </a:prstGeom>
          <a:blipFill dpi="0" rotWithShape="1">
            <a:blip r:embed="rId4" cstate="print">
              <a:alphaModFix amt="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52BEB9C-2FEB-4E5B-8A28-525A7EFDAFD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438595" y="95351"/>
            <a:ext cx="2724530" cy="128605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CD08D73-2B8C-45AA-AE67-13378E64E29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52" y="113726"/>
            <a:ext cx="1023948" cy="128805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488F578-3302-401F-9275-2E8A516837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12" y="77010"/>
            <a:ext cx="3481431" cy="110957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2E439-1C0A-4119-AF68-B41D0BD68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2386" y="841686"/>
            <a:ext cx="620883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10375E"/>
                </a:solidFill>
              </a:rPr>
              <a:t>Самостоятельные услуги. Защита интеллектуальной собственности за рубежом</a:t>
            </a:r>
            <a:br>
              <a:rPr lang="ru-RU" sz="4400" b="1" dirty="0">
                <a:solidFill>
                  <a:schemeClr val="tx1"/>
                </a:solidFill>
              </a:rPr>
            </a:br>
            <a:br>
              <a:rPr lang="ru-RU" dirty="0">
                <a:solidFill>
                  <a:srgbClr val="10375E"/>
                </a:solidFill>
              </a:rPr>
            </a:br>
            <a:endParaRPr lang="ru-RU" dirty="0">
              <a:solidFill>
                <a:srgbClr val="10375E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4D8FA86-CDF1-A0F1-2215-A9EFA88BF1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34928"/>
            <a:ext cx="5257800" cy="4784707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Центр оплачивает 100 % пошлин и до 70% остальных расходов при условии софинансирования 30% затрат со стороны СМСП;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не более 1 000 000 (одного миллиона) рублей на 1 СМСП в текущем финансовом году (лимит). СМСП в течение одного финансового года может получать Услугу по нескольким договорам в сумме, не превышающей лимит.</a:t>
            </a:r>
          </a:p>
          <a:p>
            <a:endParaRPr lang="ru-RU" sz="2000" dirty="0">
              <a:solidFill>
                <a:srgbClr val="333333"/>
              </a:solidFill>
              <a:latin typeface="Arial" panose="020B0604020202020204" pitchFamily="34" charset="0"/>
            </a:endParaRPr>
          </a:p>
        </p:txBody>
      </p:sp>
      <p:pic>
        <p:nvPicPr>
          <p:cNvPr id="9218" name="Picture 2" descr="Защита интеллектуальной собственности">
            <a:extLst>
              <a:ext uri="{FF2B5EF4-FFF2-40B4-BE49-F238E27FC236}">
                <a16:creationId xmlns:a16="http://schemas.microsoft.com/office/drawing/2014/main" id="{2E115D4F-91FE-DB15-3B15-7131EFE4D2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803" y="2252526"/>
            <a:ext cx="561975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812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E69E3984-1D23-4417-A221-FA9EFB478D32}"/>
              </a:ext>
            </a:extLst>
          </p:cNvPr>
          <p:cNvSpPr/>
          <p:nvPr/>
        </p:nvSpPr>
        <p:spPr>
          <a:xfrm>
            <a:off x="67375" y="95351"/>
            <a:ext cx="12192000" cy="3060834"/>
          </a:xfrm>
          <a:prstGeom prst="rect">
            <a:avLst/>
          </a:prstGeom>
          <a:blipFill dpi="0" rotWithShape="1">
            <a:blip r:embed="rId2" cstate="print">
              <a:alphaModFix amt="2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770CBFA-8A65-4754-A6BD-62DA77D7AACC}"/>
              </a:ext>
            </a:extLst>
          </p:cNvPr>
          <p:cNvSpPr/>
          <p:nvPr/>
        </p:nvSpPr>
        <p:spPr>
          <a:xfrm>
            <a:off x="1" y="4042611"/>
            <a:ext cx="12192000" cy="2815389"/>
          </a:xfrm>
          <a:prstGeom prst="rect">
            <a:avLst/>
          </a:prstGeom>
          <a:blipFill dpi="0" rotWithShape="1">
            <a:blip r:embed="rId3" cstate="print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322795B-795C-427A-875A-12C6A17DDE86}"/>
              </a:ext>
            </a:extLst>
          </p:cNvPr>
          <p:cNvSpPr/>
          <p:nvPr/>
        </p:nvSpPr>
        <p:spPr>
          <a:xfrm>
            <a:off x="7170822" y="2010662"/>
            <a:ext cx="5021178" cy="3061981"/>
          </a:xfrm>
          <a:prstGeom prst="rect">
            <a:avLst/>
          </a:prstGeom>
          <a:blipFill dpi="0" rotWithShape="1">
            <a:blip r:embed="rId4" cstate="print">
              <a:alphaModFix amt="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52BEB9C-2FEB-4E5B-8A28-525A7EFDAFD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438595" y="95351"/>
            <a:ext cx="2724530" cy="128605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CD08D73-2B8C-45AA-AE67-13378E64E29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52" y="113726"/>
            <a:ext cx="1023948" cy="128805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488F578-3302-401F-9275-2E8A516837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12" y="77010"/>
            <a:ext cx="3481431" cy="110957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2E439-1C0A-4119-AF68-B41D0BD68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4928" y="841686"/>
            <a:ext cx="6116292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300" b="1" dirty="0">
                <a:solidFill>
                  <a:srgbClr val="10375E"/>
                </a:solidFill>
              </a:rPr>
              <a:t>Самостоятельные услуги. Проведение маркетинговых и патентных исследований</a:t>
            </a:r>
            <a:br>
              <a:rPr lang="ru-RU" sz="4400" b="1" dirty="0">
                <a:solidFill>
                  <a:schemeClr val="tx1"/>
                </a:solidFill>
              </a:rPr>
            </a:br>
            <a:br>
              <a:rPr lang="ru-RU" dirty="0">
                <a:solidFill>
                  <a:srgbClr val="10375E"/>
                </a:solidFill>
              </a:rPr>
            </a:br>
            <a:endParaRPr lang="ru-RU" dirty="0">
              <a:solidFill>
                <a:srgbClr val="10375E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4D8FA86-CDF1-A0F1-2215-A9EFA88BF1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6907" y="2031036"/>
            <a:ext cx="11107723" cy="4784707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</a:rPr>
              <a:t>Маркетинговое исследование включает в себя: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раскрытие методологии расчетов данных, используемых в маркетинговых исследованиях, а также источников данных;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объем целевого рынка;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прогнозы потребления в течение не менее 3 следующих лет;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сведения об импорте товара (работы, услуги) в указанную страну в натуральном и денежном выражениях в млн долл. США;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оценку потенциальных потребителей с указанием их количества;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оценку покупательской способности потенциальных потребителей и потребительского поведения (предпочтений, тенденций и другое);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оценку конкурентной среды, включая оценку состояния рынка;</a:t>
            </a:r>
          </a:p>
          <a:p>
            <a:endParaRPr lang="ru-RU" sz="2000" dirty="0">
              <a:solidFill>
                <a:srgbClr val="333333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56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E69E3984-1D23-4417-A221-FA9EFB478D32}"/>
              </a:ext>
            </a:extLst>
          </p:cNvPr>
          <p:cNvSpPr/>
          <p:nvPr/>
        </p:nvSpPr>
        <p:spPr>
          <a:xfrm>
            <a:off x="67375" y="95351"/>
            <a:ext cx="12192000" cy="3060834"/>
          </a:xfrm>
          <a:prstGeom prst="rect">
            <a:avLst/>
          </a:prstGeom>
          <a:blipFill dpi="0" rotWithShape="1">
            <a:blip r:embed="rId2" cstate="print">
              <a:alphaModFix amt="2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770CBFA-8A65-4754-A6BD-62DA77D7AACC}"/>
              </a:ext>
            </a:extLst>
          </p:cNvPr>
          <p:cNvSpPr/>
          <p:nvPr/>
        </p:nvSpPr>
        <p:spPr>
          <a:xfrm>
            <a:off x="1" y="4042611"/>
            <a:ext cx="12192000" cy="2815389"/>
          </a:xfrm>
          <a:prstGeom prst="rect">
            <a:avLst/>
          </a:prstGeom>
          <a:blipFill dpi="0" rotWithShape="1">
            <a:blip r:embed="rId3" cstate="print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322795B-795C-427A-875A-12C6A17DDE86}"/>
              </a:ext>
            </a:extLst>
          </p:cNvPr>
          <p:cNvSpPr/>
          <p:nvPr/>
        </p:nvSpPr>
        <p:spPr>
          <a:xfrm>
            <a:off x="7170822" y="2010662"/>
            <a:ext cx="5021178" cy="3061981"/>
          </a:xfrm>
          <a:prstGeom prst="rect">
            <a:avLst/>
          </a:prstGeom>
          <a:blipFill dpi="0" rotWithShape="1">
            <a:blip r:embed="rId4" cstate="print">
              <a:alphaModFix amt="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52BEB9C-2FEB-4E5B-8A28-525A7EFDAFD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438595" y="95351"/>
            <a:ext cx="2724530" cy="128605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CD08D73-2B8C-45AA-AE67-13378E64E29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52" y="113726"/>
            <a:ext cx="1023948" cy="128805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488F578-3302-401F-9275-2E8A516837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12" y="77010"/>
            <a:ext cx="3481431" cy="110957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2E439-1C0A-4119-AF68-B41D0BD68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4928" y="841686"/>
            <a:ext cx="6116292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300" b="1" dirty="0">
                <a:solidFill>
                  <a:srgbClr val="10375E"/>
                </a:solidFill>
              </a:rPr>
              <a:t>Самостоятельные услуги. Проведение маркетинговых и патентных исследований</a:t>
            </a:r>
            <a:br>
              <a:rPr lang="ru-RU" sz="4400" b="1" dirty="0">
                <a:solidFill>
                  <a:schemeClr val="tx1"/>
                </a:solidFill>
              </a:rPr>
            </a:br>
            <a:br>
              <a:rPr lang="ru-RU" dirty="0">
                <a:solidFill>
                  <a:srgbClr val="10375E"/>
                </a:solidFill>
              </a:rPr>
            </a:br>
            <a:endParaRPr lang="ru-RU" dirty="0">
              <a:solidFill>
                <a:srgbClr val="10375E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4D8FA86-CDF1-A0F1-2215-A9EFA88BF1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6907" y="2031036"/>
            <a:ext cx="11107723" cy="47847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</a:rPr>
              <a:t>Маркетинговое исследование включает в себя: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информацию о текущих ценах на товар (работу, услугу) МСП и прогнозах их изменения на следующие 3 года;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информацию о действующей модели цепочки поставок до конечного потребителя с указанием ключевых участников, каналов продаж, об отраслевых ассоциациях и некоммерческих объединениях производителей товаров (работ, услуг) хозяйствующего субъекта, отраслевых </a:t>
            </a:r>
            <a:r>
              <a:rPr lang="ru-RU" sz="2000" dirty="0" err="1">
                <a:solidFill>
                  <a:srgbClr val="333333"/>
                </a:solidFill>
                <a:latin typeface="Arial" panose="020B0604020202020204" pitchFamily="34" charset="0"/>
              </a:rPr>
              <a:t>выставочно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-ярмарочных и конгрессных мероприятиях;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перечень потенциальных иностранных покупателей товара (работ, услуг) с описанием и указанием реквизитов (юридический адрес или адрес местоположения, контактный номер телефона и адрес электронной почты);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информацию о тарифных и нетарифных ограничениях на импорт товаров (работ, услуг) субъекта МСП.</a:t>
            </a:r>
          </a:p>
        </p:txBody>
      </p:sp>
    </p:spTree>
    <p:extLst>
      <p:ext uri="{BB962C8B-B14F-4D97-AF65-F5344CB8AC3E}">
        <p14:creationId xmlns:p14="http://schemas.microsoft.com/office/powerpoint/2010/main" val="2684153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E69E3984-1D23-4417-A221-FA9EFB478D32}"/>
              </a:ext>
            </a:extLst>
          </p:cNvPr>
          <p:cNvSpPr/>
          <p:nvPr/>
        </p:nvSpPr>
        <p:spPr>
          <a:xfrm>
            <a:off x="67375" y="95351"/>
            <a:ext cx="12192000" cy="3060834"/>
          </a:xfrm>
          <a:prstGeom prst="rect">
            <a:avLst/>
          </a:prstGeom>
          <a:blipFill dpi="0" rotWithShape="1">
            <a:blip r:embed="rId2" cstate="print">
              <a:alphaModFix amt="2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770CBFA-8A65-4754-A6BD-62DA77D7AACC}"/>
              </a:ext>
            </a:extLst>
          </p:cNvPr>
          <p:cNvSpPr/>
          <p:nvPr/>
        </p:nvSpPr>
        <p:spPr>
          <a:xfrm>
            <a:off x="1" y="4042611"/>
            <a:ext cx="12192000" cy="2815389"/>
          </a:xfrm>
          <a:prstGeom prst="rect">
            <a:avLst/>
          </a:prstGeom>
          <a:blipFill dpi="0" rotWithShape="1">
            <a:blip r:embed="rId3" cstate="print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322795B-795C-427A-875A-12C6A17DDE86}"/>
              </a:ext>
            </a:extLst>
          </p:cNvPr>
          <p:cNvSpPr/>
          <p:nvPr/>
        </p:nvSpPr>
        <p:spPr>
          <a:xfrm>
            <a:off x="7170822" y="2010662"/>
            <a:ext cx="5021178" cy="3061981"/>
          </a:xfrm>
          <a:prstGeom prst="rect">
            <a:avLst/>
          </a:prstGeom>
          <a:blipFill dpi="0" rotWithShape="1">
            <a:blip r:embed="rId4" cstate="print">
              <a:alphaModFix amt="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52BEB9C-2FEB-4E5B-8A28-525A7EFDAFD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438595" y="95351"/>
            <a:ext cx="2724530" cy="128605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CD08D73-2B8C-45AA-AE67-13378E64E29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52" y="113726"/>
            <a:ext cx="1023948" cy="128805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488F578-3302-401F-9275-2E8A516837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12" y="77010"/>
            <a:ext cx="3481431" cy="110957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2E439-1C0A-4119-AF68-B41D0BD68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4928" y="841686"/>
            <a:ext cx="6116292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300" b="1" dirty="0">
                <a:solidFill>
                  <a:srgbClr val="10375E"/>
                </a:solidFill>
              </a:rPr>
              <a:t>Самостоятельные услуги. Проведение маркетинговых и патентных исследований</a:t>
            </a:r>
            <a:br>
              <a:rPr lang="ru-RU" sz="4400" b="1" dirty="0">
                <a:solidFill>
                  <a:schemeClr val="tx1"/>
                </a:solidFill>
              </a:rPr>
            </a:br>
            <a:br>
              <a:rPr lang="ru-RU" dirty="0">
                <a:solidFill>
                  <a:srgbClr val="10375E"/>
                </a:solidFill>
              </a:rPr>
            </a:br>
            <a:endParaRPr lang="ru-RU" dirty="0">
              <a:solidFill>
                <a:srgbClr val="10375E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4D8FA86-CDF1-A0F1-2215-A9EFA88BF1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6907" y="2031036"/>
            <a:ext cx="11107723" cy="47847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</a:rPr>
              <a:t>Патентное исследование включает в себя в том числе: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сбор, накопление и анализ данных в целях определения текущей патентной ситуации на иностранных рынках продукции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разработка патентных ландшафтов, включающая комплексное исследование современных технологий, продуктов, рынков их применения на основе патентной информации в привязке к проектам (технологическим приоритетам) хозяйствующих субъектов 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определение приоритетов научно-технологического развития, оценка конкурентоспособности и потенциала экспорта продукции или технологии хозяйствующего субъекта, и проведение патентной технологической разведки исследования иностранных рынков</a:t>
            </a:r>
          </a:p>
        </p:txBody>
      </p:sp>
    </p:spTree>
    <p:extLst>
      <p:ext uri="{BB962C8B-B14F-4D97-AF65-F5344CB8AC3E}">
        <p14:creationId xmlns:p14="http://schemas.microsoft.com/office/powerpoint/2010/main" val="2397938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E69E3984-1D23-4417-A221-FA9EFB478D32}"/>
              </a:ext>
            </a:extLst>
          </p:cNvPr>
          <p:cNvSpPr/>
          <p:nvPr/>
        </p:nvSpPr>
        <p:spPr>
          <a:xfrm>
            <a:off x="67375" y="95351"/>
            <a:ext cx="12192000" cy="3060834"/>
          </a:xfrm>
          <a:prstGeom prst="rect">
            <a:avLst/>
          </a:prstGeom>
          <a:blipFill dpi="0" rotWithShape="1">
            <a:blip r:embed="rId2" cstate="print">
              <a:alphaModFix amt="2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770CBFA-8A65-4754-A6BD-62DA77D7AACC}"/>
              </a:ext>
            </a:extLst>
          </p:cNvPr>
          <p:cNvSpPr/>
          <p:nvPr/>
        </p:nvSpPr>
        <p:spPr>
          <a:xfrm>
            <a:off x="1" y="4042611"/>
            <a:ext cx="12192000" cy="2815389"/>
          </a:xfrm>
          <a:prstGeom prst="rect">
            <a:avLst/>
          </a:prstGeom>
          <a:blipFill dpi="0" rotWithShape="1">
            <a:blip r:embed="rId3" cstate="print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322795B-795C-427A-875A-12C6A17DDE86}"/>
              </a:ext>
            </a:extLst>
          </p:cNvPr>
          <p:cNvSpPr/>
          <p:nvPr/>
        </p:nvSpPr>
        <p:spPr>
          <a:xfrm>
            <a:off x="7170822" y="2010662"/>
            <a:ext cx="5021178" cy="3061981"/>
          </a:xfrm>
          <a:prstGeom prst="rect">
            <a:avLst/>
          </a:prstGeom>
          <a:blipFill dpi="0" rotWithShape="1">
            <a:blip r:embed="rId4" cstate="print">
              <a:alphaModFix amt="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52BEB9C-2FEB-4E5B-8A28-525A7EFDAFD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438595" y="95351"/>
            <a:ext cx="2724530" cy="128605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CD08D73-2B8C-45AA-AE67-13378E64E29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52" y="113726"/>
            <a:ext cx="1023948" cy="128805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488F578-3302-401F-9275-2E8A516837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12" y="77010"/>
            <a:ext cx="3481431" cy="110957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2E439-1C0A-4119-AF68-B41D0BD68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4928" y="841686"/>
            <a:ext cx="6116292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300" b="1" dirty="0">
                <a:solidFill>
                  <a:srgbClr val="10375E"/>
                </a:solidFill>
              </a:rPr>
              <a:t>Самостоятельные услуги. Проведение маркетинговых и патентных исследований</a:t>
            </a:r>
            <a:br>
              <a:rPr lang="ru-RU" sz="4400" b="1" dirty="0">
                <a:solidFill>
                  <a:schemeClr val="tx1"/>
                </a:solidFill>
              </a:rPr>
            </a:br>
            <a:br>
              <a:rPr lang="ru-RU" dirty="0">
                <a:solidFill>
                  <a:srgbClr val="10375E"/>
                </a:solidFill>
              </a:rPr>
            </a:br>
            <a:endParaRPr lang="ru-RU" dirty="0">
              <a:solidFill>
                <a:srgbClr val="10375E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4D8FA86-CDF1-A0F1-2215-A9EFA88BF1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2362" y="2193932"/>
            <a:ext cx="5318762" cy="4784707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Центр </a:t>
            </a:r>
            <a:r>
              <a:rPr lang="ru-RU" sz="2000" dirty="0" err="1">
                <a:solidFill>
                  <a:srgbClr val="333333"/>
                </a:solidFill>
                <a:latin typeface="Arial" panose="020B0604020202020204" pitchFamily="34" charset="0"/>
              </a:rPr>
              <a:t>софинансирует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 80% затрат на услугу при условии софинансирования 20% затрат со стороны СМСП;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не более 300 000 рублей на 1 субъект МСП в текущем финансовом году (лимит). Компания может в течение одного финансового года получать Услугу по нескольким договорам в сумме, не превышающей лимит.</a:t>
            </a:r>
          </a:p>
        </p:txBody>
      </p:sp>
      <p:pic>
        <p:nvPicPr>
          <p:cNvPr id="11266" name="Picture 2" descr="Маркетинговые исследования рынка в Москве под ключ">
            <a:extLst>
              <a:ext uri="{FF2B5EF4-FFF2-40B4-BE49-F238E27FC236}">
                <a16:creationId xmlns:a16="http://schemas.microsoft.com/office/drawing/2014/main" id="{982A5DC0-1689-3CF0-9767-1DB9D05D53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9577" y="2193932"/>
            <a:ext cx="5564777" cy="3682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2708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E69E3984-1D23-4417-A221-FA9EFB478D32}"/>
              </a:ext>
            </a:extLst>
          </p:cNvPr>
          <p:cNvSpPr/>
          <p:nvPr/>
        </p:nvSpPr>
        <p:spPr>
          <a:xfrm>
            <a:off x="67375" y="95351"/>
            <a:ext cx="12192000" cy="3060834"/>
          </a:xfrm>
          <a:prstGeom prst="rect">
            <a:avLst/>
          </a:prstGeom>
          <a:blipFill dpi="0" rotWithShape="1">
            <a:blip r:embed="rId2" cstate="print">
              <a:alphaModFix amt="2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770CBFA-8A65-4754-A6BD-62DA77D7AACC}"/>
              </a:ext>
            </a:extLst>
          </p:cNvPr>
          <p:cNvSpPr/>
          <p:nvPr/>
        </p:nvSpPr>
        <p:spPr>
          <a:xfrm>
            <a:off x="1" y="4042611"/>
            <a:ext cx="12192000" cy="2815389"/>
          </a:xfrm>
          <a:prstGeom prst="rect">
            <a:avLst/>
          </a:prstGeom>
          <a:blipFill dpi="0" rotWithShape="1">
            <a:blip r:embed="rId3" cstate="print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322795B-795C-427A-875A-12C6A17DDE86}"/>
              </a:ext>
            </a:extLst>
          </p:cNvPr>
          <p:cNvSpPr/>
          <p:nvPr/>
        </p:nvSpPr>
        <p:spPr>
          <a:xfrm>
            <a:off x="7170822" y="2010662"/>
            <a:ext cx="5021178" cy="3061981"/>
          </a:xfrm>
          <a:prstGeom prst="rect">
            <a:avLst/>
          </a:prstGeom>
          <a:blipFill dpi="0" rotWithShape="1">
            <a:blip r:embed="rId4" cstate="print">
              <a:alphaModFix amt="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52BEB9C-2FEB-4E5B-8A28-525A7EFDAFD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438595" y="95351"/>
            <a:ext cx="2724530" cy="128605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CD08D73-2B8C-45AA-AE67-13378E64E29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52" y="113726"/>
            <a:ext cx="1023948" cy="128805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488F578-3302-401F-9275-2E8A516837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12" y="77010"/>
            <a:ext cx="3481431" cy="110957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2E439-1C0A-4119-AF68-B41D0BD68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1085" y="1271075"/>
            <a:ext cx="6116292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300" b="1" dirty="0">
                <a:solidFill>
                  <a:srgbClr val="10375E"/>
                </a:solidFill>
              </a:rPr>
              <a:t>Самостоятельные услуги. </a:t>
            </a:r>
            <a:r>
              <a:rPr lang="ru-RU" sz="4000" b="1" dirty="0">
                <a:solidFill>
                  <a:srgbClr val="10375E"/>
                </a:solidFill>
              </a:rPr>
              <a:t>Транспортировка продукции, предназначенной для экспорта на внешние рынки</a:t>
            </a:r>
            <a:br>
              <a:rPr lang="ru-RU" sz="4000" b="1" dirty="0"/>
            </a:br>
            <a:br>
              <a:rPr lang="ru-RU" sz="4400" b="1" dirty="0">
                <a:solidFill>
                  <a:schemeClr val="tx1"/>
                </a:solidFill>
              </a:rPr>
            </a:br>
            <a:br>
              <a:rPr lang="ru-RU" dirty="0">
                <a:solidFill>
                  <a:srgbClr val="10375E"/>
                </a:solidFill>
              </a:rPr>
            </a:br>
            <a:endParaRPr lang="ru-RU" dirty="0">
              <a:solidFill>
                <a:srgbClr val="10375E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4D8FA86-CDF1-A0F1-2215-A9EFA88BF1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8882" y="3057951"/>
            <a:ext cx="5499321" cy="4784707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Содействие в организации и осуществлении транспортировки продукции </a:t>
            </a:r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</a:rPr>
              <a:t>по территории Российской Федерации</a:t>
            </a:r>
          </a:p>
        </p:txBody>
      </p:sp>
      <p:pic>
        <p:nvPicPr>
          <p:cNvPr id="15362" name="Picture 2" descr="Что такое экспорт товаров, какие документы нужны и как оформить?">
            <a:extLst>
              <a:ext uri="{FF2B5EF4-FFF2-40B4-BE49-F238E27FC236}">
                <a16:creationId xmlns:a16="http://schemas.microsoft.com/office/drawing/2014/main" id="{F284EF5B-1452-22DE-F578-798F6548BD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375" y="2348980"/>
            <a:ext cx="5560423" cy="3530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3505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E69E3984-1D23-4417-A221-FA9EFB478D32}"/>
              </a:ext>
            </a:extLst>
          </p:cNvPr>
          <p:cNvSpPr/>
          <p:nvPr/>
        </p:nvSpPr>
        <p:spPr>
          <a:xfrm>
            <a:off x="67375" y="95351"/>
            <a:ext cx="12192000" cy="3060834"/>
          </a:xfrm>
          <a:prstGeom prst="rect">
            <a:avLst/>
          </a:prstGeom>
          <a:blipFill dpi="0" rotWithShape="1">
            <a:blip r:embed="rId2" cstate="print">
              <a:alphaModFix amt="2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770CBFA-8A65-4754-A6BD-62DA77D7AACC}"/>
              </a:ext>
            </a:extLst>
          </p:cNvPr>
          <p:cNvSpPr/>
          <p:nvPr/>
        </p:nvSpPr>
        <p:spPr>
          <a:xfrm>
            <a:off x="1" y="4042611"/>
            <a:ext cx="12192000" cy="2815389"/>
          </a:xfrm>
          <a:prstGeom prst="rect">
            <a:avLst/>
          </a:prstGeom>
          <a:blipFill dpi="0" rotWithShape="1">
            <a:blip r:embed="rId3" cstate="print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322795B-795C-427A-875A-12C6A17DDE86}"/>
              </a:ext>
            </a:extLst>
          </p:cNvPr>
          <p:cNvSpPr/>
          <p:nvPr/>
        </p:nvSpPr>
        <p:spPr>
          <a:xfrm>
            <a:off x="7170822" y="2010662"/>
            <a:ext cx="5021178" cy="3061981"/>
          </a:xfrm>
          <a:prstGeom prst="rect">
            <a:avLst/>
          </a:prstGeom>
          <a:blipFill dpi="0" rotWithShape="1">
            <a:blip r:embed="rId4" cstate="print">
              <a:alphaModFix amt="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52BEB9C-2FEB-4E5B-8A28-525A7EFDAFD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438595" y="95351"/>
            <a:ext cx="2724530" cy="128605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CD08D73-2B8C-45AA-AE67-13378E64E29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52" y="113726"/>
            <a:ext cx="1023948" cy="128805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488F578-3302-401F-9275-2E8A516837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12" y="77010"/>
            <a:ext cx="3481431" cy="110957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2E439-1C0A-4119-AF68-B41D0BD68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1085" y="1271075"/>
            <a:ext cx="6116292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300" b="1" dirty="0">
                <a:solidFill>
                  <a:srgbClr val="10375E"/>
                </a:solidFill>
              </a:rPr>
              <a:t>Самостоятельные услуги. </a:t>
            </a:r>
            <a:r>
              <a:rPr lang="ru-RU" sz="4000" b="1" dirty="0">
                <a:solidFill>
                  <a:srgbClr val="10375E"/>
                </a:solidFill>
              </a:rPr>
              <a:t>Транспортировка продукции, предназначенной для экспорта на внешние рынки</a:t>
            </a:r>
            <a:br>
              <a:rPr lang="ru-RU" sz="4000" b="1" dirty="0"/>
            </a:br>
            <a:br>
              <a:rPr lang="ru-RU" sz="4400" b="1" dirty="0">
                <a:solidFill>
                  <a:schemeClr val="tx1"/>
                </a:solidFill>
              </a:rPr>
            </a:br>
            <a:br>
              <a:rPr lang="ru-RU" dirty="0">
                <a:solidFill>
                  <a:srgbClr val="10375E"/>
                </a:solidFill>
              </a:rPr>
            </a:br>
            <a:endParaRPr lang="ru-RU" dirty="0">
              <a:solidFill>
                <a:srgbClr val="10375E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4D8FA86-CDF1-A0F1-2215-A9EFA88BF1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228" y="2336860"/>
            <a:ext cx="11060005" cy="4784707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Центр оказывает услугу при наличии у субъекта МСП заключенного экспортного контракта, предусматривающего его обязанности по осуществлению транспортировки продукции иностранному покупателю.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Центр </a:t>
            </a:r>
            <a:r>
              <a:rPr lang="ru-RU" sz="2000" dirty="0" err="1">
                <a:solidFill>
                  <a:srgbClr val="333333"/>
                </a:solidFill>
                <a:latin typeface="Arial" panose="020B0604020202020204" pitchFamily="34" charset="0"/>
              </a:rPr>
              <a:t>софинансирует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 80% затрат на услугу при условии софинансирования 20% затрат со стороны СМСП;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не более 500 000 (пятисот тысяч) рублей на 1 СМСП в текущем финансовом году (лимит). СМСП в течение одного финансового года может получать Услугу по нескольким договорам в сумме, не превышающей лимит.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Содействие в организации и осуществлении транспортировки продукции СМСП, предназначенной для экспорта на внешние рынки оказывается при условии, что СМСП не получал средства из федерального бюджета или бюджета субъекта Российской Федерации на возмещение одних и тех же затрат на основании иных правовых актов Российской Федерации. </a:t>
            </a:r>
          </a:p>
          <a:p>
            <a:endParaRPr lang="ru-RU" sz="2000" dirty="0">
              <a:solidFill>
                <a:srgbClr val="333333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39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E69E3984-1D23-4417-A221-FA9EFB478D32}"/>
              </a:ext>
            </a:extLst>
          </p:cNvPr>
          <p:cNvSpPr/>
          <p:nvPr/>
        </p:nvSpPr>
        <p:spPr>
          <a:xfrm>
            <a:off x="67375" y="95351"/>
            <a:ext cx="12192000" cy="3060834"/>
          </a:xfrm>
          <a:prstGeom prst="rect">
            <a:avLst/>
          </a:prstGeom>
          <a:blipFill dpi="0" rotWithShape="1">
            <a:blip r:embed="rId2" cstate="print">
              <a:alphaModFix amt="2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770CBFA-8A65-4754-A6BD-62DA77D7AACC}"/>
              </a:ext>
            </a:extLst>
          </p:cNvPr>
          <p:cNvSpPr/>
          <p:nvPr/>
        </p:nvSpPr>
        <p:spPr>
          <a:xfrm>
            <a:off x="1" y="4042611"/>
            <a:ext cx="12192000" cy="2815389"/>
          </a:xfrm>
          <a:prstGeom prst="rect">
            <a:avLst/>
          </a:prstGeom>
          <a:blipFill dpi="0" rotWithShape="1">
            <a:blip r:embed="rId3" cstate="print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322795B-795C-427A-875A-12C6A17DDE86}"/>
              </a:ext>
            </a:extLst>
          </p:cNvPr>
          <p:cNvSpPr/>
          <p:nvPr/>
        </p:nvSpPr>
        <p:spPr>
          <a:xfrm>
            <a:off x="7170822" y="2010662"/>
            <a:ext cx="5021178" cy="3061981"/>
          </a:xfrm>
          <a:prstGeom prst="rect">
            <a:avLst/>
          </a:prstGeom>
          <a:blipFill dpi="0" rotWithShape="1">
            <a:blip r:embed="rId4" cstate="print">
              <a:alphaModFix amt="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52BEB9C-2FEB-4E5B-8A28-525A7EFDAFD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438595" y="95351"/>
            <a:ext cx="2724530" cy="128605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CD08D73-2B8C-45AA-AE67-13378E64E29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52" y="113726"/>
            <a:ext cx="1023948" cy="128805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488F578-3302-401F-9275-2E8A516837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12" y="77010"/>
            <a:ext cx="3481431" cy="110957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2E439-1C0A-4119-AF68-B41D0BD68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1085" y="1070768"/>
            <a:ext cx="6116292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300" b="1" dirty="0">
                <a:solidFill>
                  <a:srgbClr val="10375E"/>
                </a:solidFill>
              </a:rPr>
              <a:t>Самостоятельные услуги. </a:t>
            </a:r>
            <a:r>
              <a:rPr lang="ru-RU" sz="4000" b="1" dirty="0">
                <a:solidFill>
                  <a:srgbClr val="10375E"/>
                </a:solidFill>
              </a:rPr>
              <a:t>Международная сертификация</a:t>
            </a:r>
            <a:br>
              <a:rPr lang="ru-RU" sz="4000" b="1" dirty="0"/>
            </a:br>
            <a:br>
              <a:rPr lang="ru-RU" sz="4400" b="1" dirty="0">
                <a:solidFill>
                  <a:schemeClr val="tx1"/>
                </a:solidFill>
              </a:rPr>
            </a:br>
            <a:br>
              <a:rPr lang="ru-RU" dirty="0">
                <a:solidFill>
                  <a:srgbClr val="10375E"/>
                </a:solidFill>
              </a:rPr>
            </a:br>
            <a:endParaRPr lang="ru-RU" dirty="0">
              <a:solidFill>
                <a:srgbClr val="10375E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4D8FA86-CDF1-A0F1-2215-A9EFA88BF1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228" y="2336860"/>
            <a:ext cx="5499321" cy="4784707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Центр </a:t>
            </a:r>
            <a:r>
              <a:rPr lang="ru-RU" sz="2000" dirty="0" err="1">
                <a:solidFill>
                  <a:srgbClr val="333333"/>
                </a:solidFill>
                <a:latin typeface="Arial" panose="020B0604020202020204" pitchFamily="34" charset="0"/>
              </a:rPr>
              <a:t>софинансирует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 80% затрат на услугу при условии софинансирования 20% затрат со стороны СМСП;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не более 1 000 000 рублей на 1 субъект МСП в текущем финансовом году (лимит). Компания может в течение одного финансового года получать Услугу по нескольким договорам в сумме, не превышающей лимит.</a:t>
            </a:r>
          </a:p>
          <a:p>
            <a:pPr marL="0" indent="0">
              <a:buNone/>
            </a:pPr>
            <a:endParaRPr lang="ru-RU" sz="2000" dirty="0">
              <a:solidFill>
                <a:srgbClr val="333333"/>
              </a:solidFill>
              <a:latin typeface="Arial" panose="020B0604020202020204" pitchFamily="34" charset="0"/>
            </a:endParaRPr>
          </a:p>
        </p:txBody>
      </p:sp>
      <p:pic>
        <p:nvPicPr>
          <p:cNvPr id="17410" name="Picture 2" descr="Для чего нужна сертификация товара?">
            <a:extLst>
              <a:ext uri="{FF2B5EF4-FFF2-40B4-BE49-F238E27FC236}">
                <a16:creationId xmlns:a16="http://schemas.microsoft.com/office/drawing/2014/main" id="{E44DA95B-5C2C-AD41-ED0D-EC90ABEA2F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231" y="2266720"/>
            <a:ext cx="5165684" cy="3435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923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495082"/>
          </a:xfrm>
        </p:spPr>
      </p:pic>
    </p:spTree>
    <p:extLst>
      <p:ext uri="{BB962C8B-B14F-4D97-AF65-F5344CB8AC3E}">
        <p14:creationId xmlns:p14="http://schemas.microsoft.com/office/powerpoint/2010/main" val="24661001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510072"/>
          </a:xfrm>
        </p:spPr>
      </p:pic>
    </p:spTree>
    <p:extLst>
      <p:ext uri="{BB962C8B-B14F-4D97-AF65-F5344CB8AC3E}">
        <p14:creationId xmlns:p14="http://schemas.microsoft.com/office/powerpoint/2010/main" val="707302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E69E3984-1D23-4417-A221-FA9EFB478D32}"/>
              </a:ext>
            </a:extLst>
          </p:cNvPr>
          <p:cNvSpPr/>
          <p:nvPr/>
        </p:nvSpPr>
        <p:spPr>
          <a:xfrm>
            <a:off x="67375" y="95351"/>
            <a:ext cx="12192000" cy="3060834"/>
          </a:xfrm>
          <a:prstGeom prst="rect">
            <a:avLst/>
          </a:prstGeom>
          <a:blipFill dpi="0" rotWithShape="1">
            <a:blip r:embed="rId2" cstate="print">
              <a:alphaModFix amt="2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770CBFA-8A65-4754-A6BD-62DA77D7AACC}"/>
              </a:ext>
            </a:extLst>
          </p:cNvPr>
          <p:cNvSpPr/>
          <p:nvPr/>
        </p:nvSpPr>
        <p:spPr>
          <a:xfrm>
            <a:off x="1" y="4042611"/>
            <a:ext cx="12192000" cy="2815389"/>
          </a:xfrm>
          <a:prstGeom prst="rect">
            <a:avLst/>
          </a:prstGeom>
          <a:blipFill dpi="0" rotWithShape="1">
            <a:blip r:embed="rId3" cstate="print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322795B-795C-427A-875A-12C6A17DDE86}"/>
              </a:ext>
            </a:extLst>
          </p:cNvPr>
          <p:cNvSpPr/>
          <p:nvPr/>
        </p:nvSpPr>
        <p:spPr>
          <a:xfrm>
            <a:off x="7170822" y="2010662"/>
            <a:ext cx="5021178" cy="3061981"/>
          </a:xfrm>
          <a:prstGeom prst="rect">
            <a:avLst/>
          </a:prstGeom>
          <a:blipFill dpi="0" rotWithShape="1">
            <a:blip r:embed="rId4" cstate="print">
              <a:alphaModFix amt="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52BEB9C-2FEB-4E5B-8A28-525A7EFDAFD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438595" y="95351"/>
            <a:ext cx="2724530" cy="128605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CD08D73-2B8C-45AA-AE67-13378E64E29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52" y="113726"/>
            <a:ext cx="1023948" cy="12880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46FDA7B-DE26-421E-BB22-73B1FAFC2EC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12" y="77010"/>
            <a:ext cx="3481431" cy="110957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2E439-1C0A-4119-AF68-B41D0BD68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10375E"/>
                </a:solidFill>
              </a:rPr>
              <a:t>Порядок </a:t>
            </a:r>
            <a:br>
              <a:rPr lang="ru-RU" b="1" dirty="0">
                <a:solidFill>
                  <a:srgbClr val="10375E"/>
                </a:solidFill>
              </a:rPr>
            </a:br>
            <a:r>
              <a:rPr lang="ru-RU" b="1" dirty="0">
                <a:solidFill>
                  <a:srgbClr val="10375E"/>
                </a:solidFill>
              </a:rPr>
              <a:t>получения услуг</a:t>
            </a:r>
            <a:endParaRPr lang="ru-RU" dirty="0">
              <a:solidFill>
                <a:srgbClr val="10375E"/>
              </a:solidFill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92446DC8-DE7C-AC4F-F687-212C7D29F0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15389"/>
            <a:ext cx="10515600" cy="336157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F3F497A6-3386-9E9A-EADA-647C01B60E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282282"/>
              </p:ext>
            </p:extLst>
          </p:nvPr>
        </p:nvGraphicFramePr>
        <p:xfrm>
          <a:off x="770825" y="719666"/>
          <a:ext cx="10582975" cy="5588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704915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Graphic spid="6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7465103"/>
          </a:xfrm>
        </p:spPr>
      </p:pic>
    </p:spTree>
    <p:extLst>
      <p:ext uri="{BB962C8B-B14F-4D97-AF65-F5344CB8AC3E}">
        <p14:creationId xmlns:p14="http://schemas.microsoft.com/office/powerpoint/2010/main" val="39662492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37911631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0836257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497673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06974"/>
            <a:ext cx="12192000" cy="1951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6199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CFA9D09-4BAF-48E8-BA3C-F8B2ACEF6C5E}"/>
              </a:ext>
            </a:extLst>
          </p:cNvPr>
          <p:cNvSpPr/>
          <p:nvPr/>
        </p:nvSpPr>
        <p:spPr>
          <a:xfrm>
            <a:off x="3959604" y="1551964"/>
            <a:ext cx="4152549" cy="4809557"/>
          </a:xfrm>
          <a:prstGeom prst="rect">
            <a:avLst/>
          </a:prstGeom>
          <a:blipFill dpi="0" rotWithShape="1">
            <a:blip r:embed="rId2" cstate="print">
              <a:alphaModFix amt="8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9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264E14-3D64-4A43-A925-9C1DD321C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E3860"/>
                </a:solidFill>
              </a:rPr>
              <a:t>КОНТАКТЫ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0C2B16F6-CB46-4B85-AE22-E2110E1001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0352638"/>
              </p:ext>
            </p:extLst>
          </p:nvPr>
        </p:nvGraphicFramePr>
        <p:xfrm>
          <a:off x="838196" y="1825625"/>
          <a:ext cx="10769871" cy="4302600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4149032">
                  <a:extLst>
                    <a:ext uri="{9D8B030D-6E8A-4147-A177-3AD203B41FA5}">
                      <a16:colId xmlns:a16="http://schemas.microsoft.com/office/drawing/2014/main" val="1328547149"/>
                    </a:ext>
                  </a:extLst>
                </a:gridCol>
                <a:gridCol w="6620839">
                  <a:extLst>
                    <a:ext uri="{9D8B030D-6E8A-4147-A177-3AD203B41FA5}">
                      <a16:colId xmlns:a16="http://schemas.microsoft.com/office/drawing/2014/main" val="37950046"/>
                    </a:ext>
                  </a:extLst>
                </a:gridCol>
              </a:tblGrid>
              <a:tr h="787529">
                <a:tc>
                  <a:txBody>
                    <a:bodyPr/>
                    <a:lstStyle/>
                    <a:p>
                      <a:pPr algn="r"/>
                      <a:r>
                        <a:rPr lang="ru-RU" sz="2400" dirty="0">
                          <a:solidFill>
                            <a:srgbClr val="C00000"/>
                          </a:solidFill>
                        </a:rPr>
                        <a:t>Адрес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610000, г. Киров, Динамовский</a:t>
                      </a:r>
                      <a:r>
                        <a:rPr lang="en-US" sz="2400" dirty="0"/>
                        <a:t> </a:t>
                      </a:r>
                      <a:r>
                        <a:rPr lang="ru-RU" sz="2400" dirty="0"/>
                        <a:t>проезд, 4, каб.205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289398"/>
                  </a:ext>
                </a:extLst>
              </a:tr>
              <a:tr h="695928">
                <a:tc>
                  <a:txBody>
                    <a:bodyPr/>
                    <a:lstStyle/>
                    <a:p>
                      <a:pPr algn="r"/>
                      <a:r>
                        <a:rPr lang="ru-RU" sz="2400" dirty="0">
                          <a:solidFill>
                            <a:srgbClr val="C00000"/>
                          </a:solidFill>
                        </a:rPr>
                        <a:t>Телефон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kern="1200" dirty="0">
                          <a:solidFill>
                            <a:schemeClr val="dk1"/>
                          </a:solidFill>
                          <a:effectLst/>
                        </a:rPr>
                        <a:t>8 (8332) 21-24-30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2480473"/>
                  </a:ext>
                </a:extLst>
              </a:tr>
              <a:tr h="695928">
                <a:tc>
                  <a:txBody>
                    <a:bodyPr/>
                    <a:lstStyle/>
                    <a:p>
                      <a:pPr algn="r"/>
                      <a:r>
                        <a:rPr lang="en-US" sz="2400" dirty="0">
                          <a:solidFill>
                            <a:srgbClr val="C00000"/>
                          </a:solidFill>
                        </a:rPr>
                        <a:t>E-mail</a:t>
                      </a:r>
                      <a:endParaRPr lang="ru-RU" sz="2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vcpe@mail.ru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9100887"/>
                  </a:ext>
                </a:extLst>
              </a:tr>
              <a:tr h="695928">
                <a:tc>
                  <a:txBody>
                    <a:bodyPr/>
                    <a:lstStyle/>
                    <a:p>
                      <a:pPr algn="r"/>
                      <a:r>
                        <a:rPr lang="ru-RU" sz="2400" dirty="0">
                          <a:solidFill>
                            <a:srgbClr val="C00000"/>
                          </a:solidFill>
                        </a:rPr>
                        <a:t>Время работы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kern="1200" dirty="0" err="1">
                          <a:solidFill>
                            <a:schemeClr val="dk1"/>
                          </a:solidFill>
                          <a:effectLst/>
                        </a:rPr>
                        <a:t>Пн-Чт</a:t>
                      </a:r>
                      <a:r>
                        <a:rPr lang="ru-RU" sz="2400" b="0" kern="1200" dirty="0">
                          <a:solidFill>
                            <a:schemeClr val="dk1"/>
                          </a:solidFill>
                          <a:effectLst/>
                        </a:rPr>
                        <a:t> 8:00-17:00, </a:t>
                      </a:r>
                      <a:r>
                        <a:rPr lang="ru-RU" sz="2400" b="0" kern="1200" dirty="0" err="1">
                          <a:solidFill>
                            <a:schemeClr val="dk1"/>
                          </a:solidFill>
                          <a:effectLst/>
                        </a:rPr>
                        <a:t>Пт</a:t>
                      </a:r>
                      <a:r>
                        <a:rPr lang="ru-RU" sz="2400" b="0" kern="1200" dirty="0">
                          <a:solidFill>
                            <a:schemeClr val="dk1"/>
                          </a:solidFill>
                          <a:effectLst/>
                        </a:rPr>
                        <a:t> 8:00-16:00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0833171"/>
                  </a:ext>
                </a:extLst>
              </a:tr>
              <a:tr h="695928">
                <a:tc>
                  <a:txBody>
                    <a:bodyPr/>
                    <a:lstStyle/>
                    <a:p>
                      <a:pPr algn="r"/>
                      <a:r>
                        <a:rPr lang="ru-RU" sz="2400" dirty="0">
                          <a:solidFill>
                            <a:srgbClr val="C00000"/>
                          </a:solidFill>
                        </a:rPr>
                        <a:t>Директор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kern="1200" dirty="0">
                          <a:solidFill>
                            <a:schemeClr val="dk1"/>
                          </a:solidFill>
                          <a:effectLst/>
                        </a:rPr>
                        <a:t>Зеленцова Мария Александровна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6807151"/>
                  </a:ext>
                </a:extLst>
              </a:tr>
              <a:tr h="695928">
                <a:tc>
                  <a:txBody>
                    <a:bodyPr/>
                    <a:lstStyle/>
                    <a:p>
                      <a:pPr algn="r"/>
                      <a:r>
                        <a:rPr lang="ru-RU" sz="2400" dirty="0">
                          <a:solidFill>
                            <a:srgbClr val="C00000"/>
                          </a:solidFill>
                        </a:rPr>
                        <a:t>Сайт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www.exportkirov.ru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095156"/>
                  </a:ext>
                </a:extLst>
              </a:tr>
            </a:tbl>
          </a:graphicData>
        </a:graphic>
      </p:graphicFrame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52220D5-CE34-4AF6-AE30-5BF076B86C59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438595" y="95351"/>
            <a:ext cx="2724530" cy="128605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6A40F6F-F275-4526-8ECC-5CD6BAB0473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52" y="113726"/>
            <a:ext cx="1023948" cy="128805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B75F42C-C6B7-4B0E-98D0-871FB4EDFA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12" y="77010"/>
            <a:ext cx="3481431" cy="1109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399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E69E3984-1D23-4417-A221-FA9EFB478D32}"/>
              </a:ext>
            </a:extLst>
          </p:cNvPr>
          <p:cNvSpPr/>
          <p:nvPr/>
        </p:nvSpPr>
        <p:spPr>
          <a:xfrm>
            <a:off x="67375" y="95351"/>
            <a:ext cx="12192000" cy="3060834"/>
          </a:xfrm>
          <a:prstGeom prst="rect">
            <a:avLst/>
          </a:prstGeom>
          <a:blipFill dpi="0" rotWithShape="1">
            <a:blip r:embed="rId2" cstate="print">
              <a:alphaModFix amt="2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770CBFA-8A65-4754-A6BD-62DA77D7AACC}"/>
              </a:ext>
            </a:extLst>
          </p:cNvPr>
          <p:cNvSpPr/>
          <p:nvPr/>
        </p:nvSpPr>
        <p:spPr>
          <a:xfrm>
            <a:off x="1" y="4042611"/>
            <a:ext cx="12192000" cy="2815389"/>
          </a:xfrm>
          <a:prstGeom prst="rect">
            <a:avLst/>
          </a:prstGeom>
          <a:blipFill dpi="0" rotWithShape="1">
            <a:blip r:embed="rId3" cstate="print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322795B-795C-427A-875A-12C6A17DDE86}"/>
              </a:ext>
            </a:extLst>
          </p:cNvPr>
          <p:cNvSpPr/>
          <p:nvPr/>
        </p:nvSpPr>
        <p:spPr>
          <a:xfrm>
            <a:off x="7170822" y="2010662"/>
            <a:ext cx="5021178" cy="3061981"/>
          </a:xfrm>
          <a:prstGeom prst="rect">
            <a:avLst/>
          </a:prstGeom>
          <a:blipFill dpi="0" rotWithShape="1">
            <a:blip r:embed="rId4" cstate="print">
              <a:alphaModFix amt="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52BEB9C-2FEB-4E5B-8A28-525A7EFDAFD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438595" y="95351"/>
            <a:ext cx="2724530" cy="128605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CD08D73-2B8C-45AA-AE67-13378E64E29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52" y="113726"/>
            <a:ext cx="1023948" cy="128805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2E439-1C0A-4119-AF68-B41D0BD68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9761" y="365125"/>
            <a:ext cx="620883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10375E"/>
                </a:solidFill>
              </a:rPr>
              <a:t>Комплексные услуги. Сопровождение экспортного контракта</a:t>
            </a:r>
            <a:endParaRPr lang="ru-RU" dirty="0">
              <a:solidFill>
                <a:srgbClr val="10375E"/>
              </a:solidFill>
            </a:endParaRPr>
          </a:p>
        </p:txBody>
      </p:sp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B93C1861-8073-4BFC-8808-338259DFFB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12" y="77010"/>
            <a:ext cx="3481431" cy="1109579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A3F714EF-1E09-E8BB-40F7-7BE86B0C21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1160" y="2073015"/>
            <a:ext cx="5176444" cy="3205701"/>
          </a:xfrm>
        </p:spPr>
        <p:txBody>
          <a:bodyPr>
            <a:normAutofit/>
          </a:bodyPr>
          <a:lstStyle/>
          <a:p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Предоставляется по запросу субъекта малого и среднего предпринимательства в случае наличия иностранного покупателя на товар (работу, услугу), а также при условии отсутствия запретов и непреодолимых препятствий для экспорта товара (работы, услуги) на рынок страны иностранного покупателя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Услуга предоставляется бесплатно</a:t>
            </a:r>
            <a:endParaRPr lang="ru-RU" sz="2000" dirty="0"/>
          </a:p>
        </p:txBody>
      </p:sp>
      <p:pic>
        <p:nvPicPr>
          <p:cNvPr id="1026" name="Picture 2" descr="Services — Центр поддержки экспорта Забайкальского края">
            <a:extLst>
              <a:ext uri="{FF2B5EF4-FFF2-40B4-BE49-F238E27FC236}">
                <a16:creationId xmlns:a16="http://schemas.microsoft.com/office/drawing/2014/main" id="{15A5DF16-827A-1F7F-FB06-83769591F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357" y="2410252"/>
            <a:ext cx="5356283" cy="3040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345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E69E3984-1D23-4417-A221-FA9EFB478D32}"/>
              </a:ext>
            </a:extLst>
          </p:cNvPr>
          <p:cNvSpPr/>
          <p:nvPr/>
        </p:nvSpPr>
        <p:spPr>
          <a:xfrm>
            <a:off x="67375" y="95351"/>
            <a:ext cx="12192000" cy="3060834"/>
          </a:xfrm>
          <a:prstGeom prst="rect">
            <a:avLst/>
          </a:prstGeom>
          <a:blipFill dpi="0" rotWithShape="1">
            <a:blip r:embed="rId2" cstate="print">
              <a:alphaModFix amt="2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770CBFA-8A65-4754-A6BD-62DA77D7AACC}"/>
              </a:ext>
            </a:extLst>
          </p:cNvPr>
          <p:cNvSpPr/>
          <p:nvPr/>
        </p:nvSpPr>
        <p:spPr>
          <a:xfrm>
            <a:off x="1" y="4042611"/>
            <a:ext cx="12192000" cy="2815389"/>
          </a:xfrm>
          <a:prstGeom prst="rect">
            <a:avLst/>
          </a:prstGeom>
          <a:blipFill dpi="0" rotWithShape="1">
            <a:blip r:embed="rId3" cstate="print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322795B-795C-427A-875A-12C6A17DDE86}"/>
              </a:ext>
            </a:extLst>
          </p:cNvPr>
          <p:cNvSpPr/>
          <p:nvPr/>
        </p:nvSpPr>
        <p:spPr>
          <a:xfrm>
            <a:off x="7170822" y="2010662"/>
            <a:ext cx="5021178" cy="3061981"/>
          </a:xfrm>
          <a:prstGeom prst="rect">
            <a:avLst/>
          </a:prstGeom>
          <a:blipFill dpi="0" rotWithShape="1">
            <a:blip r:embed="rId4" cstate="print">
              <a:alphaModFix amt="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Объект 10">
            <a:extLst>
              <a:ext uri="{FF2B5EF4-FFF2-40B4-BE49-F238E27FC236}">
                <a16:creationId xmlns:a16="http://schemas.microsoft.com/office/drawing/2014/main" id="{76F96DAE-4F3F-4BC8-A09A-AA4D68F089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5537739"/>
              </p:ext>
            </p:extLst>
          </p:nvPr>
        </p:nvGraphicFramePr>
        <p:xfrm>
          <a:off x="723772" y="2313131"/>
          <a:ext cx="5257799" cy="35759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52BEB9C-2FEB-4E5B-8A28-525A7EFDAFD3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9438595" y="95351"/>
            <a:ext cx="2724530" cy="128605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CD08D73-2B8C-45AA-AE67-13378E64E293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52" y="113726"/>
            <a:ext cx="1023948" cy="128805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2E439-1C0A-4119-AF68-B41D0BD68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9761" y="365125"/>
            <a:ext cx="620883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10375E"/>
                </a:solidFill>
              </a:rPr>
              <a:t>Комплексные услуги. Сопровождение экспортного контракта</a:t>
            </a:r>
            <a:endParaRPr lang="ru-RU" dirty="0">
              <a:solidFill>
                <a:srgbClr val="10375E"/>
              </a:solidFill>
            </a:endParaRPr>
          </a:p>
        </p:txBody>
      </p:sp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B93C1861-8073-4BFC-8808-338259DFFBC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112" y="77010"/>
            <a:ext cx="3481431" cy="1109579"/>
          </a:xfrm>
          <a:prstGeom prst="rect">
            <a:avLst/>
          </a:prstGeom>
        </p:spPr>
      </p:pic>
      <p:graphicFrame>
        <p:nvGraphicFramePr>
          <p:cNvPr id="32" name="Объект 10">
            <a:extLst>
              <a:ext uri="{FF2B5EF4-FFF2-40B4-BE49-F238E27FC236}">
                <a16:creationId xmlns:a16="http://schemas.microsoft.com/office/drawing/2014/main" id="{82015683-6ABD-475C-AD05-7A1EBB9DDA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5379646"/>
              </p:ext>
            </p:extLst>
          </p:nvPr>
        </p:nvGraphicFramePr>
        <p:xfrm>
          <a:off x="6334178" y="2091652"/>
          <a:ext cx="5257799" cy="39987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2800285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E69E3984-1D23-4417-A221-FA9EFB478D32}"/>
              </a:ext>
            </a:extLst>
          </p:cNvPr>
          <p:cNvSpPr/>
          <p:nvPr/>
        </p:nvSpPr>
        <p:spPr>
          <a:xfrm>
            <a:off x="67375" y="95351"/>
            <a:ext cx="12192000" cy="3060834"/>
          </a:xfrm>
          <a:prstGeom prst="rect">
            <a:avLst/>
          </a:prstGeom>
          <a:blipFill dpi="0" rotWithShape="1">
            <a:blip r:embed="rId2" cstate="print">
              <a:alphaModFix amt="2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770CBFA-8A65-4754-A6BD-62DA77D7AACC}"/>
              </a:ext>
            </a:extLst>
          </p:cNvPr>
          <p:cNvSpPr/>
          <p:nvPr/>
        </p:nvSpPr>
        <p:spPr>
          <a:xfrm>
            <a:off x="1" y="4042611"/>
            <a:ext cx="12192000" cy="2815389"/>
          </a:xfrm>
          <a:prstGeom prst="rect">
            <a:avLst/>
          </a:prstGeom>
          <a:blipFill dpi="0" rotWithShape="1">
            <a:blip r:embed="rId3" cstate="print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322795B-795C-427A-875A-12C6A17DDE86}"/>
              </a:ext>
            </a:extLst>
          </p:cNvPr>
          <p:cNvSpPr/>
          <p:nvPr/>
        </p:nvSpPr>
        <p:spPr>
          <a:xfrm>
            <a:off x="7170822" y="2010662"/>
            <a:ext cx="5021178" cy="3061981"/>
          </a:xfrm>
          <a:prstGeom prst="rect">
            <a:avLst/>
          </a:prstGeom>
          <a:blipFill dpi="0" rotWithShape="1">
            <a:blip r:embed="rId4" cstate="print">
              <a:alphaModFix amt="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52BEB9C-2FEB-4E5B-8A28-525A7EFDAFD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438595" y="95351"/>
            <a:ext cx="2724530" cy="128605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CD08D73-2B8C-45AA-AE67-13378E64E29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52" y="113726"/>
            <a:ext cx="1023948" cy="128805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2E439-1C0A-4119-AF68-B41D0BD68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2386" y="841686"/>
            <a:ext cx="620883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10375E"/>
                </a:solidFill>
              </a:rPr>
              <a:t>Комплексные услуги. Содействие в поиске и подборе иностранного покупателя</a:t>
            </a:r>
            <a:br>
              <a:rPr lang="ru-RU" dirty="0">
                <a:solidFill>
                  <a:srgbClr val="10375E"/>
                </a:solidFill>
              </a:rPr>
            </a:br>
            <a:endParaRPr lang="ru-RU" dirty="0">
              <a:solidFill>
                <a:srgbClr val="10375E"/>
              </a:solidFill>
            </a:endParaRPr>
          </a:p>
        </p:txBody>
      </p:sp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4C9BCAE2-9E45-4EE5-8E35-F1EB5C45F8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12" y="77010"/>
            <a:ext cx="3481431" cy="1109579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F54FDC11-BE43-A1E0-D80A-247541534F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0825" y="2518447"/>
            <a:ext cx="5257800" cy="3909132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Субъект МСП определяет страну поиска и подаёт заявку на получение услуги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В процессе предоставления услуги проводятся онлайн-переговоры с 5 и более потенциальными покупателями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По результатам услуги субъекту МСП предоставляется список с 10 и более «тёплыми» контактами в стране поиска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Услуга предоставляется бесплатно (за исключением доп. услуги по созданию</a:t>
            </a:r>
            <a:r>
              <a:rPr lang="en-US" sz="2000" dirty="0">
                <a:solidFill>
                  <a:srgbClr val="333333"/>
                </a:solidFill>
                <a:latin typeface="Arial" panose="020B0604020202020204" pitchFamily="34" charset="0"/>
              </a:rPr>
              <a:t>/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модернизации сайта на иностранном языке)</a:t>
            </a:r>
            <a:endParaRPr lang="ru-RU" sz="2000" dirty="0"/>
          </a:p>
          <a:p>
            <a:pPr marL="0" indent="0">
              <a:buNone/>
            </a:pPr>
            <a:endParaRPr lang="ru-RU" sz="2000" dirty="0">
              <a:solidFill>
                <a:srgbClr val="333333"/>
              </a:solidFill>
              <a:latin typeface="Arial" panose="020B0604020202020204" pitchFamily="34" charset="0"/>
            </a:endParaRPr>
          </a:p>
        </p:txBody>
      </p:sp>
      <p:pic>
        <p:nvPicPr>
          <p:cNvPr id="2050" name="Picture 2" descr="Запрос КП для формирования цены договора для проведения закупки на оказание  комплексной услуги по содействию в поиск и подборе иностранного покупателя  в Белоруссии, Казахстане">
            <a:extLst>
              <a:ext uri="{FF2B5EF4-FFF2-40B4-BE49-F238E27FC236}">
                <a16:creationId xmlns:a16="http://schemas.microsoft.com/office/drawing/2014/main" id="{31996AD3-6AFD-8E21-6D24-3A44BFBE3F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518447"/>
            <a:ext cx="5440774" cy="3060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9324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E69E3984-1D23-4417-A221-FA9EFB478D32}"/>
              </a:ext>
            </a:extLst>
          </p:cNvPr>
          <p:cNvSpPr/>
          <p:nvPr/>
        </p:nvSpPr>
        <p:spPr>
          <a:xfrm>
            <a:off x="67375" y="95351"/>
            <a:ext cx="12192000" cy="3060834"/>
          </a:xfrm>
          <a:prstGeom prst="rect">
            <a:avLst/>
          </a:prstGeom>
          <a:blipFill dpi="0" rotWithShape="1">
            <a:blip r:embed="rId2" cstate="print">
              <a:alphaModFix amt="2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770CBFA-8A65-4754-A6BD-62DA77D7AACC}"/>
              </a:ext>
            </a:extLst>
          </p:cNvPr>
          <p:cNvSpPr/>
          <p:nvPr/>
        </p:nvSpPr>
        <p:spPr>
          <a:xfrm>
            <a:off x="1" y="4042611"/>
            <a:ext cx="12192000" cy="2815389"/>
          </a:xfrm>
          <a:prstGeom prst="rect">
            <a:avLst/>
          </a:prstGeom>
          <a:blipFill dpi="0" rotWithShape="1">
            <a:blip r:embed="rId3" cstate="print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322795B-795C-427A-875A-12C6A17DDE86}"/>
              </a:ext>
            </a:extLst>
          </p:cNvPr>
          <p:cNvSpPr/>
          <p:nvPr/>
        </p:nvSpPr>
        <p:spPr>
          <a:xfrm>
            <a:off x="7170822" y="2010662"/>
            <a:ext cx="5021178" cy="3061981"/>
          </a:xfrm>
          <a:prstGeom prst="rect">
            <a:avLst/>
          </a:prstGeom>
          <a:blipFill dpi="0" rotWithShape="1">
            <a:blip r:embed="rId4" cstate="print">
              <a:alphaModFix amt="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Объект 10">
            <a:extLst>
              <a:ext uri="{FF2B5EF4-FFF2-40B4-BE49-F238E27FC236}">
                <a16:creationId xmlns:a16="http://schemas.microsoft.com/office/drawing/2014/main" id="{76F96DAE-4F3F-4BC8-A09A-AA4D68F089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9526913"/>
              </p:ext>
            </p:extLst>
          </p:nvPr>
        </p:nvGraphicFramePr>
        <p:xfrm>
          <a:off x="749748" y="2457975"/>
          <a:ext cx="5257800" cy="3766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52BEB9C-2FEB-4E5B-8A28-525A7EFDAFD3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9438595" y="95351"/>
            <a:ext cx="2724530" cy="128605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CD08D73-2B8C-45AA-AE67-13378E64E293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52" y="113726"/>
            <a:ext cx="1023948" cy="128805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2E439-1C0A-4119-AF68-B41D0BD68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2386" y="841686"/>
            <a:ext cx="620883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10375E"/>
                </a:solidFill>
              </a:rPr>
              <a:t>Комплексные услуги. Содействие в поиске и подборе иностранного покупателя</a:t>
            </a:r>
            <a:br>
              <a:rPr lang="ru-RU" dirty="0">
                <a:solidFill>
                  <a:srgbClr val="10375E"/>
                </a:solidFill>
              </a:rPr>
            </a:br>
            <a:endParaRPr lang="ru-RU" dirty="0">
              <a:solidFill>
                <a:srgbClr val="10375E"/>
              </a:solidFill>
            </a:endParaRPr>
          </a:p>
        </p:txBody>
      </p:sp>
      <p:graphicFrame>
        <p:nvGraphicFramePr>
          <p:cNvPr id="36" name="Объект 10">
            <a:extLst>
              <a:ext uri="{FF2B5EF4-FFF2-40B4-BE49-F238E27FC236}">
                <a16:creationId xmlns:a16="http://schemas.microsoft.com/office/drawing/2014/main" id="{2647A12A-C54E-40CC-BADB-E9E1A92D00E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5199544"/>
              </p:ext>
            </p:extLst>
          </p:nvPr>
        </p:nvGraphicFramePr>
        <p:xfrm>
          <a:off x="6309779" y="2031037"/>
          <a:ext cx="5257800" cy="4713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4C9BCAE2-9E45-4EE5-8E35-F1EB5C45F85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7112" y="77010"/>
            <a:ext cx="3481431" cy="1109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364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E69E3984-1D23-4417-A221-FA9EFB478D32}"/>
              </a:ext>
            </a:extLst>
          </p:cNvPr>
          <p:cNvSpPr/>
          <p:nvPr/>
        </p:nvSpPr>
        <p:spPr>
          <a:xfrm>
            <a:off x="67375" y="95351"/>
            <a:ext cx="12192000" cy="3060834"/>
          </a:xfrm>
          <a:prstGeom prst="rect">
            <a:avLst/>
          </a:prstGeom>
          <a:blipFill dpi="0" rotWithShape="1">
            <a:blip r:embed="rId2" cstate="print">
              <a:alphaModFix amt="2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770CBFA-8A65-4754-A6BD-62DA77D7AACC}"/>
              </a:ext>
            </a:extLst>
          </p:cNvPr>
          <p:cNvSpPr/>
          <p:nvPr/>
        </p:nvSpPr>
        <p:spPr>
          <a:xfrm>
            <a:off x="1" y="4042611"/>
            <a:ext cx="12192000" cy="2815389"/>
          </a:xfrm>
          <a:prstGeom prst="rect">
            <a:avLst/>
          </a:prstGeom>
          <a:blipFill dpi="0" rotWithShape="1">
            <a:blip r:embed="rId3" cstate="print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322795B-795C-427A-875A-12C6A17DDE86}"/>
              </a:ext>
            </a:extLst>
          </p:cNvPr>
          <p:cNvSpPr/>
          <p:nvPr/>
        </p:nvSpPr>
        <p:spPr>
          <a:xfrm>
            <a:off x="7170822" y="2010662"/>
            <a:ext cx="5021178" cy="3061981"/>
          </a:xfrm>
          <a:prstGeom prst="rect">
            <a:avLst/>
          </a:prstGeom>
          <a:blipFill dpi="0" rotWithShape="1">
            <a:blip r:embed="rId4" cstate="print">
              <a:alphaModFix amt="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52BEB9C-2FEB-4E5B-8A28-525A7EFDAFD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438595" y="95351"/>
            <a:ext cx="2724530" cy="128605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CD08D73-2B8C-45AA-AE67-13378E64E29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52" y="113726"/>
            <a:ext cx="1023948" cy="128805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2E439-1C0A-4119-AF68-B41D0BD68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2386" y="841686"/>
            <a:ext cx="620883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10375E"/>
                </a:solidFill>
              </a:rPr>
              <a:t>Дополнительная услуга. Создание</a:t>
            </a:r>
            <a:r>
              <a:rPr lang="en-US" b="1" dirty="0">
                <a:solidFill>
                  <a:srgbClr val="10375E"/>
                </a:solidFill>
              </a:rPr>
              <a:t>/</a:t>
            </a:r>
            <a:r>
              <a:rPr lang="ru-RU" b="1" dirty="0">
                <a:solidFill>
                  <a:srgbClr val="10375E"/>
                </a:solidFill>
              </a:rPr>
              <a:t>модернизация сайта на иностранном языке</a:t>
            </a:r>
            <a:br>
              <a:rPr lang="ru-RU" dirty="0">
                <a:solidFill>
                  <a:srgbClr val="10375E"/>
                </a:solidFill>
              </a:rPr>
            </a:br>
            <a:endParaRPr lang="ru-RU" dirty="0">
              <a:solidFill>
                <a:srgbClr val="10375E"/>
              </a:solidFill>
            </a:endParaRPr>
          </a:p>
        </p:txBody>
      </p:sp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4C9BCAE2-9E45-4EE5-8E35-F1EB5C45F8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12" y="77010"/>
            <a:ext cx="3481431" cy="1109579"/>
          </a:xfrm>
          <a:prstGeom prst="rect">
            <a:avLst/>
          </a:prstGeom>
        </p:spPr>
      </p:pic>
      <p:sp>
        <p:nvSpPr>
          <p:cNvPr id="5" name="Объект 3">
            <a:extLst>
              <a:ext uri="{FF2B5EF4-FFF2-40B4-BE49-F238E27FC236}">
                <a16:creationId xmlns:a16="http://schemas.microsoft.com/office/drawing/2014/main" id="{4D67B401-2512-02E1-C41C-C82A2E620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0825" y="2518447"/>
            <a:ext cx="5257800" cy="3909132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Услуга предоставляется на условиях софинансирования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Расходы ЦПЭ составляют не более 80% затрат на оказание услуги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Расходы ЦПЭ составляют не более 150 тыс. рублей на сайт 1 субъекта малого и среднего предпринимательства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Обязательным условием предоставления услуги является создание версии сайта на иностранном языке</a:t>
            </a:r>
          </a:p>
          <a:p>
            <a:pPr marL="0" indent="0">
              <a:buNone/>
            </a:pPr>
            <a:endParaRPr lang="ru-RU" sz="2000" dirty="0">
              <a:solidFill>
                <a:srgbClr val="333333"/>
              </a:solidFill>
              <a:latin typeface="Arial" panose="020B0604020202020204" pitchFamily="34" charset="0"/>
            </a:endParaRPr>
          </a:p>
        </p:txBody>
      </p:sp>
      <p:pic>
        <p:nvPicPr>
          <p:cNvPr id="3074" name="Picture 2" descr="что такое редизайн сайта, стоимость редизайна сайта">
            <a:extLst>
              <a:ext uri="{FF2B5EF4-FFF2-40B4-BE49-F238E27FC236}">
                <a16:creationId xmlns:a16="http://schemas.microsoft.com/office/drawing/2014/main" id="{CD5A4566-AC6A-10E5-B76B-EB10A0771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550381"/>
            <a:ext cx="5589864" cy="331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899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E69E3984-1D23-4417-A221-FA9EFB478D32}"/>
              </a:ext>
            </a:extLst>
          </p:cNvPr>
          <p:cNvSpPr/>
          <p:nvPr/>
        </p:nvSpPr>
        <p:spPr>
          <a:xfrm>
            <a:off x="67375" y="95351"/>
            <a:ext cx="12192000" cy="3060834"/>
          </a:xfrm>
          <a:prstGeom prst="rect">
            <a:avLst/>
          </a:prstGeom>
          <a:blipFill dpi="0" rotWithShape="1">
            <a:blip r:embed="rId2" cstate="print">
              <a:alphaModFix amt="2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770CBFA-8A65-4754-A6BD-62DA77D7AACC}"/>
              </a:ext>
            </a:extLst>
          </p:cNvPr>
          <p:cNvSpPr/>
          <p:nvPr/>
        </p:nvSpPr>
        <p:spPr>
          <a:xfrm>
            <a:off x="1" y="4042611"/>
            <a:ext cx="12192000" cy="2815389"/>
          </a:xfrm>
          <a:prstGeom prst="rect">
            <a:avLst/>
          </a:prstGeom>
          <a:blipFill dpi="0" rotWithShape="1">
            <a:blip r:embed="rId3" cstate="print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322795B-795C-427A-875A-12C6A17DDE86}"/>
              </a:ext>
            </a:extLst>
          </p:cNvPr>
          <p:cNvSpPr/>
          <p:nvPr/>
        </p:nvSpPr>
        <p:spPr>
          <a:xfrm>
            <a:off x="7170822" y="2010662"/>
            <a:ext cx="5021178" cy="3061981"/>
          </a:xfrm>
          <a:prstGeom prst="rect">
            <a:avLst/>
          </a:prstGeom>
          <a:blipFill dpi="0" rotWithShape="1">
            <a:blip r:embed="rId4" cstate="print">
              <a:alphaModFix amt="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52BEB9C-2FEB-4E5B-8A28-525A7EFDAFD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438595" y="95351"/>
            <a:ext cx="2724530" cy="128605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CD08D73-2B8C-45AA-AE67-13378E64E29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52" y="113726"/>
            <a:ext cx="1023948" cy="128805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2E439-1C0A-4119-AF68-B41D0BD68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2386" y="841686"/>
            <a:ext cx="620883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10375E"/>
                </a:solidFill>
              </a:rPr>
              <a:t>Комплексные услуги. Организация международных бизнес-миссий</a:t>
            </a:r>
            <a:br>
              <a:rPr lang="ru-RU" dirty="0">
                <a:solidFill>
                  <a:srgbClr val="10375E"/>
                </a:solidFill>
              </a:rPr>
            </a:br>
            <a:endParaRPr lang="ru-RU" dirty="0">
              <a:solidFill>
                <a:srgbClr val="10375E"/>
              </a:solidFill>
            </a:endParaRPr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CE931F12-723E-40C6-83FE-E03C3B0918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12" y="77010"/>
            <a:ext cx="3481431" cy="1109579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08389ADC-1AC5-690B-DBA1-C93298C11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7831"/>
            <a:ext cx="5428376" cy="4351338"/>
          </a:xfrm>
        </p:spPr>
        <p:txBody>
          <a:bodyPr/>
          <a:lstStyle/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Коллективная поездка представителей не менее </a:t>
            </a:r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</a:rPr>
              <a:t>3 (трех) 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действующих субъектов МСП в иностранные государства с организационной подготовкой, включающей определение потенциальных интересантов, степени заинтересованности в сотрудничестве и получение отклика, подготовку необходимых презентационных и рекламных материалов и проведение деловых переговоров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</a:rPr>
              <a:t>Компания самостоятельно несёт расходы за командировку своих сотрудников (перелёт, проживание, питание)</a:t>
            </a:r>
          </a:p>
        </p:txBody>
      </p:sp>
      <p:pic>
        <p:nvPicPr>
          <p:cNvPr id="4098" name="Picture 2" descr="Индийская бизнес-миссия посетит Дальний Восток | ПОЛИТИКА | АиФ Владивосток">
            <a:extLst>
              <a:ext uri="{FF2B5EF4-FFF2-40B4-BE49-F238E27FC236}">
                <a16:creationId xmlns:a16="http://schemas.microsoft.com/office/drawing/2014/main" id="{47A7A184-D3A6-2FA5-D487-184018D323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407" y="2550381"/>
            <a:ext cx="4882393" cy="3242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9570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2650</TotalTime>
  <Words>1765</Words>
  <Application>Microsoft Office PowerPoint</Application>
  <PresentationFormat>Широкоэкранный</PresentationFormat>
  <Paragraphs>170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9" baseType="lpstr">
      <vt:lpstr>Arial</vt:lpstr>
      <vt:lpstr>Calibri</vt:lpstr>
      <vt:lpstr>Calibri Light</vt:lpstr>
      <vt:lpstr>PFCentroSerifPro-Regular</vt:lpstr>
      <vt:lpstr>Тема Office</vt:lpstr>
      <vt:lpstr>Услуги  АНО «Центр поддержки экспорта»</vt:lpstr>
      <vt:lpstr>Услуги  АНО «Центр поддержки экспорта»</vt:lpstr>
      <vt:lpstr>Порядок  получения услуг</vt:lpstr>
      <vt:lpstr>Комплексные услуги. Сопровождение экспортного контракта</vt:lpstr>
      <vt:lpstr>Комплексные услуги. Сопровождение экспортного контракта</vt:lpstr>
      <vt:lpstr>Комплексные услуги. Содействие в поиске и подборе иностранного покупателя </vt:lpstr>
      <vt:lpstr>Комплексные услуги. Содействие в поиске и подборе иностранного покупателя </vt:lpstr>
      <vt:lpstr>Дополнительная услуга. Создание/модернизация сайта на иностранном языке </vt:lpstr>
      <vt:lpstr>Комплексные услуги. Организация международных бизнес-миссий </vt:lpstr>
      <vt:lpstr>Комплексные услуги. Организация международных бизнес-миссий </vt:lpstr>
      <vt:lpstr>Комплексные услуги. Организация участия в выставках  </vt:lpstr>
      <vt:lpstr>Комплексные услуги. Организация участия в выставках  </vt:lpstr>
      <vt:lpstr>Комплексные услуги. Содействие в размещении на электронных торговых площадках </vt:lpstr>
      <vt:lpstr>Комплексные услуги. Содействие в размещении на электронных торговых площадках </vt:lpstr>
      <vt:lpstr>Участие в акселерационных программах партнёрских организаций</vt:lpstr>
      <vt:lpstr>Участие в акселерационных программах партнёрских организаций</vt:lpstr>
      <vt:lpstr>Самостоятельные услуги. Консультирование  </vt:lpstr>
      <vt:lpstr>Самостоятельные услуги. Проведение семинаров и мастер-классов  </vt:lpstr>
      <vt:lpstr>Самостоятельные услуги. Защита интеллектуальной собственности за рубежом  </vt:lpstr>
      <vt:lpstr>Самостоятельные услуги. Защита интеллектуальной собственности за рубежом  </vt:lpstr>
      <vt:lpstr>Самостоятельные услуги. Проведение маркетинговых и патентных исследований  </vt:lpstr>
      <vt:lpstr>Самостоятельные услуги. Проведение маркетинговых и патентных исследований  </vt:lpstr>
      <vt:lpstr>Самостоятельные услуги. Проведение маркетинговых и патентных исследований  </vt:lpstr>
      <vt:lpstr>Самостоятельные услуги. Проведение маркетинговых и патентных исследований  </vt:lpstr>
      <vt:lpstr>Самостоятельные услуги. Транспортировка продукции, предназначенной для экспорта на внешние рынки   </vt:lpstr>
      <vt:lpstr>Самостоятельные услуги. Транспортировка продукции, предназначенной для экспорта на внешние рынки   </vt:lpstr>
      <vt:lpstr>Самостоятельные услуги. Международная сертификация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КОНТАКТЫ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Услуги Центра</dc:title>
  <dc:creator>ЦПЭ Офис</dc:creator>
  <cp:lastModifiedBy>ЦПЭ Офис</cp:lastModifiedBy>
  <cp:revision>96</cp:revision>
  <cp:lastPrinted>2022-04-28T07:03:49Z</cp:lastPrinted>
  <dcterms:created xsi:type="dcterms:W3CDTF">2020-05-29T08:44:33Z</dcterms:created>
  <dcterms:modified xsi:type="dcterms:W3CDTF">2023-02-15T10:35:37Z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1185114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