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256" r:id="rId2"/>
    <p:sldId id="270" r:id="rId3"/>
    <p:sldId id="319" r:id="rId4"/>
    <p:sldId id="261" r:id="rId5"/>
    <p:sldId id="301" r:id="rId6"/>
    <p:sldId id="289" r:id="rId7"/>
    <p:sldId id="287" r:id="rId8"/>
    <p:sldId id="320" r:id="rId9"/>
    <p:sldId id="317" r:id="rId10"/>
    <p:sldId id="296" r:id="rId11"/>
    <p:sldId id="291" r:id="rId12"/>
    <p:sldId id="318" r:id="rId13"/>
    <p:sldId id="267" r:id="rId14"/>
    <p:sldId id="321" r:id="rId15"/>
    <p:sldId id="322" r:id="rId16"/>
    <p:sldId id="323" r:id="rId17"/>
  </p:sldIdLst>
  <p:sldSz cx="12192000" cy="6858000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01">
          <p15:clr>
            <a:srgbClr val="A4A3A4"/>
          </p15:clr>
        </p15:guide>
        <p15:guide id="2" orient="horz" pos="2205">
          <p15:clr>
            <a:srgbClr val="A4A3A4"/>
          </p15:clr>
        </p15:guide>
        <p15:guide id="3" pos="3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F87"/>
    <a:srgbClr val="04617B"/>
    <a:srgbClr val="577E80"/>
    <a:srgbClr val="53B0F5"/>
    <a:srgbClr val="597485"/>
    <a:srgbClr val="49ACD6"/>
    <a:srgbClr val="4CA9DC"/>
    <a:srgbClr val="E4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8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402" y="210"/>
      </p:cViewPr>
      <p:guideLst>
        <p:guide orient="horz" pos="2001"/>
        <p:guide orient="horz" pos="2205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50-4A27-B4A3-F079756013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50-4A27-B4A3-F079756013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50-4A27-B4A3-F079756013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50-4A27-B4A3-F079756013C8}"/>
              </c:ext>
            </c:extLst>
          </c:dPt>
          <c:dLbls>
            <c:dLbl>
              <c:idx val="2"/>
              <c:layout>
                <c:manualLayout>
                  <c:x val="2.6559102996619673E-2"/>
                  <c:y val="-1.0413838695931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50-4A27-B4A3-F079756013C8}"/>
                </c:ext>
              </c:extLst>
            </c:dLbl>
            <c:dLbl>
              <c:idx val="3"/>
              <c:layout>
                <c:manualLayout>
                  <c:x val="5.3118205993239347E-2"/>
                  <c:y val="-3.2084570473615849E-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50-4A27-B4A3-F079756013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26F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Обрабатывающие производства - 16564,1 млн.руб.</c:v>
                </c:pt>
                <c:pt idx="1">
                  <c:v>Торговля - 5734,0 млн. руб.</c:v>
                </c:pt>
                <c:pt idx="2">
                  <c:v>Обеспечение теплом, водой - 318,5 млн. руб.</c:v>
                </c:pt>
                <c:pt idx="3">
                  <c:v>Прочие -798,23 млн. руб.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0.70699999999999996</c:v>
                </c:pt>
                <c:pt idx="1">
                  <c:v>0.245</c:v>
                </c:pt>
                <c:pt idx="2">
                  <c:v>1.4E-2</c:v>
                </c:pt>
                <c:pt idx="3">
                  <c:v>3.4000000000000002E-2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50-4A27-B4A3-F07975601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26F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Субъекты малого и среднего предпринимательства, единиц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Субъекты МСП, единиц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A8A-4B4D-8B9F-3E49409F17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A8A-4B4D-8B9F-3E49409F17F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A8A-4B4D-8B9F-3E49409F17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26F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Малые и микропредприятия</c:v>
                </c:pt>
                <c:pt idx="1">
                  <c:v>Среднее</c:v>
                </c:pt>
                <c:pt idx="2">
                  <c:v>ИП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</c:v>
                </c:pt>
                <c:pt idx="1">
                  <c:v>1</c:v>
                </c:pt>
                <c:pt idx="2">
                  <c:v>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A8A-4B4D-8B9F-3E49409F1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03694542856862"/>
          <c:y val="0.77521675151811098"/>
          <c:w val="0.77537839469373915"/>
          <c:h val="0.16174812066357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B9E86B-EB0D-4193-944C-15D31EEF1F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F299E6E-A373-48FA-846F-1BFEA459DA27}">
      <dgm:prSet phldrT="[Текст]" custT="1"/>
      <dgm:spPr/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Площадь округа – 10 296,93</a:t>
          </a:r>
          <a:r>
            <a:rPr lang="ru-RU" sz="18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dirty="0">
              <a:latin typeface="Ubuntu" panose="020B0504030602030204" pitchFamily="34" charset="0"/>
            </a:rPr>
            <a:t>кв. км</a:t>
          </a:r>
        </a:p>
      </dgm:t>
    </dgm:pt>
    <dgm:pt modelId="{91E491AB-5949-45A3-B8DE-A0E480D16E19}" type="parTrans" cxnId="{CA06C5C5-D3FA-477F-A437-A4CD77976496}">
      <dgm:prSet/>
      <dgm:spPr/>
      <dgm:t>
        <a:bodyPr/>
        <a:lstStyle/>
        <a:p>
          <a:endParaRPr lang="ru-RU" sz="1800"/>
        </a:p>
      </dgm:t>
    </dgm:pt>
    <dgm:pt modelId="{A0D683D9-1FD1-4938-88EB-1D20E35414C1}" type="sibTrans" cxnId="{CA06C5C5-D3FA-477F-A437-A4CD77976496}">
      <dgm:prSet/>
      <dgm:spPr/>
      <dgm:t>
        <a:bodyPr/>
        <a:lstStyle/>
        <a:p>
          <a:endParaRPr lang="ru-RU" sz="1800"/>
        </a:p>
      </dgm:t>
    </dgm:pt>
    <dgm:pt modelId="{45142B48-25CD-4185-A65D-C9B21F289EEE}">
      <dgm:prSet phldrT="[Текст]" custT="1"/>
      <dgm:spPr/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Расположен на северо-востоке Кировской области</a:t>
          </a:r>
        </a:p>
      </dgm:t>
    </dgm:pt>
    <dgm:pt modelId="{EE268263-D06C-42EC-83BA-335D4BCA94B3}" type="parTrans" cxnId="{414C6B2C-7E7A-4CC6-BDE8-67D7DB1DEF40}">
      <dgm:prSet/>
      <dgm:spPr/>
      <dgm:t>
        <a:bodyPr/>
        <a:lstStyle/>
        <a:p>
          <a:endParaRPr lang="ru-RU" sz="1800"/>
        </a:p>
      </dgm:t>
    </dgm:pt>
    <dgm:pt modelId="{97531699-EA4F-4929-96EF-5276F3C9B8DC}" type="sibTrans" cxnId="{414C6B2C-7E7A-4CC6-BDE8-67D7DB1DEF40}">
      <dgm:prSet/>
      <dgm:spPr/>
      <dgm:t>
        <a:bodyPr/>
        <a:lstStyle/>
        <a:p>
          <a:endParaRPr lang="ru-RU" sz="1800"/>
        </a:p>
      </dgm:t>
    </dgm:pt>
    <dgm:pt modelId="{CEEA02FD-AFFA-43DA-8B3F-4F78FAA60FD1}">
      <dgm:prSet phldrT="[Текст]" custT="1"/>
      <dgm:spPr/>
      <dgm:t>
        <a:bodyPr/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В 210 км от областного центра г. Кирова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Constantia" panose="02030602050306030303" pitchFamily="18" charset="0"/>
          </a:endParaRPr>
        </a:p>
      </dgm:t>
    </dgm:pt>
    <dgm:pt modelId="{E560546A-4BC1-4628-8AC2-3E73DE5BCDDA}" type="parTrans" cxnId="{1A7CF410-2BFE-4A66-A9AD-67C1370A40C7}">
      <dgm:prSet/>
      <dgm:spPr/>
      <dgm:t>
        <a:bodyPr/>
        <a:lstStyle/>
        <a:p>
          <a:endParaRPr lang="ru-RU" sz="1800"/>
        </a:p>
      </dgm:t>
    </dgm:pt>
    <dgm:pt modelId="{19334AF7-9674-42D2-A27A-A6B70EC775DF}" type="sibTrans" cxnId="{1A7CF410-2BFE-4A66-A9AD-67C1370A40C7}">
      <dgm:prSet/>
      <dgm:spPr/>
      <dgm:t>
        <a:bodyPr/>
        <a:lstStyle/>
        <a:p>
          <a:endParaRPr lang="ru-RU" sz="1800"/>
        </a:p>
      </dgm:t>
    </dgm:pt>
    <dgm:pt modelId="{9C3D6419-BE15-4EF7-A859-614D7EA7CF34}">
      <dgm:prSet phldrT="[Текст]" custT="1"/>
      <dgm:spPr/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Верхнекамский     муниципальный округ Кировской области образован 01.01.2022, граничит с Пермским краем и Республикой Коми</a:t>
          </a:r>
        </a:p>
      </dgm:t>
    </dgm:pt>
    <dgm:pt modelId="{A44C0625-C35A-4E6F-BF75-9684C57947F9}" type="parTrans" cxnId="{1868D331-254C-4BB1-8F0C-C4E0D4C8E4C7}">
      <dgm:prSet/>
      <dgm:spPr/>
      <dgm:t>
        <a:bodyPr/>
        <a:lstStyle/>
        <a:p>
          <a:endParaRPr lang="ru-RU" sz="1800"/>
        </a:p>
      </dgm:t>
    </dgm:pt>
    <dgm:pt modelId="{2786A2C7-661B-4C60-8B79-C62F87548A5C}" type="sibTrans" cxnId="{1868D331-254C-4BB1-8F0C-C4E0D4C8E4C7}">
      <dgm:prSet/>
      <dgm:spPr/>
      <dgm:t>
        <a:bodyPr/>
        <a:lstStyle/>
        <a:p>
          <a:endParaRPr lang="ru-RU" sz="1800"/>
        </a:p>
      </dgm:t>
    </dgm:pt>
    <dgm:pt modelId="{CAD41E72-FE7F-421B-9078-8B28B733410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Ubuntu" panose="020B0504030602030204" pitchFamily="34" charset="0"/>
            </a:rPr>
            <a:t>Численность населения на 01.01.2022 –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Ubuntu" panose="020B0504030602030204" pitchFamily="34" charset="0"/>
            </a:rPr>
            <a:t>24 487 человек</a:t>
          </a:r>
        </a:p>
      </dgm:t>
    </dgm:pt>
    <dgm:pt modelId="{B40B2F74-4E28-4725-A50C-63560055A432}" type="parTrans" cxnId="{76A8CE48-2C32-4693-AC46-BFE59F4E551C}">
      <dgm:prSet/>
      <dgm:spPr/>
      <dgm:t>
        <a:bodyPr/>
        <a:lstStyle/>
        <a:p>
          <a:endParaRPr lang="ru-RU" sz="1800"/>
        </a:p>
      </dgm:t>
    </dgm:pt>
    <dgm:pt modelId="{E6E12B40-FC05-452F-A387-1E76DED874A5}" type="sibTrans" cxnId="{76A8CE48-2C32-4693-AC46-BFE59F4E551C}">
      <dgm:prSet/>
      <dgm:spPr/>
      <dgm:t>
        <a:bodyPr/>
        <a:lstStyle/>
        <a:p>
          <a:endParaRPr lang="ru-RU" sz="1800"/>
        </a:p>
      </dgm:t>
    </dgm:pt>
    <dgm:pt modelId="{93BD8A49-E0EE-4FAD-AFD9-0FB7B8740853}" type="pres">
      <dgm:prSet presAssocID="{39B9E86B-EB0D-4193-944C-15D31EEF1F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B81DA84-FC76-4790-831A-6850E39C7A4F}" type="pres">
      <dgm:prSet presAssocID="{39B9E86B-EB0D-4193-944C-15D31EEF1FF8}" presName="Name1" presStyleCnt="0"/>
      <dgm:spPr/>
    </dgm:pt>
    <dgm:pt modelId="{7E4E43A1-6E90-4B2C-B211-CFF40CB7D1B9}" type="pres">
      <dgm:prSet presAssocID="{39B9E86B-EB0D-4193-944C-15D31EEF1FF8}" presName="cycle" presStyleCnt="0"/>
      <dgm:spPr/>
    </dgm:pt>
    <dgm:pt modelId="{48F3DFFC-C7EF-4697-A3BB-E6029113D9FC}" type="pres">
      <dgm:prSet presAssocID="{39B9E86B-EB0D-4193-944C-15D31EEF1FF8}" presName="srcNode" presStyleLbl="node1" presStyleIdx="0" presStyleCnt="5"/>
      <dgm:spPr/>
    </dgm:pt>
    <dgm:pt modelId="{6462EC47-F9CB-498C-B7F2-F8FFC2B53E47}" type="pres">
      <dgm:prSet presAssocID="{39B9E86B-EB0D-4193-944C-15D31EEF1FF8}" presName="conn" presStyleLbl="parChTrans1D2" presStyleIdx="0" presStyleCnt="1"/>
      <dgm:spPr/>
      <dgm:t>
        <a:bodyPr/>
        <a:lstStyle/>
        <a:p>
          <a:endParaRPr lang="ru-RU"/>
        </a:p>
      </dgm:t>
    </dgm:pt>
    <dgm:pt modelId="{BFCE729A-72BF-436A-AAED-2D586DBD0D7A}" type="pres">
      <dgm:prSet presAssocID="{39B9E86B-EB0D-4193-944C-15D31EEF1FF8}" presName="extraNode" presStyleLbl="node1" presStyleIdx="0" presStyleCnt="5"/>
      <dgm:spPr/>
    </dgm:pt>
    <dgm:pt modelId="{FDDA4904-174F-42C6-BDC9-DF3C9ACF9D36}" type="pres">
      <dgm:prSet presAssocID="{39B9E86B-EB0D-4193-944C-15D31EEF1FF8}" presName="dstNode" presStyleLbl="node1" presStyleIdx="0" presStyleCnt="5"/>
      <dgm:spPr/>
    </dgm:pt>
    <dgm:pt modelId="{A9ABFF73-10DC-456C-B078-4EC20429FCCB}" type="pres">
      <dgm:prSet presAssocID="{EF299E6E-A373-48FA-846F-1BFEA459DA2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56DB4-C7F2-439D-B335-1054FE863325}" type="pres">
      <dgm:prSet presAssocID="{EF299E6E-A373-48FA-846F-1BFEA459DA27}" presName="accent_1" presStyleCnt="0"/>
      <dgm:spPr/>
    </dgm:pt>
    <dgm:pt modelId="{358AF3FD-BA62-4F2E-B554-BA0E3A6A877A}" type="pres">
      <dgm:prSet presAssocID="{EF299E6E-A373-48FA-846F-1BFEA459DA27}" presName="accentRepeatNode" presStyleLbl="solidFgAcc1" presStyleIdx="0" presStyleCnt="5"/>
      <dgm:spPr/>
    </dgm:pt>
    <dgm:pt modelId="{E4AC6C4E-7E29-465F-A2D1-E6988B1BF81A}" type="pres">
      <dgm:prSet presAssocID="{CAD41E72-FE7F-421B-9078-8B28B733410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71E79-54E4-4CAD-B844-8492BBA99D45}" type="pres">
      <dgm:prSet presAssocID="{CAD41E72-FE7F-421B-9078-8B28B7334109}" presName="accent_2" presStyleCnt="0"/>
      <dgm:spPr/>
    </dgm:pt>
    <dgm:pt modelId="{A4BA79D4-A618-4503-9791-702805C5ED38}" type="pres">
      <dgm:prSet presAssocID="{CAD41E72-FE7F-421B-9078-8B28B7334109}" presName="accentRepeatNode" presStyleLbl="solidFgAcc1" presStyleIdx="1" presStyleCnt="5"/>
      <dgm:spPr/>
    </dgm:pt>
    <dgm:pt modelId="{41FBFE16-59A3-41E2-8327-C63EA2EBE6C3}" type="pres">
      <dgm:prSet presAssocID="{45142B48-25CD-4185-A65D-C9B21F289EE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2CBB6-E726-4621-9439-E20D488021F5}" type="pres">
      <dgm:prSet presAssocID="{45142B48-25CD-4185-A65D-C9B21F289EEE}" presName="accent_3" presStyleCnt="0"/>
      <dgm:spPr/>
    </dgm:pt>
    <dgm:pt modelId="{BB474ACF-6BEC-4F6C-962E-92F1FA282F02}" type="pres">
      <dgm:prSet presAssocID="{45142B48-25CD-4185-A65D-C9B21F289EEE}" presName="accentRepeatNode" presStyleLbl="solidFgAcc1" presStyleIdx="2" presStyleCnt="5"/>
      <dgm:spPr/>
    </dgm:pt>
    <dgm:pt modelId="{9F050539-9948-4B44-BA8C-6D49312D397E}" type="pres">
      <dgm:prSet presAssocID="{CEEA02FD-AFFA-43DA-8B3F-4F78FAA60FD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1F57-26B7-4459-BC58-1A3B402AC664}" type="pres">
      <dgm:prSet presAssocID="{CEEA02FD-AFFA-43DA-8B3F-4F78FAA60FD1}" presName="accent_4" presStyleCnt="0"/>
      <dgm:spPr/>
    </dgm:pt>
    <dgm:pt modelId="{8464EFD0-FCEE-44B2-9B27-45B9D139D0C6}" type="pres">
      <dgm:prSet presAssocID="{CEEA02FD-AFFA-43DA-8B3F-4F78FAA60FD1}" presName="accentRepeatNode" presStyleLbl="solidFgAcc1" presStyleIdx="3" presStyleCnt="5"/>
      <dgm:spPr/>
    </dgm:pt>
    <dgm:pt modelId="{9D85D511-163C-464D-8695-0B382C316578}" type="pres">
      <dgm:prSet presAssocID="{9C3D6419-BE15-4EF7-A859-614D7EA7CF34}" presName="text_5" presStyleLbl="node1" presStyleIdx="4" presStyleCnt="5" custScaleX="92882" custScaleY="176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689A7-86A1-440F-9C7E-ACB07CD02037}" type="pres">
      <dgm:prSet presAssocID="{9C3D6419-BE15-4EF7-A859-614D7EA7CF34}" presName="accent_5" presStyleCnt="0"/>
      <dgm:spPr/>
    </dgm:pt>
    <dgm:pt modelId="{20170638-36D2-4BD9-A2F0-374AC54AA355}" type="pres">
      <dgm:prSet presAssocID="{9C3D6419-BE15-4EF7-A859-614D7EA7CF34}" presName="accentRepeatNode" presStyleLbl="solidFgAcc1" presStyleIdx="4" presStyleCnt="5" custScaleX="130711" custScaleY="119369"/>
      <dgm:spPr/>
    </dgm:pt>
  </dgm:ptLst>
  <dgm:cxnLst>
    <dgm:cxn modelId="{414C6B2C-7E7A-4CC6-BDE8-67D7DB1DEF40}" srcId="{39B9E86B-EB0D-4193-944C-15D31EEF1FF8}" destId="{45142B48-25CD-4185-A65D-C9B21F289EEE}" srcOrd="2" destOrd="0" parTransId="{EE268263-D06C-42EC-83BA-335D4BCA94B3}" sibTransId="{97531699-EA4F-4929-96EF-5276F3C9B8DC}"/>
    <dgm:cxn modelId="{F713B925-7848-43C0-8102-22C2EABC4D77}" type="presOf" srcId="{A0D683D9-1FD1-4938-88EB-1D20E35414C1}" destId="{6462EC47-F9CB-498C-B7F2-F8FFC2B53E47}" srcOrd="0" destOrd="0" presId="urn:microsoft.com/office/officeart/2008/layout/VerticalCurvedList"/>
    <dgm:cxn modelId="{CA06C5C5-D3FA-477F-A437-A4CD77976496}" srcId="{39B9E86B-EB0D-4193-944C-15D31EEF1FF8}" destId="{EF299E6E-A373-48FA-846F-1BFEA459DA27}" srcOrd="0" destOrd="0" parTransId="{91E491AB-5949-45A3-B8DE-A0E480D16E19}" sibTransId="{A0D683D9-1FD1-4938-88EB-1D20E35414C1}"/>
    <dgm:cxn modelId="{D06A2DE7-D8C2-474C-885F-278996048744}" type="presOf" srcId="{39B9E86B-EB0D-4193-944C-15D31EEF1FF8}" destId="{93BD8A49-E0EE-4FAD-AFD9-0FB7B8740853}" srcOrd="0" destOrd="0" presId="urn:microsoft.com/office/officeart/2008/layout/VerticalCurvedList"/>
    <dgm:cxn modelId="{0388E7B0-FA9C-48FE-BA90-4DD4CCEC6F80}" type="presOf" srcId="{EF299E6E-A373-48FA-846F-1BFEA459DA27}" destId="{A9ABFF73-10DC-456C-B078-4EC20429FCCB}" srcOrd="0" destOrd="0" presId="urn:microsoft.com/office/officeart/2008/layout/VerticalCurvedList"/>
    <dgm:cxn modelId="{1868D331-254C-4BB1-8F0C-C4E0D4C8E4C7}" srcId="{39B9E86B-EB0D-4193-944C-15D31EEF1FF8}" destId="{9C3D6419-BE15-4EF7-A859-614D7EA7CF34}" srcOrd="4" destOrd="0" parTransId="{A44C0625-C35A-4E6F-BF75-9684C57947F9}" sibTransId="{2786A2C7-661B-4C60-8B79-C62F87548A5C}"/>
    <dgm:cxn modelId="{41574245-9683-4A4B-A89E-5ACCC950EE37}" type="presOf" srcId="{CAD41E72-FE7F-421B-9078-8B28B7334109}" destId="{E4AC6C4E-7E29-465F-A2D1-E6988B1BF81A}" srcOrd="0" destOrd="0" presId="urn:microsoft.com/office/officeart/2008/layout/VerticalCurvedList"/>
    <dgm:cxn modelId="{9C97B04B-374E-4CF7-98EB-BB571E341292}" type="presOf" srcId="{9C3D6419-BE15-4EF7-A859-614D7EA7CF34}" destId="{9D85D511-163C-464D-8695-0B382C316578}" srcOrd="0" destOrd="0" presId="urn:microsoft.com/office/officeart/2008/layout/VerticalCurvedList"/>
    <dgm:cxn modelId="{AB4AA534-B746-4F81-B728-CBFFFDDC9B2A}" type="presOf" srcId="{CEEA02FD-AFFA-43DA-8B3F-4F78FAA60FD1}" destId="{9F050539-9948-4B44-BA8C-6D49312D397E}" srcOrd="0" destOrd="0" presId="urn:microsoft.com/office/officeart/2008/layout/VerticalCurvedList"/>
    <dgm:cxn modelId="{1A7CF410-2BFE-4A66-A9AD-67C1370A40C7}" srcId="{39B9E86B-EB0D-4193-944C-15D31EEF1FF8}" destId="{CEEA02FD-AFFA-43DA-8B3F-4F78FAA60FD1}" srcOrd="3" destOrd="0" parTransId="{E560546A-4BC1-4628-8AC2-3E73DE5BCDDA}" sibTransId="{19334AF7-9674-42D2-A27A-A6B70EC775DF}"/>
    <dgm:cxn modelId="{76A8CE48-2C32-4693-AC46-BFE59F4E551C}" srcId="{39B9E86B-EB0D-4193-944C-15D31EEF1FF8}" destId="{CAD41E72-FE7F-421B-9078-8B28B7334109}" srcOrd="1" destOrd="0" parTransId="{B40B2F74-4E28-4725-A50C-63560055A432}" sibTransId="{E6E12B40-FC05-452F-A387-1E76DED874A5}"/>
    <dgm:cxn modelId="{A9F9A77F-D5D4-416F-8609-F519D3368DA4}" type="presOf" srcId="{45142B48-25CD-4185-A65D-C9B21F289EEE}" destId="{41FBFE16-59A3-41E2-8327-C63EA2EBE6C3}" srcOrd="0" destOrd="0" presId="urn:microsoft.com/office/officeart/2008/layout/VerticalCurvedList"/>
    <dgm:cxn modelId="{5F813260-BC3A-4B59-9ABD-673D950EB8BF}" type="presParOf" srcId="{93BD8A49-E0EE-4FAD-AFD9-0FB7B8740853}" destId="{7B81DA84-FC76-4790-831A-6850E39C7A4F}" srcOrd="0" destOrd="0" presId="urn:microsoft.com/office/officeart/2008/layout/VerticalCurvedList"/>
    <dgm:cxn modelId="{194C17D7-168F-4B90-81AD-A368D5CB452F}" type="presParOf" srcId="{7B81DA84-FC76-4790-831A-6850E39C7A4F}" destId="{7E4E43A1-6E90-4B2C-B211-CFF40CB7D1B9}" srcOrd="0" destOrd="0" presId="urn:microsoft.com/office/officeart/2008/layout/VerticalCurvedList"/>
    <dgm:cxn modelId="{26530FE9-A3B1-4792-9C9F-81E31D264B0D}" type="presParOf" srcId="{7E4E43A1-6E90-4B2C-B211-CFF40CB7D1B9}" destId="{48F3DFFC-C7EF-4697-A3BB-E6029113D9FC}" srcOrd="0" destOrd="0" presId="urn:microsoft.com/office/officeart/2008/layout/VerticalCurvedList"/>
    <dgm:cxn modelId="{82BACCF8-EED1-47C3-BE24-6C8096A0E7E4}" type="presParOf" srcId="{7E4E43A1-6E90-4B2C-B211-CFF40CB7D1B9}" destId="{6462EC47-F9CB-498C-B7F2-F8FFC2B53E47}" srcOrd="1" destOrd="0" presId="urn:microsoft.com/office/officeart/2008/layout/VerticalCurvedList"/>
    <dgm:cxn modelId="{88B88169-5505-4810-9BC0-655E53E4EDFC}" type="presParOf" srcId="{7E4E43A1-6E90-4B2C-B211-CFF40CB7D1B9}" destId="{BFCE729A-72BF-436A-AAED-2D586DBD0D7A}" srcOrd="2" destOrd="0" presId="urn:microsoft.com/office/officeart/2008/layout/VerticalCurvedList"/>
    <dgm:cxn modelId="{CA89287C-99C0-4B74-A1C4-77E175E75C9B}" type="presParOf" srcId="{7E4E43A1-6E90-4B2C-B211-CFF40CB7D1B9}" destId="{FDDA4904-174F-42C6-BDC9-DF3C9ACF9D36}" srcOrd="3" destOrd="0" presId="urn:microsoft.com/office/officeart/2008/layout/VerticalCurvedList"/>
    <dgm:cxn modelId="{1EF694D1-C8B1-4BFC-9C2B-A9623B95289C}" type="presParOf" srcId="{7B81DA84-FC76-4790-831A-6850E39C7A4F}" destId="{A9ABFF73-10DC-456C-B078-4EC20429FCCB}" srcOrd="1" destOrd="0" presId="urn:microsoft.com/office/officeart/2008/layout/VerticalCurvedList"/>
    <dgm:cxn modelId="{304C9B51-F993-4B5C-B801-88F4FA5980FB}" type="presParOf" srcId="{7B81DA84-FC76-4790-831A-6850E39C7A4F}" destId="{0D856DB4-C7F2-439D-B335-1054FE863325}" srcOrd="2" destOrd="0" presId="urn:microsoft.com/office/officeart/2008/layout/VerticalCurvedList"/>
    <dgm:cxn modelId="{3FE36AE7-35EC-43D1-8B56-B72EFB635A68}" type="presParOf" srcId="{0D856DB4-C7F2-439D-B335-1054FE863325}" destId="{358AF3FD-BA62-4F2E-B554-BA0E3A6A877A}" srcOrd="0" destOrd="0" presId="urn:microsoft.com/office/officeart/2008/layout/VerticalCurvedList"/>
    <dgm:cxn modelId="{B01F3B6E-345A-4268-9178-861ACA72B0BE}" type="presParOf" srcId="{7B81DA84-FC76-4790-831A-6850E39C7A4F}" destId="{E4AC6C4E-7E29-465F-A2D1-E6988B1BF81A}" srcOrd="3" destOrd="0" presId="urn:microsoft.com/office/officeart/2008/layout/VerticalCurvedList"/>
    <dgm:cxn modelId="{43CA63E9-097F-4D37-A80C-E0AC442B9464}" type="presParOf" srcId="{7B81DA84-FC76-4790-831A-6850E39C7A4F}" destId="{D3F71E79-54E4-4CAD-B844-8492BBA99D45}" srcOrd="4" destOrd="0" presId="urn:microsoft.com/office/officeart/2008/layout/VerticalCurvedList"/>
    <dgm:cxn modelId="{157D0895-C491-41CE-B27C-9237A66A6D62}" type="presParOf" srcId="{D3F71E79-54E4-4CAD-B844-8492BBA99D45}" destId="{A4BA79D4-A618-4503-9791-702805C5ED38}" srcOrd="0" destOrd="0" presId="urn:microsoft.com/office/officeart/2008/layout/VerticalCurvedList"/>
    <dgm:cxn modelId="{95B520F2-8476-4429-BBCB-1EA92957D364}" type="presParOf" srcId="{7B81DA84-FC76-4790-831A-6850E39C7A4F}" destId="{41FBFE16-59A3-41E2-8327-C63EA2EBE6C3}" srcOrd="5" destOrd="0" presId="urn:microsoft.com/office/officeart/2008/layout/VerticalCurvedList"/>
    <dgm:cxn modelId="{AC00A6C7-3A1B-43C0-BB33-0DDDF209CA63}" type="presParOf" srcId="{7B81DA84-FC76-4790-831A-6850E39C7A4F}" destId="{82C2CBB6-E726-4621-9439-E20D488021F5}" srcOrd="6" destOrd="0" presId="urn:microsoft.com/office/officeart/2008/layout/VerticalCurvedList"/>
    <dgm:cxn modelId="{907C0610-0457-428C-9DFA-911A13CD5289}" type="presParOf" srcId="{82C2CBB6-E726-4621-9439-E20D488021F5}" destId="{BB474ACF-6BEC-4F6C-962E-92F1FA282F02}" srcOrd="0" destOrd="0" presId="urn:microsoft.com/office/officeart/2008/layout/VerticalCurvedList"/>
    <dgm:cxn modelId="{BF9D7343-4375-498D-9F42-38F2E9FE0071}" type="presParOf" srcId="{7B81DA84-FC76-4790-831A-6850E39C7A4F}" destId="{9F050539-9948-4B44-BA8C-6D49312D397E}" srcOrd="7" destOrd="0" presId="urn:microsoft.com/office/officeart/2008/layout/VerticalCurvedList"/>
    <dgm:cxn modelId="{0ED58B9C-7BA6-431D-AB27-10AB926DD231}" type="presParOf" srcId="{7B81DA84-FC76-4790-831A-6850E39C7A4F}" destId="{3A841F57-26B7-4459-BC58-1A3B402AC664}" srcOrd="8" destOrd="0" presId="urn:microsoft.com/office/officeart/2008/layout/VerticalCurvedList"/>
    <dgm:cxn modelId="{83635468-358C-4284-8558-4CC2F48BFE2A}" type="presParOf" srcId="{3A841F57-26B7-4459-BC58-1A3B402AC664}" destId="{8464EFD0-FCEE-44B2-9B27-45B9D139D0C6}" srcOrd="0" destOrd="0" presId="urn:microsoft.com/office/officeart/2008/layout/VerticalCurvedList"/>
    <dgm:cxn modelId="{9F62072E-EB01-42B4-9635-BCE22673A085}" type="presParOf" srcId="{7B81DA84-FC76-4790-831A-6850E39C7A4F}" destId="{9D85D511-163C-464D-8695-0B382C316578}" srcOrd="9" destOrd="0" presId="urn:microsoft.com/office/officeart/2008/layout/VerticalCurvedList"/>
    <dgm:cxn modelId="{5D096F57-60C9-42F0-8169-C892CA4943B6}" type="presParOf" srcId="{7B81DA84-FC76-4790-831A-6850E39C7A4F}" destId="{006689A7-86A1-440F-9C7E-ACB07CD02037}" srcOrd="10" destOrd="0" presId="urn:microsoft.com/office/officeart/2008/layout/VerticalCurvedList"/>
    <dgm:cxn modelId="{4C9F3297-A6D9-481A-BBEB-AB79B5BB03BD}" type="presParOf" srcId="{006689A7-86A1-440F-9C7E-ACB07CD02037}" destId="{20170638-36D2-4BD9-A2F0-374AC54AA3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95EC18-0A4F-4A62-9830-C399A6282BC4}" type="doc">
      <dgm:prSet loTypeId="urn:microsoft.com/office/officeart/2005/8/layout/chevron2" loCatId="list" qsTypeId="urn:microsoft.com/office/officeart/2005/8/quickstyle/3d2#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5FC5121-64B6-4023-A78E-6F1D679E5992}">
      <dgm:prSet phldrT="[Текст]" custT="1"/>
      <dgm:spPr/>
      <dgm:t>
        <a:bodyPr/>
        <a:lstStyle/>
        <a:p>
          <a:r>
            <a:rPr lang="ru-RU" sz="2000" b="1" dirty="0"/>
            <a:t>1</a:t>
          </a:r>
        </a:p>
      </dgm:t>
    </dgm:pt>
    <dgm:pt modelId="{61A42963-5DA9-4270-B701-86CB552484DD}" type="parTrans" cxnId="{AEBC7BB6-BF06-4D77-B867-C7A7931F52E8}">
      <dgm:prSet/>
      <dgm:spPr/>
      <dgm:t>
        <a:bodyPr/>
        <a:lstStyle/>
        <a:p>
          <a:endParaRPr lang="ru-RU"/>
        </a:p>
      </dgm:t>
    </dgm:pt>
    <dgm:pt modelId="{19C98661-78FF-487D-B191-0912D6A25954}" type="sibTrans" cxnId="{AEBC7BB6-BF06-4D77-B867-C7A7931F52E8}">
      <dgm:prSet/>
      <dgm:spPr/>
      <dgm:t>
        <a:bodyPr/>
        <a:lstStyle/>
        <a:p>
          <a:endParaRPr lang="ru-RU"/>
        </a:p>
      </dgm:t>
    </dgm:pt>
    <dgm:pt modelId="{29BD5859-DCFB-4EE1-B10A-B30201882F9E}">
      <dgm:prSet phldrT="[Текст]" custT="1"/>
      <dgm:spPr/>
      <dgm:t>
        <a:bodyPr/>
        <a:lstStyle/>
        <a:p>
          <a:pPr marL="0" indent="0"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Выгодное транспортное расположение (имеется ж/д сообщение)</a:t>
          </a:r>
        </a:p>
      </dgm:t>
    </dgm:pt>
    <dgm:pt modelId="{C76B3866-2E87-43C4-8652-17BEF206BE25}" type="parTrans" cxnId="{6C04D388-FC8C-4CB1-AA59-F4B8EEFA84ED}">
      <dgm:prSet/>
      <dgm:spPr/>
      <dgm:t>
        <a:bodyPr/>
        <a:lstStyle/>
        <a:p>
          <a:endParaRPr lang="ru-RU"/>
        </a:p>
      </dgm:t>
    </dgm:pt>
    <dgm:pt modelId="{D00A6893-DAF3-48F4-A2CB-0642C97CBCE3}" type="sibTrans" cxnId="{6C04D388-FC8C-4CB1-AA59-F4B8EEFA84ED}">
      <dgm:prSet/>
      <dgm:spPr/>
      <dgm:t>
        <a:bodyPr/>
        <a:lstStyle/>
        <a:p>
          <a:endParaRPr lang="ru-RU"/>
        </a:p>
      </dgm:t>
    </dgm:pt>
    <dgm:pt modelId="{4D55FCD3-7DAB-4B44-83E4-FD727D91B516}">
      <dgm:prSet phldrT="[Текст]" custT="1"/>
      <dgm:spPr/>
      <dgm:t>
        <a:bodyPr/>
        <a:lstStyle/>
        <a:p>
          <a:r>
            <a:rPr lang="ru-RU" sz="2000" b="1" dirty="0"/>
            <a:t>2</a:t>
          </a:r>
        </a:p>
      </dgm:t>
    </dgm:pt>
    <dgm:pt modelId="{720138B0-B61F-4BD7-9451-FB282EDE25AD}" type="parTrans" cxnId="{D99F031A-E90E-4D6B-BD98-C1E6020DD565}">
      <dgm:prSet/>
      <dgm:spPr/>
      <dgm:t>
        <a:bodyPr/>
        <a:lstStyle/>
        <a:p>
          <a:endParaRPr lang="ru-RU"/>
        </a:p>
      </dgm:t>
    </dgm:pt>
    <dgm:pt modelId="{66581022-C38D-4549-96A9-F0C433B5D02E}" type="sibTrans" cxnId="{D99F031A-E90E-4D6B-BD98-C1E6020DD565}">
      <dgm:prSet/>
      <dgm:spPr/>
      <dgm:t>
        <a:bodyPr/>
        <a:lstStyle/>
        <a:p>
          <a:endParaRPr lang="ru-RU"/>
        </a:p>
      </dgm:t>
    </dgm:pt>
    <dgm:pt modelId="{628DE7EC-0844-41ED-9102-B2EA24C3FA49}">
      <dgm:prSet phldrT="[Текст]" custT="1"/>
      <dgm:spPr/>
      <dgm:t>
        <a:bodyPr/>
        <a:lstStyle/>
        <a:p>
          <a:pPr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Наличие лесных ресурсов  </a:t>
          </a:r>
        </a:p>
      </dgm:t>
    </dgm:pt>
    <dgm:pt modelId="{E93EAB3F-E743-4CC1-95C5-077856180A81}" type="parTrans" cxnId="{81BC5C77-5A3B-411F-B4D1-AD09D0AC8A87}">
      <dgm:prSet/>
      <dgm:spPr/>
      <dgm:t>
        <a:bodyPr/>
        <a:lstStyle/>
        <a:p>
          <a:endParaRPr lang="ru-RU"/>
        </a:p>
      </dgm:t>
    </dgm:pt>
    <dgm:pt modelId="{1490BE37-FE00-4521-9566-5FE13D36602C}" type="sibTrans" cxnId="{81BC5C77-5A3B-411F-B4D1-AD09D0AC8A87}">
      <dgm:prSet/>
      <dgm:spPr/>
      <dgm:t>
        <a:bodyPr/>
        <a:lstStyle/>
        <a:p>
          <a:endParaRPr lang="ru-RU"/>
        </a:p>
      </dgm:t>
    </dgm:pt>
    <dgm:pt modelId="{0184528F-BB4B-447D-A6DB-3D1257125B2A}">
      <dgm:prSet custT="1"/>
      <dgm:spPr/>
      <dgm:t>
        <a:bodyPr/>
        <a:lstStyle/>
        <a:p>
          <a:r>
            <a:rPr lang="ru-RU" sz="2000" b="1" dirty="0"/>
            <a:t>4</a:t>
          </a:r>
        </a:p>
      </dgm:t>
    </dgm:pt>
    <dgm:pt modelId="{B000220D-459D-4540-94B5-23BA0AD0C3FD}" type="parTrans" cxnId="{8566AEDD-22A0-414E-AE1E-3705276FC5BD}">
      <dgm:prSet/>
      <dgm:spPr/>
      <dgm:t>
        <a:bodyPr/>
        <a:lstStyle/>
        <a:p>
          <a:endParaRPr lang="ru-RU"/>
        </a:p>
      </dgm:t>
    </dgm:pt>
    <dgm:pt modelId="{E695F1B2-D4D2-45CC-A7EA-50371B255014}" type="sibTrans" cxnId="{8566AEDD-22A0-414E-AE1E-3705276FC5BD}">
      <dgm:prSet/>
      <dgm:spPr/>
      <dgm:t>
        <a:bodyPr/>
        <a:lstStyle/>
        <a:p>
          <a:endParaRPr lang="ru-RU"/>
        </a:p>
      </dgm:t>
    </dgm:pt>
    <dgm:pt modelId="{3B92028B-1FA2-4192-ACCC-7A88F9A749B2}">
      <dgm:prSet custT="1"/>
      <dgm:spPr/>
      <dgm:t>
        <a:bodyPr/>
        <a:lstStyle/>
        <a:p>
          <a:pPr marL="0" indent="0"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Свободные земельные участки</a:t>
          </a:r>
        </a:p>
      </dgm:t>
    </dgm:pt>
    <dgm:pt modelId="{43983934-B38F-4847-8694-D37F7EED7C26}" type="parTrans" cxnId="{3777C72B-CC83-4FC8-B97A-E464A30BC0A7}">
      <dgm:prSet/>
      <dgm:spPr/>
      <dgm:t>
        <a:bodyPr/>
        <a:lstStyle/>
        <a:p>
          <a:endParaRPr lang="ru-RU"/>
        </a:p>
      </dgm:t>
    </dgm:pt>
    <dgm:pt modelId="{0F658897-05A0-4878-8D52-F0A5F865055D}" type="sibTrans" cxnId="{3777C72B-CC83-4FC8-B97A-E464A30BC0A7}">
      <dgm:prSet/>
      <dgm:spPr/>
      <dgm:t>
        <a:bodyPr/>
        <a:lstStyle/>
        <a:p>
          <a:endParaRPr lang="ru-RU"/>
        </a:p>
      </dgm:t>
    </dgm:pt>
    <dgm:pt modelId="{1CADBD4F-A99A-4D14-AF30-E4FDB8A6AC54}">
      <dgm:prSet custT="1"/>
      <dgm:spPr/>
      <dgm:t>
        <a:bodyPr/>
        <a:lstStyle/>
        <a:p>
          <a:r>
            <a:rPr lang="ru-RU" sz="2000" b="1" dirty="0"/>
            <a:t>3</a:t>
          </a:r>
        </a:p>
      </dgm:t>
    </dgm:pt>
    <dgm:pt modelId="{28A07ABA-7448-4FA4-810F-0DA9538ED1FD}" type="parTrans" cxnId="{97E593F2-FB69-4BCC-B08A-F802D55D9479}">
      <dgm:prSet/>
      <dgm:spPr/>
      <dgm:t>
        <a:bodyPr/>
        <a:lstStyle/>
        <a:p>
          <a:endParaRPr lang="ru-RU"/>
        </a:p>
      </dgm:t>
    </dgm:pt>
    <dgm:pt modelId="{790A99E7-C307-4A9E-864E-7BBCAADC0203}" type="sibTrans" cxnId="{97E593F2-FB69-4BCC-B08A-F802D55D9479}">
      <dgm:prSet/>
      <dgm:spPr/>
      <dgm:t>
        <a:bodyPr/>
        <a:lstStyle/>
        <a:p>
          <a:endParaRPr lang="ru-RU"/>
        </a:p>
      </dgm:t>
    </dgm:pt>
    <dgm:pt modelId="{7AE04334-CE64-4687-86E3-BD54EE8B9F88}">
      <dgm:prSet custT="1"/>
      <dgm:spPr/>
      <dgm:t>
        <a:bodyPr/>
        <a:lstStyle/>
        <a:p>
          <a:pPr marL="0" indent="0" algn="l">
            <a:buNone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rPr>
            <a:t>Наличие полезных ископаемых (торф, фосфориты, ПГС)</a:t>
          </a:r>
        </a:p>
      </dgm:t>
    </dgm:pt>
    <dgm:pt modelId="{1648182D-9492-43CA-8BDD-89263A07774F}" type="parTrans" cxnId="{34DDB071-7D34-42E9-A799-AE28EA40D574}">
      <dgm:prSet/>
      <dgm:spPr/>
      <dgm:t>
        <a:bodyPr/>
        <a:lstStyle/>
        <a:p>
          <a:endParaRPr lang="ru-RU"/>
        </a:p>
      </dgm:t>
    </dgm:pt>
    <dgm:pt modelId="{B03E1EAD-5F0A-4DE6-AFBA-49523F5F9C2A}" type="sibTrans" cxnId="{34DDB071-7D34-42E9-A799-AE28EA40D574}">
      <dgm:prSet/>
      <dgm:spPr/>
      <dgm:t>
        <a:bodyPr/>
        <a:lstStyle/>
        <a:p>
          <a:endParaRPr lang="ru-RU"/>
        </a:p>
      </dgm:t>
    </dgm:pt>
    <dgm:pt modelId="{825E789A-2139-4107-B6F3-32E18331A08A}" type="pres">
      <dgm:prSet presAssocID="{2D95EC18-0A4F-4A62-9830-C399A6282B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F40CC5-AF9C-42F6-93F5-39F29C78F1FD}" type="pres">
      <dgm:prSet presAssocID="{05FC5121-64B6-4023-A78E-6F1D679E5992}" presName="composite" presStyleCnt="0"/>
      <dgm:spPr/>
    </dgm:pt>
    <dgm:pt modelId="{82DAADFA-53A6-4CF4-BAF2-5AE184168E5F}" type="pres">
      <dgm:prSet presAssocID="{05FC5121-64B6-4023-A78E-6F1D679E599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3F5B2-F1CB-4FE2-B4A6-360BF460AB77}" type="pres">
      <dgm:prSet presAssocID="{05FC5121-64B6-4023-A78E-6F1D679E599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4D93A-A2B8-4EA6-8FDA-4C4D624DB937}" type="pres">
      <dgm:prSet presAssocID="{19C98661-78FF-487D-B191-0912D6A25954}" presName="sp" presStyleCnt="0"/>
      <dgm:spPr/>
    </dgm:pt>
    <dgm:pt modelId="{B1233AAF-532B-4E73-BE1A-F37927547FD4}" type="pres">
      <dgm:prSet presAssocID="{4D55FCD3-7DAB-4B44-83E4-FD727D91B516}" presName="composite" presStyleCnt="0"/>
      <dgm:spPr/>
    </dgm:pt>
    <dgm:pt modelId="{A880E1FD-ACA3-4471-A08C-5A3A5CCFDA47}" type="pres">
      <dgm:prSet presAssocID="{4D55FCD3-7DAB-4B44-83E4-FD727D91B51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5A856-A2FE-4670-95C8-5BB2CB651999}" type="pres">
      <dgm:prSet presAssocID="{4D55FCD3-7DAB-4B44-83E4-FD727D91B51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143D5-2383-4E41-9FE4-B3024AB90C77}" type="pres">
      <dgm:prSet presAssocID="{66581022-C38D-4549-96A9-F0C433B5D02E}" presName="sp" presStyleCnt="0"/>
      <dgm:spPr/>
    </dgm:pt>
    <dgm:pt modelId="{EFD62185-F77A-4CA6-AA65-C2F29E147C8B}" type="pres">
      <dgm:prSet presAssocID="{1CADBD4F-A99A-4D14-AF30-E4FDB8A6AC54}" presName="composite" presStyleCnt="0"/>
      <dgm:spPr/>
    </dgm:pt>
    <dgm:pt modelId="{1180FD6F-F048-4730-B6DB-BA07B1CFFCF2}" type="pres">
      <dgm:prSet presAssocID="{1CADBD4F-A99A-4D14-AF30-E4FDB8A6AC5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A6A36-AF66-4C36-8287-3D7CD4228365}" type="pres">
      <dgm:prSet presAssocID="{1CADBD4F-A99A-4D14-AF30-E4FDB8A6AC5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B5F6C-153E-401D-A863-2322E63E7068}" type="pres">
      <dgm:prSet presAssocID="{790A99E7-C307-4A9E-864E-7BBCAADC0203}" presName="sp" presStyleCnt="0"/>
      <dgm:spPr/>
    </dgm:pt>
    <dgm:pt modelId="{0F60EAD2-CF02-4071-99A2-2F60570D29D4}" type="pres">
      <dgm:prSet presAssocID="{0184528F-BB4B-447D-A6DB-3D1257125B2A}" presName="composite" presStyleCnt="0"/>
      <dgm:spPr/>
    </dgm:pt>
    <dgm:pt modelId="{C3E07E52-6583-4FD5-84E7-2E650876328F}" type="pres">
      <dgm:prSet presAssocID="{0184528F-BB4B-447D-A6DB-3D1257125B2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EFE0A-03F5-46AD-810E-6C19E2B5DEBB}" type="pres">
      <dgm:prSet presAssocID="{0184528F-BB4B-447D-A6DB-3D1257125B2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593F2-FB69-4BCC-B08A-F802D55D9479}" srcId="{2D95EC18-0A4F-4A62-9830-C399A6282BC4}" destId="{1CADBD4F-A99A-4D14-AF30-E4FDB8A6AC54}" srcOrd="2" destOrd="0" parTransId="{28A07ABA-7448-4FA4-810F-0DA9538ED1FD}" sibTransId="{790A99E7-C307-4A9E-864E-7BBCAADC0203}"/>
    <dgm:cxn modelId="{CC246B75-7537-46FE-905A-06A6E6D460CC}" type="presOf" srcId="{3B92028B-1FA2-4192-ACCC-7A88F9A749B2}" destId="{24DEFE0A-03F5-46AD-810E-6C19E2B5DEBB}" srcOrd="0" destOrd="0" presId="urn:microsoft.com/office/officeart/2005/8/layout/chevron2"/>
    <dgm:cxn modelId="{CEB88415-4745-4087-ACC8-5ECB7A3BDA0D}" type="presOf" srcId="{0184528F-BB4B-447D-A6DB-3D1257125B2A}" destId="{C3E07E52-6583-4FD5-84E7-2E650876328F}" srcOrd="0" destOrd="0" presId="urn:microsoft.com/office/officeart/2005/8/layout/chevron2"/>
    <dgm:cxn modelId="{78E946AF-8F18-4F01-A3DA-DE284CF290A8}" type="presOf" srcId="{1CADBD4F-A99A-4D14-AF30-E4FDB8A6AC54}" destId="{1180FD6F-F048-4730-B6DB-BA07B1CFFCF2}" srcOrd="0" destOrd="0" presId="urn:microsoft.com/office/officeart/2005/8/layout/chevron2"/>
    <dgm:cxn modelId="{866A1C73-6629-41C0-9638-55C420B817CA}" type="presOf" srcId="{05FC5121-64B6-4023-A78E-6F1D679E5992}" destId="{82DAADFA-53A6-4CF4-BAF2-5AE184168E5F}" srcOrd="0" destOrd="0" presId="urn:microsoft.com/office/officeart/2005/8/layout/chevron2"/>
    <dgm:cxn modelId="{34DDB071-7D34-42E9-A799-AE28EA40D574}" srcId="{1CADBD4F-A99A-4D14-AF30-E4FDB8A6AC54}" destId="{7AE04334-CE64-4687-86E3-BD54EE8B9F88}" srcOrd="0" destOrd="0" parTransId="{1648182D-9492-43CA-8BDD-89263A07774F}" sibTransId="{B03E1EAD-5F0A-4DE6-AFBA-49523F5F9C2A}"/>
    <dgm:cxn modelId="{BA62E0E3-A3CD-40F5-9EBF-96076FC963CF}" type="presOf" srcId="{29BD5859-DCFB-4EE1-B10A-B30201882F9E}" destId="{F483F5B2-F1CB-4FE2-B4A6-360BF460AB77}" srcOrd="0" destOrd="0" presId="urn:microsoft.com/office/officeart/2005/8/layout/chevron2"/>
    <dgm:cxn modelId="{5E3B1D4B-9DAB-440E-8E6D-2EA63ABDF35B}" type="presOf" srcId="{7AE04334-CE64-4687-86E3-BD54EE8B9F88}" destId="{6FCA6A36-AF66-4C36-8287-3D7CD4228365}" srcOrd="0" destOrd="0" presId="urn:microsoft.com/office/officeart/2005/8/layout/chevron2"/>
    <dgm:cxn modelId="{858E2778-6946-4BCF-8763-10AD2812C4F8}" type="presOf" srcId="{2D95EC18-0A4F-4A62-9830-C399A6282BC4}" destId="{825E789A-2139-4107-B6F3-32E18331A08A}" srcOrd="0" destOrd="0" presId="urn:microsoft.com/office/officeart/2005/8/layout/chevron2"/>
    <dgm:cxn modelId="{3777C72B-CC83-4FC8-B97A-E464A30BC0A7}" srcId="{0184528F-BB4B-447D-A6DB-3D1257125B2A}" destId="{3B92028B-1FA2-4192-ACCC-7A88F9A749B2}" srcOrd="0" destOrd="0" parTransId="{43983934-B38F-4847-8694-D37F7EED7C26}" sibTransId="{0F658897-05A0-4878-8D52-F0A5F865055D}"/>
    <dgm:cxn modelId="{AEBC7BB6-BF06-4D77-B867-C7A7931F52E8}" srcId="{2D95EC18-0A4F-4A62-9830-C399A6282BC4}" destId="{05FC5121-64B6-4023-A78E-6F1D679E5992}" srcOrd="0" destOrd="0" parTransId="{61A42963-5DA9-4270-B701-86CB552484DD}" sibTransId="{19C98661-78FF-487D-B191-0912D6A25954}"/>
    <dgm:cxn modelId="{6C04D388-FC8C-4CB1-AA59-F4B8EEFA84ED}" srcId="{05FC5121-64B6-4023-A78E-6F1D679E5992}" destId="{29BD5859-DCFB-4EE1-B10A-B30201882F9E}" srcOrd="0" destOrd="0" parTransId="{C76B3866-2E87-43C4-8652-17BEF206BE25}" sibTransId="{D00A6893-DAF3-48F4-A2CB-0642C97CBCE3}"/>
    <dgm:cxn modelId="{9CEAEBD5-F682-4476-86BD-A07857EB6CE3}" type="presOf" srcId="{628DE7EC-0844-41ED-9102-B2EA24C3FA49}" destId="{2C05A856-A2FE-4670-95C8-5BB2CB651999}" srcOrd="0" destOrd="0" presId="urn:microsoft.com/office/officeart/2005/8/layout/chevron2"/>
    <dgm:cxn modelId="{8566AEDD-22A0-414E-AE1E-3705276FC5BD}" srcId="{2D95EC18-0A4F-4A62-9830-C399A6282BC4}" destId="{0184528F-BB4B-447D-A6DB-3D1257125B2A}" srcOrd="3" destOrd="0" parTransId="{B000220D-459D-4540-94B5-23BA0AD0C3FD}" sibTransId="{E695F1B2-D4D2-45CC-A7EA-50371B255014}"/>
    <dgm:cxn modelId="{C4085EFF-A115-4DB2-80A6-9EDDCA45D4DC}" type="presOf" srcId="{4D55FCD3-7DAB-4B44-83E4-FD727D91B516}" destId="{A880E1FD-ACA3-4471-A08C-5A3A5CCFDA47}" srcOrd="0" destOrd="0" presId="urn:microsoft.com/office/officeart/2005/8/layout/chevron2"/>
    <dgm:cxn modelId="{D99F031A-E90E-4D6B-BD98-C1E6020DD565}" srcId="{2D95EC18-0A4F-4A62-9830-C399A6282BC4}" destId="{4D55FCD3-7DAB-4B44-83E4-FD727D91B516}" srcOrd="1" destOrd="0" parTransId="{720138B0-B61F-4BD7-9451-FB282EDE25AD}" sibTransId="{66581022-C38D-4549-96A9-F0C433B5D02E}"/>
    <dgm:cxn modelId="{81BC5C77-5A3B-411F-B4D1-AD09D0AC8A87}" srcId="{4D55FCD3-7DAB-4B44-83E4-FD727D91B516}" destId="{628DE7EC-0844-41ED-9102-B2EA24C3FA49}" srcOrd="0" destOrd="0" parTransId="{E93EAB3F-E743-4CC1-95C5-077856180A81}" sibTransId="{1490BE37-FE00-4521-9566-5FE13D36602C}"/>
    <dgm:cxn modelId="{CEC261B1-7DCB-430F-AEFB-4BD640615219}" type="presParOf" srcId="{825E789A-2139-4107-B6F3-32E18331A08A}" destId="{80F40CC5-AF9C-42F6-93F5-39F29C78F1FD}" srcOrd="0" destOrd="0" presId="urn:microsoft.com/office/officeart/2005/8/layout/chevron2"/>
    <dgm:cxn modelId="{59AF80F1-F629-4500-AE2C-6131FB678C9D}" type="presParOf" srcId="{80F40CC5-AF9C-42F6-93F5-39F29C78F1FD}" destId="{82DAADFA-53A6-4CF4-BAF2-5AE184168E5F}" srcOrd="0" destOrd="0" presId="urn:microsoft.com/office/officeart/2005/8/layout/chevron2"/>
    <dgm:cxn modelId="{C103B9F4-CABF-40E7-8CF8-329994D11571}" type="presParOf" srcId="{80F40CC5-AF9C-42F6-93F5-39F29C78F1FD}" destId="{F483F5B2-F1CB-4FE2-B4A6-360BF460AB77}" srcOrd="1" destOrd="0" presId="urn:microsoft.com/office/officeart/2005/8/layout/chevron2"/>
    <dgm:cxn modelId="{23081F64-B1EF-44DC-B70A-FA8F0B17AAF9}" type="presParOf" srcId="{825E789A-2139-4107-B6F3-32E18331A08A}" destId="{60D4D93A-A2B8-4EA6-8FDA-4C4D624DB937}" srcOrd="1" destOrd="0" presId="urn:microsoft.com/office/officeart/2005/8/layout/chevron2"/>
    <dgm:cxn modelId="{B09CE12B-F060-4746-AC45-20A444B9C98A}" type="presParOf" srcId="{825E789A-2139-4107-B6F3-32E18331A08A}" destId="{B1233AAF-532B-4E73-BE1A-F37927547FD4}" srcOrd="2" destOrd="0" presId="urn:microsoft.com/office/officeart/2005/8/layout/chevron2"/>
    <dgm:cxn modelId="{5C953CBD-E3A9-409F-A870-3A25EC22DBC5}" type="presParOf" srcId="{B1233AAF-532B-4E73-BE1A-F37927547FD4}" destId="{A880E1FD-ACA3-4471-A08C-5A3A5CCFDA47}" srcOrd="0" destOrd="0" presId="urn:microsoft.com/office/officeart/2005/8/layout/chevron2"/>
    <dgm:cxn modelId="{F6702EE3-D69D-41F6-B38F-31BB6713BCBB}" type="presParOf" srcId="{B1233AAF-532B-4E73-BE1A-F37927547FD4}" destId="{2C05A856-A2FE-4670-95C8-5BB2CB651999}" srcOrd="1" destOrd="0" presId="urn:microsoft.com/office/officeart/2005/8/layout/chevron2"/>
    <dgm:cxn modelId="{3988B071-6E6C-4A29-9290-7CCD00C882CA}" type="presParOf" srcId="{825E789A-2139-4107-B6F3-32E18331A08A}" destId="{F76143D5-2383-4E41-9FE4-B3024AB90C77}" srcOrd="3" destOrd="0" presId="urn:microsoft.com/office/officeart/2005/8/layout/chevron2"/>
    <dgm:cxn modelId="{24B45741-F9A0-449D-8CFA-8AFD92E832F8}" type="presParOf" srcId="{825E789A-2139-4107-B6F3-32E18331A08A}" destId="{EFD62185-F77A-4CA6-AA65-C2F29E147C8B}" srcOrd="4" destOrd="0" presId="urn:microsoft.com/office/officeart/2005/8/layout/chevron2"/>
    <dgm:cxn modelId="{6ED01A51-3EDA-4A15-BBBD-9A10F7B9B7A8}" type="presParOf" srcId="{EFD62185-F77A-4CA6-AA65-C2F29E147C8B}" destId="{1180FD6F-F048-4730-B6DB-BA07B1CFFCF2}" srcOrd="0" destOrd="0" presId="urn:microsoft.com/office/officeart/2005/8/layout/chevron2"/>
    <dgm:cxn modelId="{6B7EEE63-F212-4342-A1C6-2AC3EB4440C6}" type="presParOf" srcId="{EFD62185-F77A-4CA6-AA65-C2F29E147C8B}" destId="{6FCA6A36-AF66-4C36-8287-3D7CD4228365}" srcOrd="1" destOrd="0" presId="urn:microsoft.com/office/officeart/2005/8/layout/chevron2"/>
    <dgm:cxn modelId="{3DB0CF7B-D3F9-45FA-90D9-ED4DBA22C645}" type="presParOf" srcId="{825E789A-2139-4107-B6F3-32E18331A08A}" destId="{6A4B5F6C-153E-401D-A863-2322E63E7068}" srcOrd="5" destOrd="0" presId="urn:microsoft.com/office/officeart/2005/8/layout/chevron2"/>
    <dgm:cxn modelId="{AD92644B-4731-4816-964C-28EFF309D304}" type="presParOf" srcId="{825E789A-2139-4107-B6F3-32E18331A08A}" destId="{0F60EAD2-CF02-4071-99A2-2F60570D29D4}" srcOrd="6" destOrd="0" presId="urn:microsoft.com/office/officeart/2005/8/layout/chevron2"/>
    <dgm:cxn modelId="{A40429C1-CDF4-462C-82EE-A6B5713F6855}" type="presParOf" srcId="{0F60EAD2-CF02-4071-99A2-2F60570D29D4}" destId="{C3E07E52-6583-4FD5-84E7-2E650876328F}" srcOrd="0" destOrd="0" presId="urn:microsoft.com/office/officeart/2005/8/layout/chevron2"/>
    <dgm:cxn modelId="{ED3AD3D1-5225-4E65-8024-18722683D319}" type="presParOf" srcId="{0F60EAD2-CF02-4071-99A2-2F60570D29D4}" destId="{24DEFE0A-03F5-46AD-810E-6C19E2B5DE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E82C10-54CE-4BCE-AC55-835124F69CD6}" type="doc">
      <dgm:prSet loTypeId="urn:microsoft.com/office/officeart/2005/8/layout/chevron2" loCatId="list" qsTypeId="urn:microsoft.com/office/officeart/2005/8/quickstyle/3d2#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6A4331A-2FAA-4DD3-B6F3-9442992C549E}">
      <dgm:prSet phldrT="[Текст]" custT="1"/>
      <dgm:spPr/>
      <dgm:t>
        <a:bodyPr/>
        <a:lstStyle/>
        <a:p>
          <a:r>
            <a:rPr lang="ru-RU" sz="2000" b="1" dirty="0"/>
            <a:t>10</a:t>
          </a:r>
        </a:p>
      </dgm:t>
    </dgm:pt>
    <dgm:pt modelId="{1F7C5DB1-EB91-41C8-B4DD-639168D28711}" type="parTrans" cxnId="{81E1BFAB-DC63-44D6-AFD2-284EABBE6920}">
      <dgm:prSet/>
      <dgm:spPr/>
      <dgm:t>
        <a:bodyPr/>
        <a:lstStyle/>
        <a:p>
          <a:endParaRPr lang="ru-RU"/>
        </a:p>
      </dgm:t>
    </dgm:pt>
    <dgm:pt modelId="{4ED9C88A-9854-437D-9CC7-C1629B58EB40}" type="sibTrans" cxnId="{81E1BFAB-DC63-44D6-AFD2-284EABBE6920}">
      <dgm:prSet/>
      <dgm:spPr/>
      <dgm:t>
        <a:bodyPr/>
        <a:lstStyle/>
        <a:p>
          <a:endParaRPr lang="ru-RU"/>
        </a:p>
      </dgm:t>
    </dgm:pt>
    <dgm:pt modelId="{70150066-D318-4CF8-A0CA-944FE04762ED}">
      <dgm:prSet phldrT="[Текст]" custT="1"/>
      <dgm:spPr/>
      <dgm:t>
        <a:bodyPr/>
        <a:lstStyle/>
        <a:p>
          <a:pPr marL="0" indent="0"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общеобразовательные организации</a:t>
          </a:r>
        </a:p>
      </dgm:t>
    </dgm:pt>
    <dgm:pt modelId="{228D12B0-DDB8-45CD-89BF-05B934D7B696}" type="parTrans" cxnId="{31DDB577-6DD4-4F09-957F-97F049195529}">
      <dgm:prSet/>
      <dgm:spPr/>
      <dgm:t>
        <a:bodyPr/>
        <a:lstStyle/>
        <a:p>
          <a:endParaRPr lang="ru-RU"/>
        </a:p>
      </dgm:t>
    </dgm:pt>
    <dgm:pt modelId="{64F41BD4-7D22-4C63-9211-DE5CB0723B41}" type="sibTrans" cxnId="{31DDB577-6DD4-4F09-957F-97F049195529}">
      <dgm:prSet/>
      <dgm:spPr/>
      <dgm:t>
        <a:bodyPr/>
        <a:lstStyle/>
        <a:p>
          <a:endParaRPr lang="ru-RU"/>
        </a:p>
      </dgm:t>
    </dgm:pt>
    <dgm:pt modelId="{69CA60FE-6720-423D-9E79-8ADF3BCBBC91}">
      <dgm:prSet phldrT="[Текст]" custT="1"/>
      <dgm:spPr/>
      <dgm:t>
        <a:bodyPr/>
        <a:lstStyle/>
        <a:p>
          <a:r>
            <a:rPr lang="ru-RU" sz="2000" b="1" dirty="0"/>
            <a:t>10</a:t>
          </a:r>
        </a:p>
      </dgm:t>
    </dgm:pt>
    <dgm:pt modelId="{7445AFCA-A4C9-435D-A38B-5426EB3AC93B}" type="parTrans" cxnId="{85CD333E-CD63-4E06-B308-FD3BFB532EC8}">
      <dgm:prSet/>
      <dgm:spPr/>
      <dgm:t>
        <a:bodyPr/>
        <a:lstStyle/>
        <a:p>
          <a:endParaRPr lang="ru-RU"/>
        </a:p>
      </dgm:t>
    </dgm:pt>
    <dgm:pt modelId="{7354DCC1-5337-4A18-AAC5-A2FC447A7C65}" type="sibTrans" cxnId="{85CD333E-CD63-4E06-B308-FD3BFB532EC8}">
      <dgm:prSet/>
      <dgm:spPr/>
      <dgm:t>
        <a:bodyPr/>
        <a:lstStyle/>
        <a:p>
          <a:endParaRPr lang="ru-RU"/>
        </a:p>
      </dgm:t>
    </dgm:pt>
    <dgm:pt modelId="{86889E46-71DC-437F-8A0F-FB4A37C91042}">
      <dgm:prSet phldrT="[Текст]" custT="1"/>
      <dgm:spPr/>
      <dgm:t>
        <a:bodyPr/>
        <a:lstStyle/>
        <a:p>
          <a:pPr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дошкольных образовательных организаций</a:t>
          </a:r>
        </a:p>
      </dgm:t>
    </dgm:pt>
    <dgm:pt modelId="{1E847544-90D2-4153-B9CB-7482113B848E}" type="parTrans" cxnId="{B9F37D39-89BF-42AB-8699-B69669736335}">
      <dgm:prSet/>
      <dgm:spPr/>
      <dgm:t>
        <a:bodyPr/>
        <a:lstStyle/>
        <a:p>
          <a:endParaRPr lang="ru-RU"/>
        </a:p>
      </dgm:t>
    </dgm:pt>
    <dgm:pt modelId="{DD3B270D-E3D3-422C-B0FD-63E913B69BB7}" type="sibTrans" cxnId="{B9F37D39-89BF-42AB-8699-B69669736335}">
      <dgm:prSet/>
      <dgm:spPr/>
      <dgm:t>
        <a:bodyPr/>
        <a:lstStyle/>
        <a:p>
          <a:endParaRPr lang="ru-RU"/>
        </a:p>
      </dgm:t>
    </dgm:pt>
    <dgm:pt modelId="{D9BD50D8-D8AB-41A2-86DF-E2A42D802FB5}">
      <dgm:prSet phldrT="[Текст]" custT="1"/>
      <dgm:spPr/>
      <dgm:t>
        <a:bodyPr/>
        <a:lstStyle/>
        <a:p>
          <a:r>
            <a:rPr lang="ru-RU" sz="2000" b="1" dirty="0"/>
            <a:t>3</a:t>
          </a:r>
        </a:p>
      </dgm:t>
    </dgm:pt>
    <dgm:pt modelId="{50400A9E-2027-4535-9508-0C4CEE0B786B}" type="parTrans" cxnId="{CB199599-7E26-4778-83C0-B6B784E61ADA}">
      <dgm:prSet/>
      <dgm:spPr/>
      <dgm:t>
        <a:bodyPr/>
        <a:lstStyle/>
        <a:p>
          <a:endParaRPr lang="ru-RU"/>
        </a:p>
      </dgm:t>
    </dgm:pt>
    <dgm:pt modelId="{1A0F67F8-4844-4AA5-83EE-6E7F46A21454}" type="sibTrans" cxnId="{CB199599-7E26-4778-83C0-B6B784E61ADA}">
      <dgm:prSet/>
      <dgm:spPr/>
      <dgm:t>
        <a:bodyPr/>
        <a:lstStyle/>
        <a:p>
          <a:endParaRPr lang="ru-RU"/>
        </a:p>
      </dgm:t>
    </dgm:pt>
    <dgm:pt modelId="{9BE3FD2A-DB1D-4829-8433-0A7601BF26DD}">
      <dgm:prSet phldrT="[Текст]" custT="1"/>
      <dgm:spPr/>
      <dgm:t>
        <a:bodyPr/>
        <a:lstStyle/>
        <a:p>
          <a:pPr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учреждения дополнительного образования</a:t>
          </a:r>
        </a:p>
      </dgm:t>
    </dgm:pt>
    <dgm:pt modelId="{8F82E4F1-686D-49A3-87B4-64F3B1717CD0}" type="parTrans" cxnId="{0832FD5D-1A4B-43C8-9955-B1EE4C20CE5D}">
      <dgm:prSet/>
      <dgm:spPr/>
      <dgm:t>
        <a:bodyPr/>
        <a:lstStyle/>
        <a:p>
          <a:endParaRPr lang="ru-RU"/>
        </a:p>
      </dgm:t>
    </dgm:pt>
    <dgm:pt modelId="{81306F47-852C-4E10-AB1E-F203FBBC4B45}" type="sibTrans" cxnId="{0832FD5D-1A4B-43C8-9955-B1EE4C20CE5D}">
      <dgm:prSet/>
      <dgm:spPr/>
      <dgm:t>
        <a:bodyPr/>
        <a:lstStyle/>
        <a:p>
          <a:endParaRPr lang="ru-RU"/>
        </a:p>
      </dgm:t>
    </dgm:pt>
    <dgm:pt modelId="{2FAF426C-CBDF-4580-A660-AF7B15BB1A96}">
      <dgm:prSet custT="1"/>
      <dgm:spPr/>
      <dgm:t>
        <a:bodyPr/>
        <a:lstStyle/>
        <a:p>
          <a:r>
            <a:rPr lang="ru-RU" sz="2000" b="1" dirty="0"/>
            <a:t>1</a:t>
          </a:r>
        </a:p>
      </dgm:t>
    </dgm:pt>
    <dgm:pt modelId="{FE1D75A4-1F87-43F5-AD93-047E4BA22712}" type="parTrans" cxnId="{E87191FA-978C-4A5F-AE8B-8ED0BCBDE442}">
      <dgm:prSet/>
      <dgm:spPr/>
      <dgm:t>
        <a:bodyPr/>
        <a:lstStyle/>
        <a:p>
          <a:endParaRPr lang="ru-RU"/>
        </a:p>
      </dgm:t>
    </dgm:pt>
    <dgm:pt modelId="{A0F9D2D5-4290-4157-85DD-3EFC77B36460}" type="sibTrans" cxnId="{E87191FA-978C-4A5F-AE8B-8ED0BCBDE442}">
      <dgm:prSet/>
      <dgm:spPr/>
      <dgm:t>
        <a:bodyPr/>
        <a:lstStyle/>
        <a:p>
          <a:endParaRPr lang="ru-RU"/>
        </a:p>
      </dgm:t>
    </dgm:pt>
    <dgm:pt modelId="{9CF60AB9-A6F7-4A96-9643-BD4F75B38824}">
      <dgm:prSet custT="1"/>
      <dgm:spPr/>
      <dgm:t>
        <a:bodyPr/>
        <a:lstStyle/>
        <a:p>
          <a:pPr marL="0" indent="0">
            <a:buNone/>
          </a:pPr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учебное заведение профессионального образования</a:t>
          </a:r>
        </a:p>
      </dgm:t>
    </dgm:pt>
    <dgm:pt modelId="{958CEDFF-00EA-4236-B3E4-E91B42886FAB}" type="parTrans" cxnId="{785D7D49-5BD3-4461-A7AD-0C554F4F55A5}">
      <dgm:prSet/>
      <dgm:spPr/>
      <dgm:t>
        <a:bodyPr/>
        <a:lstStyle/>
        <a:p>
          <a:endParaRPr lang="ru-RU"/>
        </a:p>
      </dgm:t>
    </dgm:pt>
    <dgm:pt modelId="{738286BF-A9FC-4FD6-978C-65FF6C8CD657}" type="sibTrans" cxnId="{785D7D49-5BD3-4461-A7AD-0C554F4F55A5}">
      <dgm:prSet/>
      <dgm:spPr/>
      <dgm:t>
        <a:bodyPr/>
        <a:lstStyle/>
        <a:p>
          <a:endParaRPr lang="ru-RU"/>
        </a:p>
      </dgm:t>
    </dgm:pt>
    <dgm:pt modelId="{4B22FDE2-5FD0-47C7-B3C5-66D5147A8A06}" type="pres">
      <dgm:prSet presAssocID="{F6E82C10-54CE-4BCE-AC55-835124F69CD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57E0DC-ACEC-49B9-A48E-CEA72128C4DD}" type="pres">
      <dgm:prSet presAssocID="{69CA60FE-6720-423D-9E79-8ADF3BCBBC91}" presName="composite" presStyleCnt="0"/>
      <dgm:spPr/>
    </dgm:pt>
    <dgm:pt modelId="{DF1961A8-B336-41C5-8352-118A4282D767}" type="pres">
      <dgm:prSet presAssocID="{69CA60FE-6720-423D-9E79-8ADF3BCBBC9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D29ED-7FFF-4698-BD18-37A6A5D98E75}" type="pres">
      <dgm:prSet presAssocID="{69CA60FE-6720-423D-9E79-8ADF3BCBBC91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FBE55A-8B2A-4CF2-9CE5-CFAD2A9F648A}" type="pres">
      <dgm:prSet presAssocID="{7354DCC1-5337-4A18-AAC5-A2FC447A7C65}" presName="sp" presStyleCnt="0"/>
      <dgm:spPr/>
    </dgm:pt>
    <dgm:pt modelId="{63CD98B8-A764-4156-81DB-437C22F22F4A}" type="pres">
      <dgm:prSet presAssocID="{D6A4331A-2FAA-4DD3-B6F3-9442992C549E}" presName="composite" presStyleCnt="0"/>
      <dgm:spPr/>
    </dgm:pt>
    <dgm:pt modelId="{2DBF9F4F-FC60-445D-BCA1-91A34FE7FAA0}" type="pres">
      <dgm:prSet presAssocID="{D6A4331A-2FAA-4DD3-B6F3-9442992C549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7DCC4-78F1-4C4B-96C6-8DFEA3DE0569}" type="pres">
      <dgm:prSet presAssocID="{D6A4331A-2FAA-4DD3-B6F3-9442992C549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39D8C-039A-49B0-96D7-1FA373803D90}" type="pres">
      <dgm:prSet presAssocID="{4ED9C88A-9854-437D-9CC7-C1629B58EB40}" presName="sp" presStyleCnt="0"/>
      <dgm:spPr/>
    </dgm:pt>
    <dgm:pt modelId="{74750DBF-713A-4AC5-848D-12BD221A1084}" type="pres">
      <dgm:prSet presAssocID="{D9BD50D8-D8AB-41A2-86DF-E2A42D802FB5}" presName="composite" presStyleCnt="0"/>
      <dgm:spPr/>
    </dgm:pt>
    <dgm:pt modelId="{B9FCBA92-5E76-48DB-B6C2-A3E321635045}" type="pres">
      <dgm:prSet presAssocID="{D9BD50D8-D8AB-41A2-86DF-E2A42D802FB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4454F-57AA-48F7-9DE4-85A292F9CE32}" type="pres">
      <dgm:prSet presAssocID="{D9BD50D8-D8AB-41A2-86DF-E2A42D802FB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44679-B4AE-44AC-8174-6AE9D47095AA}" type="pres">
      <dgm:prSet presAssocID="{1A0F67F8-4844-4AA5-83EE-6E7F46A21454}" presName="sp" presStyleCnt="0"/>
      <dgm:spPr/>
    </dgm:pt>
    <dgm:pt modelId="{8B11EE11-26FB-46A3-92E1-798C433DD137}" type="pres">
      <dgm:prSet presAssocID="{2FAF426C-CBDF-4580-A660-AF7B15BB1A96}" presName="composite" presStyleCnt="0"/>
      <dgm:spPr/>
    </dgm:pt>
    <dgm:pt modelId="{11F2AB68-5A5F-433A-A6B8-F02A6C5B1C5D}" type="pres">
      <dgm:prSet presAssocID="{2FAF426C-CBDF-4580-A660-AF7B15BB1A9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C8842-AB06-4D48-B0F0-DBB7EFEB88E2}" type="pres">
      <dgm:prSet presAssocID="{2FAF426C-CBDF-4580-A660-AF7B15BB1A9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E1BFAB-DC63-44D6-AFD2-284EABBE6920}" srcId="{F6E82C10-54CE-4BCE-AC55-835124F69CD6}" destId="{D6A4331A-2FAA-4DD3-B6F3-9442992C549E}" srcOrd="1" destOrd="0" parTransId="{1F7C5DB1-EB91-41C8-B4DD-639168D28711}" sibTransId="{4ED9C88A-9854-437D-9CC7-C1629B58EB40}"/>
    <dgm:cxn modelId="{CB199599-7E26-4778-83C0-B6B784E61ADA}" srcId="{F6E82C10-54CE-4BCE-AC55-835124F69CD6}" destId="{D9BD50D8-D8AB-41A2-86DF-E2A42D802FB5}" srcOrd="2" destOrd="0" parTransId="{50400A9E-2027-4535-9508-0C4CEE0B786B}" sibTransId="{1A0F67F8-4844-4AA5-83EE-6E7F46A21454}"/>
    <dgm:cxn modelId="{785D7D49-5BD3-4461-A7AD-0C554F4F55A5}" srcId="{2FAF426C-CBDF-4580-A660-AF7B15BB1A96}" destId="{9CF60AB9-A6F7-4A96-9643-BD4F75B38824}" srcOrd="0" destOrd="0" parTransId="{958CEDFF-00EA-4236-B3E4-E91B42886FAB}" sibTransId="{738286BF-A9FC-4FD6-978C-65FF6C8CD657}"/>
    <dgm:cxn modelId="{19664193-480D-414A-BE41-3C3CBB194CC3}" type="presOf" srcId="{9BE3FD2A-DB1D-4829-8433-0A7601BF26DD}" destId="{F184454F-57AA-48F7-9DE4-85A292F9CE32}" srcOrd="0" destOrd="0" presId="urn:microsoft.com/office/officeart/2005/8/layout/chevron2"/>
    <dgm:cxn modelId="{F722CBEF-868F-4FB8-A570-ED5660F0B34E}" type="presOf" srcId="{2FAF426C-CBDF-4580-A660-AF7B15BB1A96}" destId="{11F2AB68-5A5F-433A-A6B8-F02A6C5B1C5D}" srcOrd="0" destOrd="0" presId="urn:microsoft.com/office/officeart/2005/8/layout/chevron2"/>
    <dgm:cxn modelId="{6069FF38-34A4-400C-A56A-9E749E5F0FBF}" type="presOf" srcId="{D9BD50D8-D8AB-41A2-86DF-E2A42D802FB5}" destId="{B9FCBA92-5E76-48DB-B6C2-A3E321635045}" srcOrd="0" destOrd="0" presId="urn:microsoft.com/office/officeart/2005/8/layout/chevron2"/>
    <dgm:cxn modelId="{3AD85179-ACA0-4F35-BB8B-77107B40819E}" type="presOf" srcId="{9CF60AB9-A6F7-4A96-9643-BD4F75B38824}" destId="{73AC8842-AB06-4D48-B0F0-DBB7EFEB88E2}" srcOrd="0" destOrd="0" presId="urn:microsoft.com/office/officeart/2005/8/layout/chevron2"/>
    <dgm:cxn modelId="{5D321352-1DD7-4E0A-A9FA-44235A97D3A2}" type="presOf" srcId="{69CA60FE-6720-423D-9E79-8ADF3BCBBC91}" destId="{DF1961A8-B336-41C5-8352-118A4282D767}" srcOrd="0" destOrd="0" presId="urn:microsoft.com/office/officeart/2005/8/layout/chevron2"/>
    <dgm:cxn modelId="{85CD333E-CD63-4E06-B308-FD3BFB532EC8}" srcId="{F6E82C10-54CE-4BCE-AC55-835124F69CD6}" destId="{69CA60FE-6720-423D-9E79-8ADF3BCBBC91}" srcOrd="0" destOrd="0" parTransId="{7445AFCA-A4C9-435D-A38B-5426EB3AC93B}" sibTransId="{7354DCC1-5337-4A18-AAC5-A2FC447A7C65}"/>
    <dgm:cxn modelId="{E87191FA-978C-4A5F-AE8B-8ED0BCBDE442}" srcId="{F6E82C10-54CE-4BCE-AC55-835124F69CD6}" destId="{2FAF426C-CBDF-4580-A660-AF7B15BB1A96}" srcOrd="3" destOrd="0" parTransId="{FE1D75A4-1F87-43F5-AD93-047E4BA22712}" sibTransId="{A0F9D2D5-4290-4157-85DD-3EFC77B36460}"/>
    <dgm:cxn modelId="{0832FD5D-1A4B-43C8-9955-B1EE4C20CE5D}" srcId="{D9BD50D8-D8AB-41A2-86DF-E2A42D802FB5}" destId="{9BE3FD2A-DB1D-4829-8433-0A7601BF26DD}" srcOrd="0" destOrd="0" parTransId="{8F82E4F1-686D-49A3-87B4-64F3B1717CD0}" sibTransId="{81306F47-852C-4E10-AB1E-F203FBBC4B45}"/>
    <dgm:cxn modelId="{29FDABF3-5203-4843-8605-760863F9F4F4}" type="presOf" srcId="{D6A4331A-2FAA-4DD3-B6F3-9442992C549E}" destId="{2DBF9F4F-FC60-445D-BCA1-91A34FE7FAA0}" srcOrd="0" destOrd="0" presId="urn:microsoft.com/office/officeart/2005/8/layout/chevron2"/>
    <dgm:cxn modelId="{B9F37D39-89BF-42AB-8699-B69669736335}" srcId="{69CA60FE-6720-423D-9E79-8ADF3BCBBC91}" destId="{86889E46-71DC-437F-8A0F-FB4A37C91042}" srcOrd="0" destOrd="0" parTransId="{1E847544-90D2-4153-B9CB-7482113B848E}" sibTransId="{DD3B270D-E3D3-422C-B0FD-63E913B69BB7}"/>
    <dgm:cxn modelId="{BAD3A05D-B448-4DEB-9D2D-789F4E38D17F}" type="presOf" srcId="{70150066-D318-4CF8-A0CA-944FE04762ED}" destId="{C677DCC4-78F1-4C4B-96C6-8DFEA3DE0569}" srcOrd="0" destOrd="0" presId="urn:microsoft.com/office/officeart/2005/8/layout/chevron2"/>
    <dgm:cxn modelId="{31DDB577-6DD4-4F09-957F-97F049195529}" srcId="{D6A4331A-2FAA-4DD3-B6F3-9442992C549E}" destId="{70150066-D318-4CF8-A0CA-944FE04762ED}" srcOrd="0" destOrd="0" parTransId="{228D12B0-DDB8-45CD-89BF-05B934D7B696}" sibTransId="{64F41BD4-7D22-4C63-9211-DE5CB0723B41}"/>
    <dgm:cxn modelId="{64829F77-CD06-4E1C-980C-CC875DB6D3C8}" type="presOf" srcId="{F6E82C10-54CE-4BCE-AC55-835124F69CD6}" destId="{4B22FDE2-5FD0-47C7-B3C5-66D5147A8A06}" srcOrd="0" destOrd="0" presId="urn:microsoft.com/office/officeart/2005/8/layout/chevron2"/>
    <dgm:cxn modelId="{E5D9CFAB-7554-424B-A820-B6E0AB80C82B}" type="presOf" srcId="{86889E46-71DC-437F-8A0F-FB4A37C91042}" destId="{E14D29ED-7FFF-4698-BD18-37A6A5D98E75}" srcOrd="0" destOrd="0" presId="urn:microsoft.com/office/officeart/2005/8/layout/chevron2"/>
    <dgm:cxn modelId="{2A401B36-16A9-4F21-89EC-C2E682050845}" type="presParOf" srcId="{4B22FDE2-5FD0-47C7-B3C5-66D5147A8A06}" destId="{DD57E0DC-ACEC-49B9-A48E-CEA72128C4DD}" srcOrd="0" destOrd="0" presId="urn:microsoft.com/office/officeart/2005/8/layout/chevron2"/>
    <dgm:cxn modelId="{9409E092-4234-41FB-B9A2-F82F3453BA0B}" type="presParOf" srcId="{DD57E0DC-ACEC-49B9-A48E-CEA72128C4DD}" destId="{DF1961A8-B336-41C5-8352-118A4282D767}" srcOrd="0" destOrd="0" presId="urn:microsoft.com/office/officeart/2005/8/layout/chevron2"/>
    <dgm:cxn modelId="{88E648B0-D044-4AE3-862B-960870679747}" type="presParOf" srcId="{DD57E0DC-ACEC-49B9-A48E-CEA72128C4DD}" destId="{E14D29ED-7FFF-4698-BD18-37A6A5D98E75}" srcOrd="1" destOrd="0" presId="urn:microsoft.com/office/officeart/2005/8/layout/chevron2"/>
    <dgm:cxn modelId="{2F2219E0-3679-4016-89F3-941EA0A1577E}" type="presParOf" srcId="{4B22FDE2-5FD0-47C7-B3C5-66D5147A8A06}" destId="{D1FBE55A-8B2A-4CF2-9CE5-CFAD2A9F648A}" srcOrd="1" destOrd="0" presId="urn:microsoft.com/office/officeart/2005/8/layout/chevron2"/>
    <dgm:cxn modelId="{467E4073-9AF0-4ED5-858C-D90F8D26BCCF}" type="presParOf" srcId="{4B22FDE2-5FD0-47C7-B3C5-66D5147A8A06}" destId="{63CD98B8-A764-4156-81DB-437C22F22F4A}" srcOrd="2" destOrd="0" presId="urn:microsoft.com/office/officeart/2005/8/layout/chevron2"/>
    <dgm:cxn modelId="{5904C139-2502-444F-B8D8-E989D2A3CCFF}" type="presParOf" srcId="{63CD98B8-A764-4156-81DB-437C22F22F4A}" destId="{2DBF9F4F-FC60-445D-BCA1-91A34FE7FAA0}" srcOrd="0" destOrd="0" presId="urn:microsoft.com/office/officeart/2005/8/layout/chevron2"/>
    <dgm:cxn modelId="{5701B468-D955-46FD-9E75-A079D15D72D6}" type="presParOf" srcId="{63CD98B8-A764-4156-81DB-437C22F22F4A}" destId="{C677DCC4-78F1-4C4B-96C6-8DFEA3DE0569}" srcOrd="1" destOrd="0" presId="urn:microsoft.com/office/officeart/2005/8/layout/chevron2"/>
    <dgm:cxn modelId="{32901C93-7925-442E-AE40-72766A9DA29C}" type="presParOf" srcId="{4B22FDE2-5FD0-47C7-B3C5-66D5147A8A06}" destId="{32939D8C-039A-49B0-96D7-1FA373803D90}" srcOrd="3" destOrd="0" presId="urn:microsoft.com/office/officeart/2005/8/layout/chevron2"/>
    <dgm:cxn modelId="{080C1814-37C8-45B2-AB86-5F1BFC30C87F}" type="presParOf" srcId="{4B22FDE2-5FD0-47C7-B3C5-66D5147A8A06}" destId="{74750DBF-713A-4AC5-848D-12BD221A1084}" srcOrd="4" destOrd="0" presId="urn:microsoft.com/office/officeart/2005/8/layout/chevron2"/>
    <dgm:cxn modelId="{43C4275D-639F-4C2F-A674-0EA8A600BA92}" type="presParOf" srcId="{74750DBF-713A-4AC5-848D-12BD221A1084}" destId="{B9FCBA92-5E76-48DB-B6C2-A3E321635045}" srcOrd="0" destOrd="0" presId="urn:microsoft.com/office/officeart/2005/8/layout/chevron2"/>
    <dgm:cxn modelId="{4E5B0E04-0EFB-406D-9377-FC8FB3207E53}" type="presParOf" srcId="{74750DBF-713A-4AC5-848D-12BD221A1084}" destId="{F184454F-57AA-48F7-9DE4-85A292F9CE32}" srcOrd="1" destOrd="0" presId="urn:microsoft.com/office/officeart/2005/8/layout/chevron2"/>
    <dgm:cxn modelId="{53BE7239-4354-48CE-AC0E-256784AF34CB}" type="presParOf" srcId="{4B22FDE2-5FD0-47C7-B3C5-66D5147A8A06}" destId="{E7644679-B4AE-44AC-8174-6AE9D47095AA}" srcOrd="5" destOrd="0" presId="urn:microsoft.com/office/officeart/2005/8/layout/chevron2"/>
    <dgm:cxn modelId="{FC77D206-5923-4CED-B3FC-EBDEA3A35110}" type="presParOf" srcId="{4B22FDE2-5FD0-47C7-B3C5-66D5147A8A06}" destId="{8B11EE11-26FB-46A3-92E1-798C433DD137}" srcOrd="6" destOrd="0" presId="urn:microsoft.com/office/officeart/2005/8/layout/chevron2"/>
    <dgm:cxn modelId="{55A31BF8-E5B9-44DF-B244-523028C2C2CA}" type="presParOf" srcId="{8B11EE11-26FB-46A3-92E1-798C433DD137}" destId="{11F2AB68-5A5F-433A-A6B8-F02A6C5B1C5D}" srcOrd="0" destOrd="0" presId="urn:microsoft.com/office/officeart/2005/8/layout/chevron2"/>
    <dgm:cxn modelId="{14EEF257-3FB7-43C3-8F1B-8221131C346F}" type="presParOf" srcId="{8B11EE11-26FB-46A3-92E1-798C433DD137}" destId="{73AC8842-AB06-4D48-B0F0-DBB7EFEB88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AACA47-9AF4-416C-92D6-111241374499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D0F789F-9687-4DF3-B3CC-690B39AF966F}">
      <dgm:prSet phldrT="[Текст]"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27 577 рублей</a:t>
          </a:r>
        </a:p>
      </dgm:t>
    </dgm:pt>
    <dgm:pt modelId="{DD0DB5AA-FF09-421C-8978-485A2E9241F8}" type="parTrans" cxnId="{EFF3A27D-4058-435E-81B4-13B2841064D2}">
      <dgm:prSet/>
      <dgm:spPr/>
      <dgm:t>
        <a:bodyPr/>
        <a:lstStyle/>
        <a:p>
          <a:endParaRPr lang="ru-RU"/>
        </a:p>
      </dgm:t>
    </dgm:pt>
    <dgm:pt modelId="{4EB28065-7677-4E95-A82F-8CACBAE84480}" type="sibTrans" cxnId="{EFF3A27D-4058-435E-81B4-13B2841064D2}">
      <dgm:prSet/>
      <dgm:spPr/>
      <dgm:t>
        <a:bodyPr/>
        <a:lstStyle/>
        <a:p>
          <a:endParaRPr lang="ru-RU"/>
        </a:p>
      </dgm:t>
    </dgm:pt>
    <dgm:pt modelId="{2A47A32C-E23E-4ED0-8732-601718450A87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заработная плата, начисленная работникам за 2022 год</a:t>
          </a:r>
        </a:p>
      </dgm:t>
    </dgm:pt>
    <dgm:pt modelId="{5890C899-2961-4021-8456-D5F7E1E63110}" type="parTrans" cxnId="{B33214D2-9C0B-43CA-8111-4B90E59A1149}">
      <dgm:prSet/>
      <dgm:spPr/>
      <dgm:t>
        <a:bodyPr/>
        <a:lstStyle/>
        <a:p>
          <a:endParaRPr lang="ru-RU"/>
        </a:p>
      </dgm:t>
    </dgm:pt>
    <dgm:pt modelId="{86CC210C-07C0-4EB1-9AE8-ACC8BEF1275E}" type="sibTrans" cxnId="{B33214D2-9C0B-43CA-8111-4B90E59A1149}">
      <dgm:prSet/>
      <dgm:spPr/>
      <dgm:t>
        <a:bodyPr/>
        <a:lstStyle/>
        <a:p>
          <a:endParaRPr lang="ru-RU"/>
        </a:p>
      </dgm:t>
    </dgm:pt>
    <dgm:pt modelId="{F94674A0-4AA3-4B9A-B2B5-CA61F12CA492}">
      <dgm:prSet phldrT="[Текст]"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1,2 %</a:t>
          </a:r>
        </a:p>
      </dgm:t>
    </dgm:pt>
    <dgm:pt modelId="{80D57080-4009-4ECE-AFB9-AC20E1787621}" type="parTrans" cxnId="{29BDAD30-B715-429E-B390-7E31EDD8C63E}">
      <dgm:prSet/>
      <dgm:spPr/>
      <dgm:t>
        <a:bodyPr/>
        <a:lstStyle/>
        <a:p>
          <a:endParaRPr lang="ru-RU"/>
        </a:p>
      </dgm:t>
    </dgm:pt>
    <dgm:pt modelId="{29D14AF4-94E5-4169-8DAD-E2113CD3C825}" type="sibTrans" cxnId="{29BDAD30-B715-429E-B390-7E31EDD8C63E}">
      <dgm:prSet/>
      <dgm:spPr/>
      <dgm:t>
        <a:bodyPr/>
        <a:lstStyle/>
        <a:p>
          <a:endParaRPr lang="ru-RU"/>
        </a:p>
      </dgm:t>
    </dgm:pt>
    <dgm:pt modelId="{58E42DA9-3E8C-4E76-A94A-5DAEBB56464F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уровень безработицы на 01.01.2023 </a:t>
          </a:r>
        </a:p>
      </dgm:t>
    </dgm:pt>
    <dgm:pt modelId="{752482FA-F3F1-4F0D-9ECE-9C8F5EEE6725}" type="parTrans" cxnId="{7AEE2C43-0EDE-4679-B7E4-7E3EAF68708F}">
      <dgm:prSet/>
      <dgm:spPr/>
      <dgm:t>
        <a:bodyPr/>
        <a:lstStyle/>
        <a:p>
          <a:endParaRPr lang="ru-RU"/>
        </a:p>
      </dgm:t>
    </dgm:pt>
    <dgm:pt modelId="{8ED3445D-C662-4AC4-B2FB-F8F141402741}" type="sibTrans" cxnId="{7AEE2C43-0EDE-4679-B7E4-7E3EAF68708F}">
      <dgm:prSet/>
      <dgm:spPr/>
      <dgm:t>
        <a:bodyPr/>
        <a:lstStyle/>
        <a:p>
          <a:endParaRPr lang="ru-RU"/>
        </a:p>
      </dgm:t>
    </dgm:pt>
    <dgm:pt modelId="{89FC0106-2412-4531-9002-86193A1A117A}">
      <dgm:prSet custT="1"/>
      <dgm:spPr/>
      <dgm:t>
        <a:bodyPr/>
        <a:lstStyle/>
        <a:p>
          <a:r>
            <a:rPr lang="ru-RU" sz="2000" b="1" dirty="0">
              <a:solidFill>
                <a:srgbClr val="126F87"/>
              </a:solidFill>
              <a:latin typeface="Ubuntu" panose="020B0504030602030204" pitchFamily="34" charset="0"/>
            </a:rPr>
            <a:t>132 человека</a:t>
          </a:r>
        </a:p>
      </dgm:t>
    </dgm:pt>
    <dgm:pt modelId="{B861FE18-9F8C-42C8-9AC7-B4E69DBA07CA}" type="parTrans" cxnId="{CF61F81A-F1A7-417E-A01D-C46A006F32DA}">
      <dgm:prSet/>
      <dgm:spPr/>
      <dgm:t>
        <a:bodyPr/>
        <a:lstStyle/>
        <a:p>
          <a:endParaRPr lang="ru-RU"/>
        </a:p>
      </dgm:t>
    </dgm:pt>
    <dgm:pt modelId="{ABBADB31-3EDE-469A-80BC-98EE204BF1A7}" type="sibTrans" cxnId="{CF61F81A-F1A7-417E-A01D-C46A006F32DA}">
      <dgm:prSet/>
      <dgm:spPr/>
      <dgm:t>
        <a:bodyPr/>
        <a:lstStyle/>
        <a:p>
          <a:endParaRPr lang="ru-RU"/>
        </a:p>
      </dgm:t>
    </dgm:pt>
    <dgm:pt modelId="{FC19572B-CC24-4336-BE10-A8A2BFB1D616}">
      <dgm:prSet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01.01.2023 </a:t>
          </a:r>
        </a:p>
      </dgm:t>
    </dgm:pt>
    <dgm:pt modelId="{473E8CD7-3562-46F9-A66B-4E122BC6AF3A}" type="parTrans" cxnId="{C4C0D845-B8D1-455A-824A-8F01433B31BB}">
      <dgm:prSet/>
      <dgm:spPr/>
      <dgm:t>
        <a:bodyPr/>
        <a:lstStyle/>
        <a:p>
          <a:endParaRPr lang="ru-RU"/>
        </a:p>
      </dgm:t>
    </dgm:pt>
    <dgm:pt modelId="{241AAAA5-C158-4E32-B9E2-63E566D85463}" type="sibTrans" cxnId="{C4C0D845-B8D1-455A-824A-8F01433B31BB}">
      <dgm:prSet/>
      <dgm:spPr/>
      <dgm:t>
        <a:bodyPr/>
        <a:lstStyle/>
        <a:p>
          <a:endParaRPr lang="ru-RU"/>
        </a:p>
      </dgm:t>
    </dgm:pt>
    <dgm:pt modelId="{F917DBB6-0AED-41F1-9E66-8431B2F21EE9}" type="pres">
      <dgm:prSet presAssocID="{B9AACA47-9AF4-416C-92D6-1112413744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71462A-A19E-46C8-9AAC-D27804174A5E}" type="pres">
      <dgm:prSet presAssocID="{9D0F789F-9687-4DF3-B3CC-690B39AF966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4273-A467-4DE5-9A6A-08651D68FF3B}" type="pres">
      <dgm:prSet presAssocID="{9D0F789F-9687-4DF3-B3CC-690B39AF966F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514A1-4C2E-41B2-A54B-0D0FAE036EA8}" type="pres">
      <dgm:prSet presAssocID="{F94674A0-4AA3-4B9A-B2B5-CA61F12CA49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2AFDC-61E3-4C00-B8AE-32931733349D}" type="pres">
      <dgm:prSet presAssocID="{F94674A0-4AA3-4B9A-B2B5-CA61F12CA49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4386D-3D8E-4869-9B9C-0A9B6FCCEAB7}" type="pres">
      <dgm:prSet presAssocID="{89FC0106-2412-4531-9002-86193A1A117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90745-B1F2-4136-8554-FC51BBE6AEDA}" type="pres">
      <dgm:prSet presAssocID="{89FC0106-2412-4531-9002-86193A1A117A}" presName="childText" presStyleLbl="revTx" presStyleIdx="2" presStyleCnt="3" custLinFactNeighborY="2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EE2C43-0EDE-4679-B7E4-7E3EAF68708F}" srcId="{F94674A0-4AA3-4B9A-B2B5-CA61F12CA492}" destId="{58E42DA9-3E8C-4E76-A94A-5DAEBB56464F}" srcOrd="0" destOrd="0" parTransId="{752482FA-F3F1-4F0D-9ECE-9C8F5EEE6725}" sibTransId="{8ED3445D-C662-4AC4-B2FB-F8F141402741}"/>
    <dgm:cxn modelId="{29BDAD30-B715-429E-B390-7E31EDD8C63E}" srcId="{B9AACA47-9AF4-416C-92D6-111241374499}" destId="{F94674A0-4AA3-4B9A-B2B5-CA61F12CA492}" srcOrd="1" destOrd="0" parTransId="{80D57080-4009-4ECE-AFB9-AC20E1787621}" sibTransId="{29D14AF4-94E5-4169-8DAD-E2113CD3C825}"/>
    <dgm:cxn modelId="{5366F86F-2D77-4654-AF3C-9B4888C192AF}" type="presOf" srcId="{2A47A32C-E23E-4ED0-8732-601718450A87}" destId="{F4D54273-A467-4DE5-9A6A-08651D68FF3B}" srcOrd="0" destOrd="0" presId="urn:microsoft.com/office/officeart/2005/8/layout/vList2"/>
    <dgm:cxn modelId="{97D8FFAC-BD5F-4257-BC46-FBA6C9B3101C}" type="presOf" srcId="{89FC0106-2412-4531-9002-86193A1A117A}" destId="{CCD4386D-3D8E-4869-9B9C-0A9B6FCCEAB7}" srcOrd="0" destOrd="0" presId="urn:microsoft.com/office/officeart/2005/8/layout/vList2"/>
    <dgm:cxn modelId="{4EE56566-402D-493B-ADB9-7D3064206311}" type="presOf" srcId="{FC19572B-CC24-4336-BE10-A8A2BFB1D616}" destId="{97290745-B1F2-4136-8554-FC51BBE6AEDA}" srcOrd="0" destOrd="0" presId="urn:microsoft.com/office/officeart/2005/8/layout/vList2"/>
    <dgm:cxn modelId="{B33214D2-9C0B-43CA-8111-4B90E59A1149}" srcId="{9D0F789F-9687-4DF3-B3CC-690B39AF966F}" destId="{2A47A32C-E23E-4ED0-8732-601718450A87}" srcOrd="0" destOrd="0" parTransId="{5890C899-2961-4021-8456-D5F7E1E63110}" sibTransId="{86CC210C-07C0-4EB1-9AE8-ACC8BEF1275E}"/>
    <dgm:cxn modelId="{C017B9EB-F737-4B7A-8D80-84E2FAC626EA}" type="presOf" srcId="{58E42DA9-3E8C-4E76-A94A-5DAEBB56464F}" destId="{4162AFDC-61E3-4C00-B8AE-32931733349D}" srcOrd="0" destOrd="0" presId="urn:microsoft.com/office/officeart/2005/8/layout/vList2"/>
    <dgm:cxn modelId="{CF61F81A-F1A7-417E-A01D-C46A006F32DA}" srcId="{B9AACA47-9AF4-416C-92D6-111241374499}" destId="{89FC0106-2412-4531-9002-86193A1A117A}" srcOrd="2" destOrd="0" parTransId="{B861FE18-9F8C-42C8-9AC7-B4E69DBA07CA}" sibTransId="{ABBADB31-3EDE-469A-80BC-98EE204BF1A7}"/>
    <dgm:cxn modelId="{FBF21FD3-4921-4323-B286-18A10D555E47}" type="presOf" srcId="{9D0F789F-9687-4DF3-B3CC-690B39AF966F}" destId="{9B71462A-A19E-46C8-9AAC-D27804174A5E}" srcOrd="0" destOrd="0" presId="urn:microsoft.com/office/officeart/2005/8/layout/vList2"/>
    <dgm:cxn modelId="{EFF3A27D-4058-435E-81B4-13B2841064D2}" srcId="{B9AACA47-9AF4-416C-92D6-111241374499}" destId="{9D0F789F-9687-4DF3-B3CC-690B39AF966F}" srcOrd="0" destOrd="0" parTransId="{DD0DB5AA-FF09-421C-8978-485A2E9241F8}" sibTransId="{4EB28065-7677-4E95-A82F-8CACBAE84480}"/>
    <dgm:cxn modelId="{3023E9C2-18A8-437D-8FB7-B064A13D68E9}" type="presOf" srcId="{B9AACA47-9AF4-416C-92D6-111241374499}" destId="{F917DBB6-0AED-41F1-9E66-8431B2F21EE9}" srcOrd="0" destOrd="0" presId="urn:microsoft.com/office/officeart/2005/8/layout/vList2"/>
    <dgm:cxn modelId="{C4C0D845-B8D1-455A-824A-8F01433B31BB}" srcId="{89FC0106-2412-4531-9002-86193A1A117A}" destId="{FC19572B-CC24-4336-BE10-A8A2BFB1D616}" srcOrd="0" destOrd="0" parTransId="{473E8CD7-3562-46F9-A66B-4E122BC6AF3A}" sibTransId="{241AAAA5-C158-4E32-B9E2-63E566D85463}"/>
    <dgm:cxn modelId="{64765D24-CBC0-49C1-B601-C3C925F08EFF}" type="presOf" srcId="{F94674A0-4AA3-4B9A-B2B5-CA61F12CA492}" destId="{37E514A1-4C2E-41B2-A54B-0D0FAE036EA8}" srcOrd="0" destOrd="0" presId="urn:microsoft.com/office/officeart/2005/8/layout/vList2"/>
    <dgm:cxn modelId="{1C8AFE24-C60B-425C-A275-671BAFFB54B8}" type="presParOf" srcId="{F917DBB6-0AED-41F1-9E66-8431B2F21EE9}" destId="{9B71462A-A19E-46C8-9AAC-D27804174A5E}" srcOrd="0" destOrd="0" presId="urn:microsoft.com/office/officeart/2005/8/layout/vList2"/>
    <dgm:cxn modelId="{1DDB7381-4E64-4A6A-859E-D676D6C1A8CD}" type="presParOf" srcId="{F917DBB6-0AED-41F1-9E66-8431B2F21EE9}" destId="{F4D54273-A467-4DE5-9A6A-08651D68FF3B}" srcOrd="1" destOrd="0" presId="urn:microsoft.com/office/officeart/2005/8/layout/vList2"/>
    <dgm:cxn modelId="{4F70C30D-72AD-44F2-89DE-846CCC844263}" type="presParOf" srcId="{F917DBB6-0AED-41F1-9E66-8431B2F21EE9}" destId="{37E514A1-4C2E-41B2-A54B-0D0FAE036EA8}" srcOrd="2" destOrd="0" presId="urn:microsoft.com/office/officeart/2005/8/layout/vList2"/>
    <dgm:cxn modelId="{A800C087-73A6-4C22-9422-D1F534C9F0E2}" type="presParOf" srcId="{F917DBB6-0AED-41F1-9E66-8431B2F21EE9}" destId="{4162AFDC-61E3-4C00-B8AE-32931733349D}" srcOrd="3" destOrd="0" presId="urn:microsoft.com/office/officeart/2005/8/layout/vList2"/>
    <dgm:cxn modelId="{DC015918-5614-430C-B4CA-D0BD10360877}" type="presParOf" srcId="{F917DBB6-0AED-41F1-9E66-8431B2F21EE9}" destId="{CCD4386D-3D8E-4869-9B9C-0A9B6FCCEAB7}" srcOrd="4" destOrd="0" presId="urn:microsoft.com/office/officeart/2005/8/layout/vList2"/>
    <dgm:cxn modelId="{CA8F15FB-0BF7-4FCD-9F14-47478349F7F6}" type="presParOf" srcId="{F917DBB6-0AED-41F1-9E66-8431B2F21EE9}" destId="{97290745-B1F2-4136-8554-FC51BBE6AE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586F70-7529-4145-A11B-E96969A17F07}" type="doc">
      <dgm:prSet loTypeId="urn:microsoft.com/office/officeart/2005/8/layout/hProcess11" loCatId="process" qsTypeId="urn:microsoft.com/office/officeart/2005/8/quickstyle/simple2" qsCatId="simple" csTypeId="urn:microsoft.com/office/officeart/2005/8/colors/accent1_2" csCatId="accent1" phldr="1"/>
      <dgm:spPr/>
    </dgm:pt>
    <dgm:pt modelId="{C1440BA6-08F4-4484-B1A6-7E0A6B78F2CF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Обращение в администрацию </a:t>
          </a:r>
        </a:p>
      </dgm:t>
    </dgm:pt>
    <dgm:pt modelId="{5F3D564E-A0AB-4195-B6BE-917B8BDFE293}" type="parTrans" cxnId="{9D9D2C23-7B42-4FCA-9372-A187931D09BB}">
      <dgm:prSet/>
      <dgm:spPr/>
      <dgm:t>
        <a:bodyPr/>
        <a:lstStyle/>
        <a:p>
          <a:endParaRPr lang="ru-RU"/>
        </a:p>
      </dgm:t>
    </dgm:pt>
    <dgm:pt modelId="{1C2D5421-AA4C-4B64-842B-196D73CF5D41}" type="sibTrans" cxnId="{9D9D2C23-7B42-4FCA-9372-A187931D09BB}">
      <dgm:prSet/>
      <dgm:spPr/>
      <dgm:t>
        <a:bodyPr/>
        <a:lstStyle/>
        <a:p>
          <a:endParaRPr lang="ru-RU"/>
        </a:p>
      </dgm:t>
    </dgm:pt>
    <dgm:pt modelId="{3461CE6D-C267-4DB7-B8FC-846B2FA9959A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Консультирование, анализ проекта</a:t>
          </a:r>
        </a:p>
      </dgm:t>
    </dgm:pt>
    <dgm:pt modelId="{BA57445C-F5DE-40B8-9FD7-721B60927FD4}" type="parTrans" cxnId="{339323C9-D41C-4B3D-B871-6007412CBCB0}">
      <dgm:prSet/>
      <dgm:spPr/>
      <dgm:t>
        <a:bodyPr/>
        <a:lstStyle/>
        <a:p>
          <a:endParaRPr lang="ru-RU"/>
        </a:p>
      </dgm:t>
    </dgm:pt>
    <dgm:pt modelId="{F64F640C-EB4D-4356-A2AC-B875ED77F821}" type="sibTrans" cxnId="{339323C9-D41C-4B3D-B871-6007412CBCB0}">
      <dgm:prSet/>
      <dgm:spPr/>
      <dgm:t>
        <a:bodyPr/>
        <a:lstStyle/>
        <a:p>
          <a:endParaRPr lang="ru-RU"/>
        </a:p>
      </dgm:t>
    </dgm:pt>
    <dgm:pt modelId="{7AC5005A-2F4D-4D2B-B388-0B6AAA0FB57B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Подбор подходящих мер поддержки</a:t>
          </a:r>
        </a:p>
      </dgm:t>
    </dgm:pt>
    <dgm:pt modelId="{6BF505C2-1791-40D9-9D41-5ED3DE44302F}" type="parTrans" cxnId="{BC857D4A-149E-433C-96C6-5EBC2476A11B}">
      <dgm:prSet/>
      <dgm:spPr/>
      <dgm:t>
        <a:bodyPr/>
        <a:lstStyle/>
        <a:p>
          <a:endParaRPr lang="ru-RU"/>
        </a:p>
      </dgm:t>
    </dgm:pt>
    <dgm:pt modelId="{CA71536F-4F2E-4C94-8D0C-3B081E3536C1}" type="sibTrans" cxnId="{BC857D4A-149E-433C-96C6-5EBC2476A11B}">
      <dgm:prSet/>
      <dgm:spPr/>
      <dgm:t>
        <a:bodyPr/>
        <a:lstStyle/>
        <a:p>
          <a:endParaRPr lang="ru-RU"/>
        </a:p>
      </dgm:t>
    </dgm:pt>
    <dgm:pt modelId="{5BAC0F90-FC4B-4915-9F7E-5F8253855707}" type="pres">
      <dgm:prSet presAssocID="{0C586F70-7529-4145-A11B-E96969A17F07}" presName="Name0" presStyleCnt="0">
        <dgm:presLayoutVars>
          <dgm:dir/>
          <dgm:resizeHandles val="exact"/>
        </dgm:presLayoutVars>
      </dgm:prSet>
      <dgm:spPr/>
    </dgm:pt>
    <dgm:pt modelId="{A0E4B68D-A3CD-4D67-9F81-61B5611D92DA}" type="pres">
      <dgm:prSet presAssocID="{0C586F70-7529-4145-A11B-E96969A17F07}" presName="arrow" presStyleLbl="bgShp" presStyleIdx="0" presStyleCnt="1"/>
      <dgm:spPr/>
    </dgm:pt>
    <dgm:pt modelId="{2DBEBC84-373E-4052-AC26-1096CE171BF4}" type="pres">
      <dgm:prSet presAssocID="{0C586F70-7529-4145-A11B-E96969A17F07}" presName="points" presStyleCnt="0"/>
      <dgm:spPr/>
    </dgm:pt>
    <dgm:pt modelId="{D2339144-34B2-4811-B8F6-7F2890DAF14D}" type="pres">
      <dgm:prSet presAssocID="{C1440BA6-08F4-4484-B1A6-7E0A6B78F2CF}" presName="compositeA" presStyleCnt="0"/>
      <dgm:spPr/>
    </dgm:pt>
    <dgm:pt modelId="{F413A422-5C03-4508-8B3E-D33E882D6143}" type="pres">
      <dgm:prSet presAssocID="{C1440BA6-08F4-4484-B1A6-7E0A6B78F2CF}" presName="textA" presStyleLbl="revTx" presStyleIdx="0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BEF8E-47BE-4428-8991-5E3343D84535}" type="pres">
      <dgm:prSet presAssocID="{C1440BA6-08F4-4484-B1A6-7E0A6B78F2CF}" presName="circleA" presStyleLbl="node1" presStyleIdx="0" presStyleCnt="3"/>
      <dgm:spPr/>
    </dgm:pt>
    <dgm:pt modelId="{EB337C59-6ADE-43CA-A127-79D610EF390A}" type="pres">
      <dgm:prSet presAssocID="{C1440BA6-08F4-4484-B1A6-7E0A6B78F2CF}" presName="spaceA" presStyleCnt="0"/>
      <dgm:spPr/>
    </dgm:pt>
    <dgm:pt modelId="{F2F2445C-8902-4E34-A354-92C29E28B8EE}" type="pres">
      <dgm:prSet presAssocID="{1C2D5421-AA4C-4B64-842B-196D73CF5D41}" presName="space" presStyleCnt="0"/>
      <dgm:spPr/>
    </dgm:pt>
    <dgm:pt modelId="{A05A0B16-C628-4731-97FF-B9C44687593B}" type="pres">
      <dgm:prSet presAssocID="{3461CE6D-C267-4DB7-B8FC-846B2FA9959A}" presName="compositeB" presStyleCnt="0"/>
      <dgm:spPr/>
    </dgm:pt>
    <dgm:pt modelId="{F9DBBB01-6258-41FF-9CC4-76E6B1B7254B}" type="pres">
      <dgm:prSet presAssocID="{3461CE6D-C267-4DB7-B8FC-846B2FA9959A}" presName="textB" presStyleLbl="revTx" presStyleIdx="1" presStyleCnt="3" custScaleX="2000000" custLinFactY="-74632" custLinFactNeighborX="-1246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5563C-77A9-4E8F-854E-00A37EA40C7A}" type="pres">
      <dgm:prSet presAssocID="{3461CE6D-C267-4DB7-B8FC-846B2FA9959A}" presName="circleB" presStyleLbl="node1" presStyleIdx="1" presStyleCnt="3"/>
      <dgm:spPr/>
    </dgm:pt>
    <dgm:pt modelId="{1C660489-E35F-463C-BEC9-18A2A0CFA581}" type="pres">
      <dgm:prSet presAssocID="{3461CE6D-C267-4DB7-B8FC-846B2FA9959A}" presName="spaceB" presStyleCnt="0"/>
      <dgm:spPr/>
    </dgm:pt>
    <dgm:pt modelId="{3C075429-CDA6-4C7B-AB2F-0536DDF35354}" type="pres">
      <dgm:prSet presAssocID="{F64F640C-EB4D-4356-A2AC-B875ED77F821}" presName="space" presStyleCnt="0"/>
      <dgm:spPr/>
    </dgm:pt>
    <dgm:pt modelId="{0435AC4B-2077-49BF-AB6F-96486D4BA457}" type="pres">
      <dgm:prSet presAssocID="{7AC5005A-2F4D-4D2B-B388-0B6AAA0FB57B}" presName="compositeA" presStyleCnt="0"/>
      <dgm:spPr/>
    </dgm:pt>
    <dgm:pt modelId="{1947DA86-DFD4-4CBD-BCBB-24945323EC93}" type="pres">
      <dgm:prSet presAssocID="{7AC5005A-2F4D-4D2B-B388-0B6AAA0FB57B}" presName="textA" presStyleLbl="revTx" presStyleIdx="2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B6E41-C2E1-4FC4-A320-FEAB91B1B476}" type="pres">
      <dgm:prSet presAssocID="{7AC5005A-2F4D-4D2B-B388-0B6AAA0FB57B}" presName="circleA" presStyleLbl="node1" presStyleIdx="2" presStyleCnt="3"/>
      <dgm:spPr/>
    </dgm:pt>
    <dgm:pt modelId="{D8151128-456E-44BF-9F8B-4C6BA2C8C44B}" type="pres">
      <dgm:prSet presAssocID="{7AC5005A-2F4D-4D2B-B388-0B6AAA0FB57B}" presName="spaceA" presStyleCnt="0"/>
      <dgm:spPr/>
    </dgm:pt>
  </dgm:ptLst>
  <dgm:cxnLst>
    <dgm:cxn modelId="{9D9D2C23-7B42-4FCA-9372-A187931D09BB}" srcId="{0C586F70-7529-4145-A11B-E96969A17F07}" destId="{C1440BA6-08F4-4484-B1A6-7E0A6B78F2CF}" srcOrd="0" destOrd="0" parTransId="{5F3D564E-A0AB-4195-B6BE-917B8BDFE293}" sibTransId="{1C2D5421-AA4C-4B64-842B-196D73CF5D41}"/>
    <dgm:cxn modelId="{339323C9-D41C-4B3D-B871-6007412CBCB0}" srcId="{0C586F70-7529-4145-A11B-E96969A17F07}" destId="{3461CE6D-C267-4DB7-B8FC-846B2FA9959A}" srcOrd="1" destOrd="0" parTransId="{BA57445C-F5DE-40B8-9FD7-721B60927FD4}" sibTransId="{F64F640C-EB4D-4356-A2AC-B875ED77F821}"/>
    <dgm:cxn modelId="{BC857D4A-149E-433C-96C6-5EBC2476A11B}" srcId="{0C586F70-7529-4145-A11B-E96969A17F07}" destId="{7AC5005A-2F4D-4D2B-B388-0B6AAA0FB57B}" srcOrd="2" destOrd="0" parTransId="{6BF505C2-1791-40D9-9D41-5ED3DE44302F}" sibTransId="{CA71536F-4F2E-4C94-8D0C-3B081E3536C1}"/>
    <dgm:cxn modelId="{B3D9141B-3F02-4889-9B1A-0BED8AE4BA69}" type="presOf" srcId="{7AC5005A-2F4D-4D2B-B388-0B6AAA0FB57B}" destId="{1947DA86-DFD4-4CBD-BCBB-24945323EC93}" srcOrd="0" destOrd="0" presId="urn:microsoft.com/office/officeart/2005/8/layout/hProcess11"/>
    <dgm:cxn modelId="{B4AA515A-7392-4F14-97F4-2C3998E1D1BC}" type="presOf" srcId="{3461CE6D-C267-4DB7-B8FC-846B2FA9959A}" destId="{F9DBBB01-6258-41FF-9CC4-76E6B1B7254B}" srcOrd="0" destOrd="0" presId="urn:microsoft.com/office/officeart/2005/8/layout/hProcess11"/>
    <dgm:cxn modelId="{BF332C98-C6B0-49BE-A836-2BA7E6B9F5F7}" type="presOf" srcId="{C1440BA6-08F4-4484-B1A6-7E0A6B78F2CF}" destId="{F413A422-5C03-4508-8B3E-D33E882D6143}" srcOrd="0" destOrd="0" presId="urn:microsoft.com/office/officeart/2005/8/layout/hProcess11"/>
    <dgm:cxn modelId="{CA5F4B30-06F1-4DE4-833D-1C2FE739F509}" type="presOf" srcId="{0C586F70-7529-4145-A11B-E96969A17F07}" destId="{5BAC0F90-FC4B-4915-9F7E-5F8253855707}" srcOrd="0" destOrd="0" presId="urn:microsoft.com/office/officeart/2005/8/layout/hProcess11"/>
    <dgm:cxn modelId="{627E343C-7F88-47DC-A9F3-34F923A72FBC}" type="presParOf" srcId="{5BAC0F90-FC4B-4915-9F7E-5F8253855707}" destId="{A0E4B68D-A3CD-4D67-9F81-61B5611D92DA}" srcOrd="0" destOrd="0" presId="urn:microsoft.com/office/officeart/2005/8/layout/hProcess11"/>
    <dgm:cxn modelId="{292BFE96-FBF9-45AD-8F08-00096D2C999B}" type="presParOf" srcId="{5BAC0F90-FC4B-4915-9F7E-5F8253855707}" destId="{2DBEBC84-373E-4052-AC26-1096CE171BF4}" srcOrd="1" destOrd="0" presId="urn:microsoft.com/office/officeart/2005/8/layout/hProcess11"/>
    <dgm:cxn modelId="{34F703DA-F55B-4102-BA0A-173C6176C5FD}" type="presParOf" srcId="{2DBEBC84-373E-4052-AC26-1096CE171BF4}" destId="{D2339144-34B2-4811-B8F6-7F2890DAF14D}" srcOrd="0" destOrd="0" presId="urn:microsoft.com/office/officeart/2005/8/layout/hProcess11"/>
    <dgm:cxn modelId="{8B9503A7-D965-4957-B87B-A7EDF778696A}" type="presParOf" srcId="{D2339144-34B2-4811-B8F6-7F2890DAF14D}" destId="{F413A422-5C03-4508-8B3E-D33E882D6143}" srcOrd="0" destOrd="0" presId="urn:microsoft.com/office/officeart/2005/8/layout/hProcess11"/>
    <dgm:cxn modelId="{D15CD4E9-FE00-4AA6-B249-48EA86DFD950}" type="presParOf" srcId="{D2339144-34B2-4811-B8F6-7F2890DAF14D}" destId="{032BEF8E-47BE-4428-8991-5E3343D84535}" srcOrd="1" destOrd="0" presId="urn:microsoft.com/office/officeart/2005/8/layout/hProcess11"/>
    <dgm:cxn modelId="{4FA22818-0432-49E1-B3A1-8566BEB0F68D}" type="presParOf" srcId="{D2339144-34B2-4811-B8F6-7F2890DAF14D}" destId="{EB337C59-6ADE-43CA-A127-79D610EF390A}" srcOrd="2" destOrd="0" presId="urn:microsoft.com/office/officeart/2005/8/layout/hProcess11"/>
    <dgm:cxn modelId="{16140BC2-67CA-4255-9542-090BB17D9C2C}" type="presParOf" srcId="{2DBEBC84-373E-4052-AC26-1096CE171BF4}" destId="{F2F2445C-8902-4E34-A354-92C29E28B8EE}" srcOrd="1" destOrd="0" presId="urn:microsoft.com/office/officeart/2005/8/layout/hProcess11"/>
    <dgm:cxn modelId="{D8850A23-6FAB-4878-B39B-BC1C65E6B74C}" type="presParOf" srcId="{2DBEBC84-373E-4052-AC26-1096CE171BF4}" destId="{A05A0B16-C628-4731-97FF-B9C44687593B}" srcOrd="2" destOrd="0" presId="urn:microsoft.com/office/officeart/2005/8/layout/hProcess11"/>
    <dgm:cxn modelId="{82EB4A73-B45F-4243-AE08-F58E82554B62}" type="presParOf" srcId="{A05A0B16-C628-4731-97FF-B9C44687593B}" destId="{F9DBBB01-6258-41FF-9CC4-76E6B1B7254B}" srcOrd="0" destOrd="0" presId="urn:microsoft.com/office/officeart/2005/8/layout/hProcess11"/>
    <dgm:cxn modelId="{1BFE10E2-8DDF-45ED-ADC9-930C8B866ED3}" type="presParOf" srcId="{A05A0B16-C628-4731-97FF-B9C44687593B}" destId="{DCA5563C-77A9-4E8F-854E-00A37EA40C7A}" srcOrd="1" destOrd="0" presId="urn:microsoft.com/office/officeart/2005/8/layout/hProcess11"/>
    <dgm:cxn modelId="{3B635D17-6ED0-4D9F-8499-3A666C675EDE}" type="presParOf" srcId="{A05A0B16-C628-4731-97FF-B9C44687593B}" destId="{1C660489-E35F-463C-BEC9-18A2A0CFA581}" srcOrd="2" destOrd="0" presId="urn:microsoft.com/office/officeart/2005/8/layout/hProcess11"/>
    <dgm:cxn modelId="{3CF568CE-2901-464D-A3FC-C6E7B5B2AF59}" type="presParOf" srcId="{2DBEBC84-373E-4052-AC26-1096CE171BF4}" destId="{3C075429-CDA6-4C7B-AB2F-0536DDF35354}" srcOrd="3" destOrd="0" presId="urn:microsoft.com/office/officeart/2005/8/layout/hProcess11"/>
    <dgm:cxn modelId="{006EB46D-39E1-4DE7-969D-7334594628AE}" type="presParOf" srcId="{2DBEBC84-373E-4052-AC26-1096CE171BF4}" destId="{0435AC4B-2077-49BF-AB6F-96486D4BA457}" srcOrd="4" destOrd="0" presId="urn:microsoft.com/office/officeart/2005/8/layout/hProcess11"/>
    <dgm:cxn modelId="{DDBAAB84-8395-4767-9898-89FD6EC5C4C5}" type="presParOf" srcId="{0435AC4B-2077-49BF-AB6F-96486D4BA457}" destId="{1947DA86-DFD4-4CBD-BCBB-24945323EC93}" srcOrd="0" destOrd="0" presId="urn:microsoft.com/office/officeart/2005/8/layout/hProcess11"/>
    <dgm:cxn modelId="{266B7022-748F-49FC-9DCA-0F355B4A6B9F}" type="presParOf" srcId="{0435AC4B-2077-49BF-AB6F-96486D4BA457}" destId="{853B6E41-C2E1-4FC4-A320-FEAB91B1B476}" srcOrd="1" destOrd="0" presId="urn:microsoft.com/office/officeart/2005/8/layout/hProcess11"/>
    <dgm:cxn modelId="{B11C7596-5EA9-4440-8C75-97761738BF58}" type="presParOf" srcId="{0435AC4B-2077-49BF-AB6F-96486D4BA457}" destId="{D8151128-456E-44BF-9F8B-4C6BA2C8C44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9E3B8D-664E-4A45-8903-0C558010101E}" type="doc">
      <dgm:prSet loTypeId="urn:microsoft.com/office/officeart/2008/layout/BendingPictureCaptionList" loCatId="pictur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D9BB0AB-ED1D-44CE-AF28-801146661DF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производство </a:t>
          </a:r>
          <a:r>
            <a:rPr lang="ru-RU" sz="1400" b="1" dirty="0" err="1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фосфоросодержащих</a:t>
          </a: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удобрений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A48C924E-72A0-41E9-8763-8069584444A4}" type="parTrans" cxnId="{5EDA7729-4789-420B-BE4B-BB1B80B66EC2}">
      <dgm:prSet/>
      <dgm:spPr/>
      <dgm:t>
        <a:bodyPr/>
        <a:lstStyle/>
        <a:p>
          <a:endParaRPr lang="ru-RU" b="1"/>
        </a:p>
      </dgm:t>
    </dgm:pt>
    <dgm:pt modelId="{41BF001D-2D98-41BD-96F1-96B51B2A31F8}" type="sibTrans" cxnId="{5EDA7729-4789-420B-BE4B-BB1B80B66EC2}">
      <dgm:prSet/>
      <dgm:spPr/>
      <dgm:t>
        <a:bodyPr/>
        <a:lstStyle/>
        <a:p>
          <a:endParaRPr lang="ru-RU" b="1"/>
        </a:p>
      </dgm:t>
    </dgm:pt>
    <dgm:pt modelId="{4177BCD5-FE55-460D-9F7D-1CFE8405524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производство стекловолокна и продукции из него</a:t>
          </a:r>
        </a:p>
      </dgm:t>
    </dgm:pt>
    <dgm:pt modelId="{54DC63DA-CF4D-4497-8E24-4476959371A8}" type="parTrans" cxnId="{1343EADD-C9ED-48F0-95DC-E36FD70583C5}">
      <dgm:prSet/>
      <dgm:spPr/>
      <dgm:t>
        <a:bodyPr/>
        <a:lstStyle/>
        <a:p>
          <a:endParaRPr lang="ru-RU" b="1"/>
        </a:p>
      </dgm:t>
    </dgm:pt>
    <dgm:pt modelId="{FF78E8DE-023D-4820-98AF-1BF6151AE079}" type="sibTrans" cxnId="{1343EADD-C9ED-48F0-95DC-E36FD70583C5}">
      <dgm:prSet/>
      <dgm:spPr/>
      <dgm:t>
        <a:bodyPr/>
        <a:lstStyle/>
        <a:p>
          <a:endParaRPr lang="ru-RU" b="1"/>
        </a:p>
      </dgm:t>
    </dgm:pt>
    <dgm:pt modelId="{49EAD20F-8223-4B5D-A792-BC2702A12BFC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</a:rPr>
            <a:t>высокотехнологичное производство плит МДФ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92502701-1E09-4214-BCFD-A873ECDFE599}" type="parTrans" cxnId="{697B62B2-341E-4012-879F-C5879393E780}">
      <dgm:prSet/>
      <dgm:spPr/>
      <dgm:t>
        <a:bodyPr/>
        <a:lstStyle/>
        <a:p>
          <a:endParaRPr lang="ru-RU" b="1"/>
        </a:p>
      </dgm:t>
    </dgm:pt>
    <dgm:pt modelId="{E9A7DB48-96CA-4E17-98D7-3E0BF506B50B}" type="sibTrans" cxnId="{697B62B2-341E-4012-879F-C5879393E780}">
      <dgm:prSet/>
      <dgm:spPr/>
      <dgm:t>
        <a:bodyPr/>
        <a:lstStyle/>
        <a:p>
          <a:endParaRPr lang="ru-RU" b="1"/>
        </a:p>
      </dgm:t>
    </dgm:pt>
    <dgm:pt modelId="{523C7222-0B61-4F05-8AED-25F0E503AD06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latin typeface="Ubuntu" panose="020B0504030602030204" pitchFamily="34" charset="0"/>
            </a:rPr>
            <a:t>производство глауконитов</a:t>
          </a:r>
        </a:p>
      </dgm:t>
    </dgm:pt>
    <dgm:pt modelId="{C7D7C722-BB2D-447B-B0CD-A2D7C6C0BA49}" type="parTrans" cxnId="{ABB76262-4428-42CB-84A1-1C0394D70425}">
      <dgm:prSet/>
      <dgm:spPr/>
      <dgm:t>
        <a:bodyPr/>
        <a:lstStyle/>
        <a:p>
          <a:endParaRPr lang="ru-RU"/>
        </a:p>
      </dgm:t>
    </dgm:pt>
    <dgm:pt modelId="{D5786F90-A90F-41E9-A9CC-159AB97F8571}" type="sibTrans" cxnId="{ABB76262-4428-42CB-84A1-1C0394D70425}">
      <dgm:prSet/>
      <dgm:spPr/>
      <dgm:t>
        <a:bodyPr/>
        <a:lstStyle/>
        <a:p>
          <a:endParaRPr lang="ru-RU"/>
        </a:p>
      </dgm:t>
    </dgm:pt>
    <dgm:pt modelId="{C16F1866-0641-4409-AC2D-A83DD76E158E}" type="pres">
      <dgm:prSet presAssocID="{C19E3B8D-664E-4A45-8903-0C55801010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1ADBA1-55B4-4463-BDF7-10D981DE596E}" type="pres">
      <dgm:prSet presAssocID="{5D9BB0AB-ED1D-44CE-AF28-801146661DF4}" presName="composite" presStyleCnt="0"/>
      <dgm:spPr/>
    </dgm:pt>
    <dgm:pt modelId="{63A84AF7-8EE2-47E9-A826-B1E89E1FB029}" type="pres">
      <dgm:prSet presAssocID="{5D9BB0AB-ED1D-44CE-AF28-801146661DF4}" presName="rect1" presStyleLbl="bgImgPlace1" presStyleIdx="0" presStyleCnt="4" custLinFactNeighborX="-126" custLinFactNeighborY="-317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126F87"/>
          </a:solidFill>
        </a:ln>
      </dgm:spPr>
    </dgm:pt>
    <dgm:pt modelId="{93601E68-8F9B-4C1D-8921-1BFBDA0E6393}" type="pres">
      <dgm:prSet presAssocID="{5D9BB0AB-ED1D-44CE-AF28-801146661DF4}" presName="wedgeRectCallout1" presStyleLbl="node1" presStyleIdx="0" presStyleCnt="4" custLinFactNeighborX="-4753" custLinFactNeighborY="-77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1E6CB-0806-4019-AA80-2D2CE3E927AC}" type="pres">
      <dgm:prSet presAssocID="{41BF001D-2D98-41BD-96F1-96B51B2A31F8}" presName="sibTrans" presStyleCnt="0"/>
      <dgm:spPr/>
    </dgm:pt>
    <dgm:pt modelId="{76FBA3F6-3CCD-4204-86A1-B265DCC0338D}" type="pres">
      <dgm:prSet presAssocID="{4177BCD5-FE55-460D-9F7D-1CFE84055244}" presName="composite" presStyleCnt="0"/>
      <dgm:spPr/>
    </dgm:pt>
    <dgm:pt modelId="{932E441C-5CBA-48C2-88FC-B7C9B3AE345B}" type="pres">
      <dgm:prSet presAssocID="{4177BCD5-FE55-460D-9F7D-1CFE84055244}" presName="rect1" presStyleLbl="bgImgPlace1" presStyleIdx="1" presStyleCnt="4" custLinFactNeighborY="-310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126F87"/>
          </a:solidFill>
        </a:ln>
      </dgm:spPr>
    </dgm:pt>
    <dgm:pt modelId="{B544BD85-6B34-41F6-9D37-5AF063B45042}" type="pres">
      <dgm:prSet presAssocID="{4177BCD5-FE55-460D-9F7D-1CFE84055244}" presName="wedgeRectCallout1" presStyleLbl="node1" presStyleIdx="1" presStyleCnt="4" custScaleX="100055" custLinFactNeighborX="-3725" custLinFactNeighborY="-77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34AFB-55A2-4149-B0CF-7F55198DBD66}" type="pres">
      <dgm:prSet presAssocID="{FF78E8DE-023D-4820-98AF-1BF6151AE079}" presName="sibTrans" presStyleCnt="0"/>
      <dgm:spPr/>
    </dgm:pt>
    <dgm:pt modelId="{114593DA-7894-42A2-8948-B2A67A6DF5D0}" type="pres">
      <dgm:prSet presAssocID="{49EAD20F-8223-4B5D-A792-BC2702A12BFC}" presName="composite" presStyleCnt="0"/>
      <dgm:spPr/>
    </dgm:pt>
    <dgm:pt modelId="{6B447BB1-56FB-4F34-BB0F-12FD33405531}" type="pres">
      <dgm:prSet presAssocID="{49EAD20F-8223-4B5D-A792-BC2702A12BFC}" presName="rect1" presStyleLbl="bgImgPlace1" presStyleIdx="2" presStyleCnt="4" custLinFactNeighborX="1058" custLinFactNeighborY="-29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rgbClr val="126F87"/>
          </a:solidFill>
        </a:ln>
      </dgm:spPr>
    </dgm:pt>
    <dgm:pt modelId="{BBDF1B85-244D-4E51-A9BE-BBB87B408F65}" type="pres">
      <dgm:prSet presAssocID="{49EAD20F-8223-4B5D-A792-BC2702A12BFC}" presName="wedgeRectCallout1" presStyleLbl="node1" presStyleIdx="2" presStyleCnt="4" custLinFactNeighborX="-4159" custLinFactNeighborY="-8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C5BEC-3DE9-4B42-9F6A-BD84DE783B82}" type="pres">
      <dgm:prSet presAssocID="{E9A7DB48-96CA-4E17-98D7-3E0BF506B50B}" presName="sibTrans" presStyleCnt="0"/>
      <dgm:spPr/>
    </dgm:pt>
    <dgm:pt modelId="{04527128-3CF5-4355-B5AF-89E5152DCFAF}" type="pres">
      <dgm:prSet presAssocID="{523C7222-0B61-4F05-8AED-25F0E503AD06}" presName="composite" presStyleCnt="0"/>
      <dgm:spPr/>
    </dgm:pt>
    <dgm:pt modelId="{F1A2D423-7932-43CF-A02A-157E4526B452}" type="pres">
      <dgm:prSet presAssocID="{523C7222-0B61-4F05-8AED-25F0E503AD06}" presName="rect1" presStyleLbl="bgImgPlace1" presStyleIdx="3" presStyleCnt="4" custLinFactNeighborX="-17" custLinFactNeighborY="-3106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EE0B1C2-95FF-4FFF-95BC-FECFB5FE8C68}" type="pres">
      <dgm:prSet presAssocID="{523C7222-0B61-4F05-8AED-25F0E503AD06}" presName="wedgeRectCallout1" presStyleLbl="node1" presStyleIdx="3" presStyleCnt="4" custLinFactNeighborX="-3613" custLinFactNeighborY="-86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118CD-A4EF-4FB0-9859-B0073A00E73B}" type="presOf" srcId="{C19E3B8D-664E-4A45-8903-0C558010101E}" destId="{C16F1866-0641-4409-AC2D-A83DD76E158E}" srcOrd="0" destOrd="0" presId="urn:microsoft.com/office/officeart/2008/layout/BendingPictureCaptionList"/>
    <dgm:cxn modelId="{637ADD15-54EF-44E5-8376-53C02B1B45E7}" type="presOf" srcId="{523C7222-0B61-4F05-8AED-25F0E503AD06}" destId="{7EE0B1C2-95FF-4FFF-95BC-FECFB5FE8C68}" srcOrd="0" destOrd="0" presId="urn:microsoft.com/office/officeart/2008/layout/BendingPictureCaptionList"/>
    <dgm:cxn modelId="{6508EE68-0CBD-4032-8BE9-57E1ED989DB7}" type="presOf" srcId="{4177BCD5-FE55-460D-9F7D-1CFE84055244}" destId="{B544BD85-6B34-41F6-9D37-5AF063B45042}" srcOrd="0" destOrd="0" presId="urn:microsoft.com/office/officeart/2008/layout/BendingPictureCaptionList"/>
    <dgm:cxn modelId="{909E07C5-7422-4A79-810F-7D30E627D8BA}" type="presOf" srcId="{49EAD20F-8223-4B5D-A792-BC2702A12BFC}" destId="{BBDF1B85-244D-4E51-A9BE-BBB87B408F65}" srcOrd="0" destOrd="0" presId="urn:microsoft.com/office/officeart/2008/layout/BendingPictureCaptionList"/>
    <dgm:cxn modelId="{1343EADD-C9ED-48F0-95DC-E36FD70583C5}" srcId="{C19E3B8D-664E-4A45-8903-0C558010101E}" destId="{4177BCD5-FE55-460D-9F7D-1CFE84055244}" srcOrd="1" destOrd="0" parTransId="{54DC63DA-CF4D-4497-8E24-4476959371A8}" sibTransId="{FF78E8DE-023D-4820-98AF-1BF6151AE079}"/>
    <dgm:cxn modelId="{ABB76262-4428-42CB-84A1-1C0394D70425}" srcId="{C19E3B8D-664E-4A45-8903-0C558010101E}" destId="{523C7222-0B61-4F05-8AED-25F0E503AD06}" srcOrd="3" destOrd="0" parTransId="{C7D7C722-BB2D-447B-B0CD-A2D7C6C0BA49}" sibTransId="{D5786F90-A90F-41E9-A9CC-159AB97F8571}"/>
    <dgm:cxn modelId="{D070685D-D381-4B03-82BD-D80F45EB6B5A}" type="presOf" srcId="{5D9BB0AB-ED1D-44CE-AF28-801146661DF4}" destId="{93601E68-8F9B-4C1D-8921-1BFBDA0E6393}" srcOrd="0" destOrd="0" presId="urn:microsoft.com/office/officeart/2008/layout/BendingPictureCaptionList"/>
    <dgm:cxn modelId="{5EDA7729-4789-420B-BE4B-BB1B80B66EC2}" srcId="{C19E3B8D-664E-4A45-8903-0C558010101E}" destId="{5D9BB0AB-ED1D-44CE-AF28-801146661DF4}" srcOrd="0" destOrd="0" parTransId="{A48C924E-72A0-41E9-8763-8069584444A4}" sibTransId="{41BF001D-2D98-41BD-96F1-96B51B2A31F8}"/>
    <dgm:cxn modelId="{697B62B2-341E-4012-879F-C5879393E780}" srcId="{C19E3B8D-664E-4A45-8903-0C558010101E}" destId="{49EAD20F-8223-4B5D-A792-BC2702A12BFC}" srcOrd="2" destOrd="0" parTransId="{92502701-1E09-4214-BCFD-A873ECDFE599}" sibTransId="{E9A7DB48-96CA-4E17-98D7-3E0BF506B50B}"/>
    <dgm:cxn modelId="{25992251-D704-48E7-AACB-E4436EA9EDE7}" type="presParOf" srcId="{C16F1866-0641-4409-AC2D-A83DD76E158E}" destId="{D81ADBA1-55B4-4463-BDF7-10D981DE596E}" srcOrd="0" destOrd="0" presId="urn:microsoft.com/office/officeart/2008/layout/BendingPictureCaptionList"/>
    <dgm:cxn modelId="{CC3312C0-6B21-4308-847D-7624E43FDC93}" type="presParOf" srcId="{D81ADBA1-55B4-4463-BDF7-10D981DE596E}" destId="{63A84AF7-8EE2-47E9-A826-B1E89E1FB029}" srcOrd="0" destOrd="0" presId="urn:microsoft.com/office/officeart/2008/layout/BendingPictureCaptionList"/>
    <dgm:cxn modelId="{F4EA2048-51DA-40A4-B105-E5AF14A477DC}" type="presParOf" srcId="{D81ADBA1-55B4-4463-BDF7-10D981DE596E}" destId="{93601E68-8F9B-4C1D-8921-1BFBDA0E6393}" srcOrd="1" destOrd="0" presId="urn:microsoft.com/office/officeart/2008/layout/BendingPictureCaptionList"/>
    <dgm:cxn modelId="{A033E813-A9B9-40F1-B909-D7AF3E7DAB0F}" type="presParOf" srcId="{C16F1866-0641-4409-AC2D-A83DD76E158E}" destId="{E621E6CB-0806-4019-AA80-2D2CE3E927AC}" srcOrd="1" destOrd="0" presId="urn:microsoft.com/office/officeart/2008/layout/BendingPictureCaptionList"/>
    <dgm:cxn modelId="{8628E958-39E9-47DC-B036-313E0FC66037}" type="presParOf" srcId="{C16F1866-0641-4409-AC2D-A83DD76E158E}" destId="{76FBA3F6-3CCD-4204-86A1-B265DCC0338D}" srcOrd="2" destOrd="0" presId="urn:microsoft.com/office/officeart/2008/layout/BendingPictureCaptionList"/>
    <dgm:cxn modelId="{0425037C-62A2-4107-8B47-6B2AD08DD5C2}" type="presParOf" srcId="{76FBA3F6-3CCD-4204-86A1-B265DCC0338D}" destId="{932E441C-5CBA-48C2-88FC-B7C9B3AE345B}" srcOrd="0" destOrd="0" presId="urn:microsoft.com/office/officeart/2008/layout/BendingPictureCaptionList"/>
    <dgm:cxn modelId="{7D54C946-2536-4337-8C6A-4DF996DA8B13}" type="presParOf" srcId="{76FBA3F6-3CCD-4204-86A1-B265DCC0338D}" destId="{B544BD85-6B34-41F6-9D37-5AF063B45042}" srcOrd="1" destOrd="0" presId="urn:microsoft.com/office/officeart/2008/layout/BendingPictureCaptionList"/>
    <dgm:cxn modelId="{8D33432C-C912-47AF-B23B-6486C98E735D}" type="presParOf" srcId="{C16F1866-0641-4409-AC2D-A83DD76E158E}" destId="{2B634AFB-55A2-4149-B0CF-7F55198DBD66}" srcOrd="3" destOrd="0" presId="urn:microsoft.com/office/officeart/2008/layout/BendingPictureCaptionList"/>
    <dgm:cxn modelId="{B94BD0DE-481C-40E6-B1E0-DF7126E2AECB}" type="presParOf" srcId="{C16F1866-0641-4409-AC2D-A83DD76E158E}" destId="{114593DA-7894-42A2-8948-B2A67A6DF5D0}" srcOrd="4" destOrd="0" presId="urn:microsoft.com/office/officeart/2008/layout/BendingPictureCaptionList"/>
    <dgm:cxn modelId="{6525BD0E-DF7C-442B-B05F-4BC6FC1D5AB1}" type="presParOf" srcId="{114593DA-7894-42A2-8948-B2A67A6DF5D0}" destId="{6B447BB1-56FB-4F34-BB0F-12FD33405531}" srcOrd="0" destOrd="0" presId="urn:microsoft.com/office/officeart/2008/layout/BendingPictureCaptionList"/>
    <dgm:cxn modelId="{08E30631-4E8C-4CCE-92CE-41259C79DF99}" type="presParOf" srcId="{114593DA-7894-42A2-8948-B2A67A6DF5D0}" destId="{BBDF1B85-244D-4E51-A9BE-BBB87B408F65}" srcOrd="1" destOrd="0" presId="urn:microsoft.com/office/officeart/2008/layout/BendingPictureCaptionList"/>
    <dgm:cxn modelId="{D42395E3-E5CB-48C6-A0B5-99177DB99594}" type="presParOf" srcId="{C16F1866-0641-4409-AC2D-A83DD76E158E}" destId="{1D9C5BEC-3DE9-4B42-9F6A-BD84DE783B82}" srcOrd="5" destOrd="0" presId="urn:microsoft.com/office/officeart/2008/layout/BendingPictureCaptionList"/>
    <dgm:cxn modelId="{515B8D37-380F-4AD3-A4DA-F475A01770D1}" type="presParOf" srcId="{C16F1866-0641-4409-AC2D-A83DD76E158E}" destId="{04527128-3CF5-4355-B5AF-89E5152DCFAF}" srcOrd="6" destOrd="0" presId="urn:microsoft.com/office/officeart/2008/layout/BendingPictureCaptionList"/>
    <dgm:cxn modelId="{C4A53040-482D-46FF-96C2-4C48ECB84F61}" type="presParOf" srcId="{04527128-3CF5-4355-B5AF-89E5152DCFAF}" destId="{F1A2D423-7932-43CF-A02A-157E4526B452}" srcOrd="0" destOrd="0" presId="urn:microsoft.com/office/officeart/2008/layout/BendingPictureCaptionList"/>
    <dgm:cxn modelId="{F0FBB086-FAD9-4BD5-A257-05671A8A32DE}" type="presParOf" srcId="{04527128-3CF5-4355-B5AF-89E5152DCFAF}" destId="{7EE0B1C2-95FF-4FFF-95BC-FECFB5FE8C6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2EC47-F9CB-498C-B7F2-F8FFC2B53E47}">
      <dsp:nvSpPr>
        <dsp:cNvPr id="0" name=""/>
        <dsp:cNvSpPr/>
      </dsp:nvSpPr>
      <dsp:spPr>
        <a:xfrm>
          <a:off x="-5602173" y="-882938"/>
          <a:ext cx="6735258" cy="6735258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BFF73-10DC-456C-B078-4EC20429FCCB}">
      <dsp:nvSpPr>
        <dsp:cNvPr id="0" name=""/>
        <dsp:cNvSpPr/>
      </dsp:nvSpPr>
      <dsp:spPr>
        <a:xfrm>
          <a:off x="526225" y="295639"/>
          <a:ext cx="6066364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Ubuntu" panose="020B0504030602030204" pitchFamily="34" charset="0"/>
            </a:rPr>
            <a:t>Площадь округа – 10 296,93</a:t>
          </a:r>
          <a:r>
            <a:rPr lang="ru-RU" sz="1800" kern="12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kern="1200" dirty="0">
              <a:latin typeface="Ubuntu" panose="020B0504030602030204" pitchFamily="34" charset="0"/>
            </a:rPr>
            <a:t>кв. км</a:t>
          </a:r>
        </a:p>
      </dsp:txBody>
      <dsp:txXfrm>
        <a:off x="526225" y="295639"/>
        <a:ext cx="6066364" cy="625614"/>
      </dsp:txXfrm>
    </dsp:sp>
    <dsp:sp modelId="{358AF3FD-BA62-4F2E-B554-BA0E3A6A877A}">
      <dsp:nvSpPr>
        <dsp:cNvPr id="0" name=""/>
        <dsp:cNvSpPr/>
      </dsp:nvSpPr>
      <dsp:spPr>
        <a:xfrm>
          <a:off x="135216" y="217437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C6C4E-7E29-465F-A2D1-E6988B1BF81A}">
      <dsp:nvSpPr>
        <dsp:cNvPr id="0" name=""/>
        <dsp:cNvSpPr/>
      </dsp:nvSpPr>
      <dsp:spPr>
        <a:xfrm>
          <a:off x="974522" y="1233761"/>
          <a:ext cx="5618066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</a:rPr>
            <a:t>Численность населения на 01.01.2022 –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</a:rPr>
            <a:t>24 487 человек</a:t>
          </a:r>
        </a:p>
      </dsp:txBody>
      <dsp:txXfrm>
        <a:off x="974522" y="1233761"/>
        <a:ext cx="5618066" cy="625614"/>
      </dsp:txXfrm>
    </dsp:sp>
    <dsp:sp modelId="{A4BA79D4-A618-4503-9791-702805C5ED38}">
      <dsp:nvSpPr>
        <dsp:cNvPr id="0" name=""/>
        <dsp:cNvSpPr/>
      </dsp:nvSpPr>
      <dsp:spPr>
        <a:xfrm>
          <a:off x="583513" y="1155559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BFE16-59A3-41E2-8327-C63EA2EBE6C3}">
      <dsp:nvSpPr>
        <dsp:cNvPr id="0" name=""/>
        <dsp:cNvSpPr/>
      </dsp:nvSpPr>
      <dsp:spPr>
        <a:xfrm>
          <a:off x="1112113" y="2171883"/>
          <a:ext cx="5480475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Ubuntu" panose="020B0504030602030204" pitchFamily="34" charset="0"/>
            </a:rPr>
            <a:t>Расположен на северо-востоке Кировской области</a:t>
          </a:r>
        </a:p>
      </dsp:txBody>
      <dsp:txXfrm>
        <a:off x="1112113" y="2171883"/>
        <a:ext cx="5480475" cy="625614"/>
      </dsp:txXfrm>
    </dsp:sp>
    <dsp:sp modelId="{BB474ACF-6BEC-4F6C-962E-92F1FA282F02}">
      <dsp:nvSpPr>
        <dsp:cNvPr id="0" name=""/>
        <dsp:cNvSpPr/>
      </dsp:nvSpPr>
      <dsp:spPr>
        <a:xfrm>
          <a:off x="721104" y="2093681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50539-9948-4B44-BA8C-6D49312D397E}">
      <dsp:nvSpPr>
        <dsp:cNvPr id="0" name=""/>
        <dsp:cNvSpPr/>
      </dsp:nvSpPr>
      <dsp:spPr>
        <a:xfrm>
          <a:off x="974522" y="3110005"/>
          <a:ext cx="5618066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В 210 км от областного центра г. Кирова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Constantia" panose="02030602050306030303" pitchFamily="18" charset="0"/>
          </a:endParaRPr>
        </a:p>
      </dsp:txBody>
      <dsp:txXfrm>
        <a:off x="974522" y="3110005"/>
        <a:ext cx="5618066" cy="625614"/>
      </dsp:txXfrm>
    </dsp:sp>
    <dsp:sp modelId="{8464EFD0-FCEE-44B2-9B27-45B9D139D0C6}">
      <dsp:nvSpPr>
        <dsp:cNvPr id="0" name=""/>
        <dsp:cNvSpPr/>
      </dsp:nvSpPr>
      <dsp:spPr>
        <a:xfrm>
          <a:off x="583513" y="3031803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5D511-163C-464D-8695-0B382C316578}">
      <dsp:nvSpPr>
        <dsp:cNvPr id="0" name=""/>
        <dsp:cNvSpPr/>
      </dsp:nvSpPr>
      <dsp:spPr>
        <a:xfrm>
          <a:off x="742127" y="3807787"/>
          <a:ext cx="5634560" cy="110629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Ubuntu" panose="020B0504030602030204" pitchFamily="34" charset="0"/>
            </a:rPr>
            <a:t>Верхнекамский     муниципальный округ Кировской области образован 01.01.2022, граничит с Пермским краем и Республикой Коми</a:t>
          </a:r>
        </a:p>
      </dsp:txBody>
      <dsp:txXfrm>
        <a:off x="742127" y="3807787"/>
        <a:ext cx="5634560" cy="1106293"/>
      </dsp:txXfrm>
    </dsp:sp>
    <dsp:sp modelId="{20170638-36D2-4BD9-A2F0-374AC54AA355}">
      <dsp:nvSpPr>
        <dsp:cNvPr id="0" name=""/>
        <dsp:cNvSpPr/>
      </dsp:nvSpPr>
      <dsp:spPr>
        <a:xfrm>
          <a:off x="15133" y="3894190"/>
          <a:ext cx="1022184" cy="9334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AADFA-53A6-4CF4-BAF2-5AE184168E5F}">
      <dsp:nvSpPr>
        <dsp:cNvPr id="0" name=""/>
        <dsp:cNvSpPr/>
      </dsp:nvSpPr>
      <dsp:spPr>
        <a:xfrm rot="5400000">
          <a:off x="-173067" y="174977"/>
          <a:ext cx="1153784" cy="807649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1</a:t>
          </a:r>
        </a:p>
      </dsp:txBody>
      <dsp:txXfrm rot="-5400000">
        <a:off x="1" y="405735"/>
        <a:ext cx="807649" cy="346135"/>
      </dsp:txXfrm>
    </dsp:sp>
    <dsp:sp modelId="{F483F5B2-F1CB-4FE2-B4A6-360BF460AB77}">
      <dsp:nvSpPr>
        <dsp:cNvPr id="0" name=""/>
        <dsp:cNvSpPr/>
      </dsp:nvSpPr>
      <dsp:spPr>
        <a:xfrm rot="5400000">
          <a:off x="3203844" y="-2394285"/>
          <a:ext cx="749960" cy="5542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Выгодное транспортное расположение (имеется ж/д сообщение)</a:t>
          </a:r>
        </a:p>
      </dsp:txBody>
      <dsp:txXfrm rot="-5400000">
        <a:off x="807649" y="38520"/>
        <a:ext cx="5505740" cy="676740"/>
      </dsp:txXfrm>
    </dsp:sp>
    <dsp:sp modelId="{A880E1FD-ACA3-4471-A08C-5A3A5CCFDA47}">
      <dsp:nvSpPr>
        <dsp:cNvPr id="0" name=""/>
        <dsp:cNvSpPr/>
      </dsp:nvSpPr>
      <dsp:spPr>
        <a:xfrm rot="5400000">
          <a:off x="-173067" y="1180717"/>
          <a:ext cx="1153784" cy="807649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2</a:t>
          </a:r>
        </a:p>
      </dsp:txBody>
      <dsp:txXfrm rot="-5400000">
        <a:off x="1" y="1411475"/>
        <a:ext cx="807649" cy="346135"/>
      </dsp:txXfrm>
    </dsp:sp>
    <dsp:sp modelId="{2C05A856-A2FE-4670-95C8-5BB2CB651999}">
      <dsp:nvSpPr>
        <dsp:cNvPr id="0" name=""/>
        <dsp:cNvSpPr/>
      </dsp:nvSpPr>
      <dsp:spPr>
        <a:xfrm rot="5400000">
          <a:off x="3203844" y="-1388545"/>
          <a:ext cx="749960" cy="5542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Наличие лесных ресурсов  </a:t>
          </a:r>
        </a:p>
      </dsp:txBody>
      <dsp:txXfrm rot="-5400000">
        <a:off x="807649" y="1044260"/>
        <a:ext cx="5505740" cy="676740"/>
      </dsp:txXfrm>
    </dsp:sp>
    <dsp:sp modelId="{1180FD6F-F048-4730-B6DB-BA07B1CFFCF2}">
      <dsp:nvSpPr>
        <dsp:cNvPr id="0" name=""/>
        <dsp:cNvSpPr/>
      </dsp:nvSpPr>
      <dsp:spPr>
        <a:xfrm rot="5400000">
          <a:off x="-173067" y="2186458"/>
          <a:ext cx="1153784" cy="807649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3</a:t>
          </a:r>
        </a:p>
      </dsp:txBody>
      <dsp:txXfrm rot="-5400000">
        <a:off x="1" y="2417216"/>
        <a:ext cx="807649" cy="346135"/>
      </dsp:txXfrm>
    </dsp:sp>
    <dsp:sp modelId="{6FCA6A36-AF66-4C36-8287-3D7CD4228365}">
      <dsp:nvSpPr>
        <dsp:cNvPr id="0" name=""/>
        <dsp:cNvSpPr/>
      </dsp:nvSpPr>
      <dsp:spPr>
        <a:xfrm rot="5400000">
          <a:off x="3203844" y="-382805"/>
          <a:ext cx="749960" cy="5542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rPr>
            <a:t>Наличие полезных ископаемых (торф, фосфориты, ПГС)</a:t>
          </a:r>
        </a:p>
      </dsp:txBody>
      <dsp:txXfrm rot="-5400000">
        <a:off x="807649" y="2050000"/>
        <a:ext cx="5505740" cy="676740"/>
      </dsp:txXfrm>
    </dsp:sp>
    <dsp:sp modelId="{C3E07E52-6583-4FD5-84E7-2E650876328F}">
      <dsp:nvSpPr>
        <dsp:cNvPr id="0" name=""/>
        <dsp:cNvSpPr/>
      </dsp:nvSpPr>
      <dsp:spPr>
        <a:xfrm rot="5400000">
          <a:off x="-173067" y="3192198"/>
          <a:ext cx="1153784" cy="807649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4</a:t>
          </a:r>
        </a:p>
      </dsp:txBody>
      <dsp:txXfrm rot="-5400000">
        <a:off x="1" y="3422956"/>
        <a:ext cx="807649" cy="346135"/>
      </dsp:txXfrm>
    </dsp:sp>
    <dsp:sp modelId="{24DEFE0A-03F5-46AD-810E-6C19E2B5DEBB}">
      <dsp:nvSpPr>
        <dsp:cNvPr id="0" name=""/>
        <dsp:cNvSpPr/>
      </dsp:nvSpPr>
      <dsp:spPr>
        <a:xfrm rot="5400000">
          <a:off x="3203844" y="622935"/>
          <a:ext cx="749960" cy="55423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Свободные земельные участки</a:t>
          </a:r>
        </a:p>
      </dsp:txBody>
      <dsp:txXfrm rot="-5400000">
        <a:off x="807649" y="3055740"/>
        <a:ext cx="5505740" cy="676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961A8-B336-41C5-8352-118A4282D767}">
      <dsp:nvSpPr>
        <dsp:cNvPr id="0" name=""/>
        <dsp:cNvSpPr/>
      </dsp:nvSpPr>
      <dsp:spPr>
        <a:xfrm rot="5400000">
          <a:off x="-127372" y="129261"/>
          <a:ext cx="849147" cy="594402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10</a:t>
          </a:r>
        </a:p>
      </dsp:txBody>
      <dsp:txXfrm rot="-5400000">
        <a:off x="1" y="299089"/>
        <a:ext cx="594402" cy="254745"/>
      </dsp:txXfrm>
    </dsp:sp>
    <dsp:sp modelId="{E14D29ED-7FFF-4698-BD18-37A6A5D98E75}">
      <dsp:nvSpPr>
        <dsp:cNvPr id="0" name=""/>
        <dsp:cNvSpPr/>
      </dsp:nvSpPr>
      <dsp:spPr>
        <a:xfrm rot="5400000">
          <a:off x="2775078" y="-2178785"/>
          <a:ext cx="552235" cy="491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дошкольных образовательных организаций</a:t>
          </a:r>
        </a:p>
      </dsp:txBody>
      <dsp:txXfrm rot="-5400000">
        <a:off x="594402" y="28849"/>
        <a:ext cx="4886629" cy="498319"/>
      </dsp:txXfrm>
    </dsp:sp>
    <dsp:sp modelId="{2DBF9F4F-FC60-445D-BCA1-91A34FE7FAA0}">
      <dsp:nvSpPr>
        <dsp:cNvPr id="0" name=""/>
        <dsp:cNvSpPr/>
      </dsp:nvSpPr>
      <dsp:spPr>
        <a:xfrm rot="5400000">
          <a:off x="-127372" y="823453"/>
          <a:ext cx="849147" cy="594402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10</a:t>
          </a:r>
        </a:p>
      </dsp:txBody>
      <dsp:txXfrm rot="-5400000">
        <a:off x="1" y="993281"/>
        <a:ext cx="594402" cy="254745"/>
      </dsp:txXfrm>
    </dsp:sp>
    <dsp:sp modelId="{C677DCC4-78F1-4C4B-96C6-8DFEA3DE0569}">
      <dsp:nvSpPr>
        <dsp:cNvPr id="0" name=""/>
        <dsp:cNvSpPr/>
      </dsp:nvSpPr>
      <dsp:spPr>
        <a:xfrm rot="5400000">
          <a:off x="2775223" y="-1484738"/>
          <a:ext cx="551945" cy="491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общеобразовательные организации</a:t>
          </a:r>
        </a:p>
      </dsp:txBody>
      <dsp:txXfrm rot="-5400000">
        <a:off x="594402" y="723027"/>
        <a:ext cx="4886643" cy="498057"/>
      </dsp:txXfrm>
    </dsp:sp>
    <dsp:sp modelId="{B9FCBA92-5E76-48DB-B6C2-A3E321635045}">
      <dsp:nvSpPr>
        <dsp:cNvPr id="0" name=""/>
        <dsp:cNvSpPr/>
      </dsp:nvSpPr>
      <dsp:spPr>
        <a:xfrm rot="5400000">
          <a:off x="-127372" y="1517646"/>
          <a:ext cx="849147" cy="594402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3</a:t>
          </a:r>
        </a:p>
      </dsp:txBody>
      <dsp:txXfrm rot="-5400000">
        <a:off x="1" y="1687474"/>
        <a:ext cx="594402" cy="254745"/>
      </dsp:txXfrm>
    </dsp:sp>
    <dsp:sp modelId="{F184454F-57AA-48F7-9DE4-85A292F9CE32}">
      <dsp:nvSpPr>
        <dsp:cNvPr id="0" name=""/>
        <dsp:cNvSpPr/>
      </dsp:nvSpPr>
      <dsp:spPr>
        <a:xfrm rot="5400000">
          <a:off x="2775223" y="-790546"/>
          <a:ext cx="551945" cy="491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учреждения дополнительного образования</a:t>
          </a:r>
        </a:p>
      </dsp:txBody>
      <dsp:txXfrm rot="-5400000">
        <a:off x="594402" y="1417219"/>
        <a:ext cx="4886643" cy="498057"/>
      </dsp:txXfrm>
    </dsp:sp>
    <dsp:sp modelId="{11F2AB68-5A5F-433A-A6B8-F02A6C5B1C5D}">
      <dsp:nvSpPr>
        <dsp:cNvPr id="0" name=""/>
        <dsp:cNvSpPr/>
      </dsp:nvSpPr>
      <dsp:spPr>
        <a:xfrm rot="5400000">
          <a:off x="-127372" y="2211838"/>
          <a:ext cx="849147" cy="594402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1</a:t>
          </a:r>
        </a:p>
      </dsp:txBody>
      <dsp:txXfrm rot="-5400000">
        <a:off x="1" y="2381666"/>
        <a:ext cx="594402" cy="254745"/>
      </dsp:txXfrm>
    </dsp:sp>
    <dsp:sp modelId="{73AC8842-AB06-4D48-B0F0-DBB7EFEB88E2}">
      <dsp:nvSpPr>
        <dsp:cNvPr id="0" name=""/>
        <dsp:cNvSpPr/>
      </dsp:nvSpPr>
      <dsp:spPr>
        <a:xfrm rot="5400000">
          <a:off x="2775223" y="-96354"/>
          <a:ext cx="551945" cy="4913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учебное заведение профессионального образования</a:t>
          </a:r>
        </a:p>
      </dsp:txBody>
      <dsp:txXfrm rot="-5400000">
        <a:off x="594402" y="2111411"/>
        <a:ext cx="4886643" cy="4980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1462A-A19E-46C8-9AAC-D27804174A5E}">
      <dsp:nvSpPr>
        <dsp:cNvPr id="0" name=""/>
        <dsp:cNvSpPr/>
      </dsp:nvSpPr>
      <dsp:spPr>
        <a:xfrm>
          <a:off x="0" y="21479"/>
          <a:ext cx="571903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27 577 рублей</a:t>
          </a:r>
        </a:p>
      </dsp:txBody>
      <dsp:txXfrm>
        <a:off x="24674" y="46153"/>
        <a:ext cx="5669689" cy="456092"/>
      </dsp:txXfrm>
    </dsp:sp>
    <dsp:sp modelId="{F4D54273-A467-4DE5-9A6A-08651D68FF3B}">
      <dsp:nvSpPr>
        <dsp:cNvPr id="0" name=""/>
        <dsp:cNvSpPr/>
      </dsp:nvSpPr>
      <dsp:spPr>
        <a:xfrm>
          <a:off x="0" y="526919"/>
          <a:ext cx="5719037" cy="475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7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заработная плата, начисленная работникам за 2022 год</a:t>
          </a:r>
        </a:p>
      </dsp:txBody>
      <dsp:txXfrm>
        <a:off x="0" y="526919"/>
        <a:ext cx="5719037" cy="475064"/>
      </dsp:txXfrm>
    </dsp:sp>
    <dsp:sp modelId="{37E514A1-4C2E-41B2-A54B-0D0FAE036EA8}">
      <dsp:nvSpPr>
        <dsp:cNvPr id="0" name=""/>
        <dsp:cNvSpPr/>
      </dsp:nvSpPr>
      <dsp:spPr>
        <a:xfrm>
          <a:off x="0" y="1001984"/>
          <a:ext cx="571903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1,2 %</a:t>
          </a:r>
        </a:p>
      </dsp:txBody>
      <dsp:txXfrm>
        <a:off x="24674" y="1026658"/>
        <a:ext cx="5669689" cy="456092"/>
      </dsp:txXfrm>
    </dsp:sp>
    <dsp:sp modelId="{4162AFDC-61E3-4C00-B8AE-32931733349D}">
      <dsp:nvSpPr>
        <dsp:cNvPr id="0" name=""/>
        <dsp:cNvSpPr/>
      </dsp:nvSpPr>
      <dsp:spPr>
        <a:xfrm>
          <a:off x="0" y="1507424"/>
          <a:ext cx="5719037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7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уровень безработицы на 01.01.2023 </a:t>
          </a:r>
        </a:p>
      </dsp:txBody>
      <dsp:txXfrm>
        <a:off x="0" y="1507424"/>
        <a:ext cx="5719037" cy="447119"/>
      </dsp:txXfrm>
    </dsp:sp>
    <dsp:sp modelId="{CCD4386D-3D8E-4869-9B9C-0A9B6FCCEAB7}">
      <dsp:nvSpPr>
        <dsp:cNvPr id="0" name=""/>
        <dsp:cNvSpPr/>
      </dsp:nvSpPr>
      <dsp:spPr>
        <a:xfrm>
          <a:off x="0" y="1954544"/>
          <a:ext cx="571903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126F87"/>
              </a:solidFill>
              <a:latin typeface="Ubuntu" panose="020B0504030602030204" pitchFamily="34" charset="0"/>
            </a:rPr>
            <a:t>132 человека</a:t>
          </a:r>
        </a:p>
      </dsp:txBody>
      <dsp:txXfrm>
        <a:off x="24674" y="1979218"/>
        <a:ext cx="5669689" cy="456092"/>
      </dsp:txXfrm>
    </dsp:sp>
    <dsp:sp modelId="{97290745-B1F2-4136-8554-FC51BBE6AEDA}">
      <dsp:nvSpPr>
        <dsp:cNvPr id="0" name=""/>
        <dsp:cNvSpPr/>
      </dsp:nvSpPr>
      <dsp:spPr>
        <a:xfrm>
          <a:off x="0" y="2472019"/>
          <a:ext cx="5719037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57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01.01.2023 </a:t>
          </a:r>
        </a:p>
      </dsp:txBody>
      <dsp:txXfrm>
        <a:off x="0" y="2472019"/>
        <a:ext cx="5719037" cy="4471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4B68D-A3CD-4D67-9F81-61B5611D92DA}">
      <dsp:nvSpPr>
        <dsp:cNvPr id="0" name=""/>
        <dsp:cNvSpPr/>
      </dsp:nvSpPr>
      <dsp:spPr>
        <a:xfrm>
          <a:off x="0" y="498010"/>
          <a:ext cx="10515598" cy="66401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3A422-5C03-4508-8B3E-D33E882D6143}">
      <dsp:nvSpPr>
        <dsp:cNvPr id="0" name=""/>
        <dsp:cNvSpPr/>
      </dsp:nvSpPr>
      <dsp:spPr>
        <a:xfrm>
          <a:off x="246501" y="0"/>
          <a:ext cx="2985098" cy="664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Обращение в администрацию </a:t>
          </a:r>
        </a:p>
      </dsp:txBody>
      <dsp:txXfrm>
        <a:off x="246501" y="0"/>
        <a:ext cx="2985098" cy="664014"/>
      </dsp:txXfrm>
    </dsp:sp>
    <dsp:sp modelId="{032BEF8E-47BE-4428-8991-5E3343D84535}">
      <dsp:nvSpPr>
        <dsp:cNvPr id="0" name=""/>
        <dsp:cNvSpPr/>
      </dsp:nvSpPr>
      <dsp:spPr>
        <a:xfrm>
          <a:off x="1660347" y="751314"/>
          <a:ext cx="157406" cy="157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DBBB01-6258-41FF-9CC4-76E6B1B7254B}">
      <dsp:nvSpPr>
        <dsp:cNvPr id="0" name=""/>
        <dsp:cNvSpPr/>
      </dsp:nvSpPr>
      <dsp:spPr>
        <a:xfrm>
          <a:off x="3220868" y="0"/>
          <a:ext cx="2985098" cy="664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Консультирование, анализ проекта</a:t>
          </a:r>
        </a:p>
      </dsp:txBody>
      <dsp:txXfrm>
        <a:off x="3220868" y="0"/>
        <a:ext cx="2985098" cy="664014"/>
      </dsp:txXfrm>
    </dsp:sp>
    <dsp:sp modelId="{DCA5563C-77A9-4E8F-854E-00A37EA40C7A}">
      <dsp:nvSpPr>
        <dsp:cNvPr id="0" name=""/>
        <dsp:cNvSpPr/>
      </dsp:nvSpPr>
      <dsp:spPr>
        <a:xfrm>
          <a:off x="4653316" y="751314"/>
          <a:ext cx="157406" cy="157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47DA86-DFD4-4CBD-BCBB-24945323EC93}">
      <dsp:nvSpPr>
        <dsp:cNvPr id="0" name=""/>
        <dsp:cNvSpPr/>
      </dsp:nvSpPr>
      <dsp:spPr>
        <a:xfrm>
          <a:off x="6232439" y="0"/>
          <a:ext cx="2985098" cy="664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126F87"/>
              </a:solidFill>
              <a:latin typeface="Ubuntu" panose="020B0504030602030204" pitchFamily="34" charset="0"/>
            </a:rPr>
            <a:t>Подбор подходящих мер поддержки</a:t>
          </a:r>
        </a:p>
      </dsp:txBody>
      <dsp:txXfrm>
        <a:off x="6232439" y="0"/>
        <a:ext cx="2985098" cy="664014"/>
      </dsp:txXfrm>
    </dsp:sp>
    <dsp:sp modelId="{853B6E41-C2E1-4FC4-A320-FEAB91B1B476}">
      <dsp:nvSpPr>
        <dsp:cNvPr id="0" name=""/>
        <dsp:cNvSpPr/>
      </dsp:nvSpPr>
      <dsp:spPr>
        <a:xfrm>
          <a:off x="7646285" y="751314"/>
          <a:ext cx="157406" cy="157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84AF7-8EE2-47E9-A826-B1E89E1FB029}">
      <dsp:nvSpPr>
        <dsp:cNvPr id="0" name=""/>
        <dsp:cNvSpPr/>
      </dsp:nvSpPr>
      <dsp:spPr>
        <a:xfrm>
          <a:off x="1" y="695102"/>
          <a:ext cx="2735011" cy="21880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601E68-8F9B-4C1D-8921-1BFBDA0E6393}">
      <dsp:nvSpPr>
        <dsp:cNvPr id="0" name=""/>
        <dsp:cNvSpPr/>
      </dsp:nvSpPr>
      <dsp:spPr>
        <a:xfrm>
          <a:off x="133902" y="2765543"/>
          <a:ext cx="2434159" cy="76580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производство </a:t>
          </a:r>
          <a:r>
            <a:rPr lang="ru-RU" sz="1400" b="1" kern="1200" dirty="0" err="1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фосфоросодержащих</a:t>
          </a: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удобрений</a:t>
          </a:r>
          <a:endParaRPr lang="ru-RU" sz="1400" b="1" kern="1200" dirty="0">
            <a:solidFill>
              <a:srgbClr val="126F87"/>
            </a:solidFill>
            <a:latin typeface="Ubuntu" panose="020B0504030602030204" pitchFamily="34" charset="0"/>
          </a:endParaRPr>
        </a:p>
      </dsp:txBody>
      <dsp:txXfrm>
        <a:off x="133902" y="2765543"/>
        <a:ext cx="2434159" cy="765803"/>
      </dsp:txXfrm>
    </dsp:sp>
    <dsp:sp modelId="{932E441C-5CBA-48C2-88FC-B7C9B3AE345B}">
      <dsp:nvSpPr>
        <dsp:cNvPr id="0" name=""/>
        <dsp:cNvSpPr/>
      </dsp:nvSpPr>
      <dsp:spPr>
        <a:xfrm>
          <a:off x="3011959" y="709564"/>
          <a:ext cx="2735011" cy="21880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44BD85-6B34-41F6-9D37-5AF063B45042}">
      <dsp:nvSpPr>
        <dsp:cNvPr id="0" name=""/>
        <dsp:cNvSpPr/>
      </dsp:nvSpPr>
      <dsp:spPr>
        <a:xfrm>
          <a:off x="3166768" y="2765543"/>
          <a:ext cx="2435498" cy="76580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производство стекловолокна и продукции из него</a:t>
          </a:r>
        </a:p>
      </dsp:txBody>
      <dsp:txXfrm>
        <a:off x="3166768" y="2765543"/>
        <a:ext cx="2435498" cy="765803"/>
      </dsp:txXfrm>
    </dsp:sp>
    <dsp:sp modelId="{6B447BB1-56FB-4F34-BB0F-12FD33405531}">
      <dsp:nvSpPr>
        <dsp:cNvPr id="0" name=""/>
        <dsp:cNvSpPr/>
      </dsp:nvSpPr>
      <dsp:spPr>
        <a:xfrm>
          <a:off x="6049408" y="752953"/>
          <a:ext cx="2735011" cy="21880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1B85-244D-4E51-A9BE-BBB87B408F65}">
      <dsp:nvSpPr>
        <dsp:cNvPr id="0" name=""/>
        <dsp:cNvSpPr/>
      </dsp:nvSpPr>
      <dsp:spPr>
        <a:xfrm>
          <a:off x="6165386" y="2736619"/>
          <a:ext cx="2434159" cy="76580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</a:rPr>
            <a:t>высокотехнологичное производство плит МДФ</a:t>
          </a:r>
          <a:endParaRPr lang="ru-RU" sz="1400" b="1" kern="1200" dirty="0">
            <a:solidFill>
              <a:srgbClr val="126F87"/>
            </a:solidFill>
            <a:latin typeface="Ubuntu" panose="020B0504030602030204" pitchFamily="34" charset="0"/>
          </a:endParaRPr>
        </a:p>
      </dsp:txBody>
      <dsp:txXfrm>
        <a:off x="6165386" y="2736619"/>
        <a:ext cx="2434159" cy="765803"/>
      </dsp:txXfrm>
    </dsp:sp>
    <dsp:sp modelId="{F1A2D423-7932-43CF-A02A-157E4526B452}">
      <dsp:nvSpPr>
        <dsp:cNvPr id="0" name=""/>
        <dsp:cNvSpPr/>
      </dsp:nvSpPr>
      <dsp:spPr>
        <a:xfrm>
          <a:off x="9028519" y="709564"/>
          <a:ext cx="2735011" cy="21880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E0B1C2-95FF-4FFF-95BC-FECFB5FE8C68}">
      <dsp:nvSpPr>
        <dsp:cNvPr id="0" name=""/>
        <dsp:cNvSpPr/>
      </dsp:nvSpPr>
      <dsp:spPr>
        <a:xfrm>
          <a:off x="9187189" y="2693229"/>
          <a:ext cx="2434159" cy="76580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126F87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126F87"/>
              </a:solidFill>
              <a:latin typeface="Ubuntu" panose="020B0504030602030204" pitchFamily="34" charset="0"/>
            </a:rPr>
            <a:t>производство глауконитов</a:t>
          </a:r>
        </a:p>
      </dsp:txBody>
      <dsp:txXfrm>
        <a:off x="9187189" y="2693229"/>
        <a:ext cx="2434159" cy="765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3FF81A4-0F4F-4802-8314-573A0545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32A0-5E45-4649-B77F-D5BE2EF72776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9180E9-8055-4DBE-8133-7CFCEB4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D89418-0B98-4943-9A1E-D5F83B26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3120D-A746-4741-951A-FC78F3FFF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47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9492B9-111D-46CF-89AF-E3249E2C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F839-72FB-48C0-B87E-D89B783062CD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70E800-52C2-4F4C-85CD-A72EACB7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2A1FBD-AA7B-47FC-9243-05E26895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C652-A09F-4051-8005-871EEEE8E2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52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4A86A4-D1C6-4AB8-827B-150390C1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C6AF-D59B-439B-BAF3-769AB7AF8F87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A93D4A-CA03-4828-9208-A3F39964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70CDBF-19C0-4062-B19E-6A3311E2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7514-BF6A-4107-B209-C6CF448FAA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755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ED6A36-AA0B-472A-9FB7-DB5A524E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DFB3-DCAD-4AFD-BE21-AEA749767F5E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4302BE-7387-4276-87AF-EDBAFBAD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03174D-81B4-4DFF-9A55-C60A8772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68A9-76AE-48E1-AD8D-6D5B279D1D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29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7FD7C4-58B6-4018-AD00-A33EA849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BE8D-AC94-461A-8DD2-3FD30D33A12F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D4216E-7B06-417D-AB7A-BFAE1E2A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DB44C89-3056-439D-82F6-2B7364A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AD91-4DE6-43FD-9A32-C1346F0B4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465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B5FF654-D3BB-4B0E-82D8-37A684E5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34DB-67DA-412F-A49B-A15594991720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84F69987-1723-4BE5-95AF-7B1C65BB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CEA03F3E-76B3-4517-B7D1-91B3DE08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E390-1F67-4061-B368-64302807FF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7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88F80DB4-B4CF-4B34-AC6E-87D172B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7EDC-39CC-459E-AA9C-8300B630E78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8297D00B-F3D0-41EC-9919-A568B3BD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95965925-7139-4CD5-B1DC-CA420B8A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A88B-34B9-411F-B396-F0C7B918C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919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="" xmlns:a16="http://schemas.microsoft.com/office/drawing/2014/main" id="{7E3A98B6-03E8-41BD-9C59-B22F83F1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5697-6ABD-4668-9E5A-444F7AFFB08E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="" xmlns:a16="http://schemas.microsoft.com/office/drawing/2014/main" id="{80624D50-02E8-4CBF-B8DC-68A9A622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27CA90EA-06CC-4A75-8C9F-8791CCC5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61BB-A2A0-436E-82BD-0D0168D204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695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="" xmlns:a16="http://schemas.microsoft.com/office/drawing/2014/main" id="{2A5342DE-517B-4DE3-A1DD-89C5263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16062-97D1-47E5-AA5F-C55E074972DD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="" xmlns:a16="http://schemas.microsoft.com/office/drawing/2014/main" id="{D77EE78C-DB53-4113-80A2-BFE2B036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="" xmlns:a16="http://schemas.microsoft.com/office/drawing/2014/main" id="{BCE4BEF2-20AB-473F-A92F-C06EF5E4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6021-922A-4F58-AB32-B36C28E484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3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2679B028-CD2F-4C7F-AE8C-9A93B305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6A4AA-A485-4FDE-802A-AF85FB50C6E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EAD7E397-6B7F-406A-9087-9973C962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1BBB4FA2-F812-4D71-BD30-77207169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D0F-4BDB-42CE-8281-3AC51FE173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589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="" xmlns:a16="http://schemas.microsoft.com/office/drawing/2014/main" id="{D22F4E7E-55B1-477F-8FA2-63A3329F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3C0B0-4121-49B0-876A-E1311CF26632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="" xmlns:a16="http://schemas.microsoft.com/office/drawing/2014/main" id="{B3931E37-5BE5-4622-8C89-90CD170C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="" xmlns:a16="http://schemas.microsoft.com/office/drawing/2014/main" id="{6D38D1B0-D776-4BD2-94F2-195668D3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2EC2E-03F7-477D-A499-751F206511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116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="" xmlns:a16="http://schemas.microsoft.com/office/drawing/2014/main" id="{D98D1F5F-F3E8-400B-A1CB-00111195E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="" xmlns:a16="http://schemas.microsoft.com/office/drawing/2014/main" id="{8E3411C4-29DF-4C4B-8642-E3D4E8058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6C553F-466C-4E0A-9183-7D00B689A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477074-3187-4533-9AFA-5DA9299B9235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8E747D-5539-45CA-8E57-D1E514EAF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295A4E-051E-415D-8DA8-CDA21797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355FE2-86E5-4888-8C36-33F21ECA18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&#1074;&#1077;&#1088;&#1093;&#1085;&#1077;&#1082;&#1072;&#1084;&#1089;&#1082;&#1080;&#1081;&#1086;&#1082;&#1088;&#1091;&#1075;.&#1088;&#1092;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37.jpe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Заголовок 1">
            <a:extLst>
              <a:ext uri="{FF2B5EF4-FFF2-40B4-BE49-F238E27FC236}">
                <a16:creationId xmlns="" xmlns:a16="http://schemas.microsoft.com/office/drawing/2014/main" id="{DEA1F243-159F-41BF-A1E2-9872A50CD7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81363" y="1539875"/>
            <a:ext cx="9144000" cy="2387600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126F87"/>
                </a:solidFill>
              </a:rPr>
              <a:t>Инвестиционная привлекательность</a:t>
            </a:r>
          </a:p>
        </p:txBody>
      </p:sp>
      <p:sp>
        <p:nvSpPr>
          <p:cNvPr id="3075" name="Подзаголовок 2">
            <a:extLst>
              <a:ext uri="{FF2B5EF4-FFF2-40B4-BE49-F238E27FC236}">
                <a16:creationId xmlns="" xmlns:a16="http://schemas.microsoft.com/office/drawing/2014/main" id="{4FCA097E-82A0-488F-B67E-F67D177C74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09938" y="4132263"/>
            <a:ext cx="9144000" cy="1249362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3076" name="Прямоугольник 4">
            <a:extLst>
              <a:ext uri="{FF2B5EF4-FFF2-40B4-BE49-F238E27FC236}">
                <a16:creationId xmlns="" xmlns:a16="http://schemas.microsoft.com/office/drawing/2014/main" id="{4FEB1F08-BD48-423C-92D1-CD3C5B8E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351588"/>
            <a:ext cx="1099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26F87"/>
                </a:solidFill>
                <a:latin typeface="Ubuntu" panose="020B0504030602030204" pitchFamily="34" charset="0"/>
              </a:rPr>
              <a:t>2023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0374E-EF64-4815-A403-C3AA1377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83" y="2437912"/>
            <a:ext cx="2472716" cy="1990140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74E974-4316-4C3A-8AC3-ED0863D3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86" y="374973"/>
            <a:ext cx="2458531" cy="2066059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62BFCC6-91C4-45BA-A54B-A32E78FF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088" y="3361886"/>
            <a:ext cx="2474949" cy="202723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F37E81D-E52D-4FC2-8ED5-1999751D8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886" y="4380315"/>
            <a:ext cx="2472716" cy="1971273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51F38F9-B54E-44D5-904A-DBB0B371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75" y="1389134"/>
            <a:ext cx="2472716" cy="1999459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="" xmlns:a16="http://schemas.microsoft.com/office/drawing/2014/main" id="{9D13F473-1A68-4C22-B64D-8927E47B9C37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(региональный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3ED67ABD-AB2D-4C92-9044-518ED9E95EFE}"/>
              </a:ext>
            </a:extLst>
          </p:cNvPr>
          <p:cNvCxnSpPr>
            <a:cxnSpLocks/>
          </p:cNvCxnSpPr>
          <p:nvPr/>
        </p:nvCxnSpPr>
        <p:spPr>
          <a:xfrm>
            <a:off x="7458075" y="755650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Прямоугольник 7">
            <a:extLst>
              <a:ext uri="{FF2B5EF4-FFF2-40B4-BE49-F238E27FC236}">
                <a16:creationId xmlns="" xmlns:a16="http://schemas.microsoft.com/office/drawing/2014/main" id="{F32B66B5-C0CD-4644-AA68-4DC90A002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722438"/>
            <a:ext cx="6683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Льготное кредитование. Гарантийное кредитование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Образовательные услуги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территориальных кластеров Кировской области</a:t>
            </a:r>
            <a:endParaRPr lang="en-US" altLang="ru-RU" sz="13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sp>
        <p:nvSpPr>
          <p:cNvPr id="12293" name="Стрелка вправо 9">
            <a:extLst>
              <a:ext uri="{FF2B5EF4-FFF2-40B4-BE49-F238E27FC236}">
                <a16:creationId xmlns="" xmlns:a16="http://schemas.microsoft.com/office/drawing/2014/main" id="{85FFD55D-1658-44FF-8347-5748839E7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913" y="2362200"/>
            <a:ext cx="430212" cy="285750"/>
          </a:xfrm>
          <a:prstGeom prst="rightArrow">
            <a:avLst>
              <a:gd name="adj1" fmla="val 50000"/>
              <a:gd name="adj2" fmla="val 5029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2294" name="Стрелка вправо 9">
            <a:extLst>
              <a:ext uri="{FF2B5EF4-FFF2-40B4-BE49-F238E27FC236}">
                <a16:creationId xmlns="" xmlns:a16="http://schemas.microsoft.com/office/drawing/2014/main" id="{8F3B8EE6-F602-45F9-8E30-00412A59E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3552825"/>
            <a:ext cx="447675" cy="312738"/>
          </a:xfrm>
          <a:prstGeom prst="rightArrow">
            <a:avLst>
              <a:gd name="adj1" fmla="val 50000"/>
              <a:gd name="adj2" fmla="val 5026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2295" name="Прямоугольник 7">
            <a:extLst>
              <a:ext uri="{FF2B5EF4-FFF2-40B4-BE49-F238E27FC236}">
                <a16:creationId xmlns="" xmlns:a16="http://schemas.microsoft.com/office/drawing/2014/main" id="{D2749805-8DE4-4592-904E-8ED77B0A4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3190875"/>
            <a:ext cx="66103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Антикризисные меры для бизнеса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Онлайн-сервисы для организации удалённой работы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«Горячие линии» для консультаций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Цифровая платформа - представление услуг для предпринимателей в электронном виде</a:t>
            </a:r>
          </a:p>
        </p:txBody>
      </p:sp>
      <p:sp>
        <p:nvSpPr>
          <p:cNvPr id="12296" name="Прямоугольник 7">
            <a:extLst>
              <a:ext uri="{FF2B5EF4-FFF2-40B4-BE49-F238E27FC236}">
                <a16:creationId xmlns="" xmlns:a16="http://schemas.microsoft.com/office/drawing/2014/main" id="{9EACE92F-1F1B-4C32-9060-89B94484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4421188"/>
            <a:ext cx="66929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Предоставление информационно-консультационной поддержки инвесторам,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комплексное сопровождение инвесторов в Кировской области,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оказание прочей консультационно-методической помощи в целях реализации инвестиционной деятельности</a:t>
            </a:r>
          </a:p>
        </p:txBody>
      </p:sp>
      <p:sp>
        <p:nvSpPr>
          <p:cNvPr id="12297" name="Стрелка вправо 9">
            <a:extLst>
              <a:ext uri="{FF2B5EF4-FFF2-40B4-BE49-F238E27FC236}">
                <a16:creationId xmlns="" xmlns:a16="http://schemas.microsoft.com/office/drawing/2014/main" id="{71C9F830-A08C-45EA-96B8-4D09A059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4714875"/>
            <a:ext cx="447675" cy="296863"/>
          </a:xfrm>
          <a:prstGeom prst="rightArrow">
            <a:avLst>
              <a:gd name="adj1" fmla="val 50000"/>
              <a:gd name="adj2" fmla="val 5028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2299" name="Прямоугольник 37">
            <a:extLst>
              <a:ext uri="{FF2B5EF4-FFF2-40B4-BE49-F238E27FC236}">
                <a16:creationId xmlns="" xmlns:a16="http://schemas.microsoft.com/office/drawing/2014/main" id="{358DAC05-6E0C-412A-9289-B65A40120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8162" y="5289550"/>
            <a:ext cx="20249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2300" name="Рисунок 4">
            <a:extLst>
              <a:ext uri="{FF2B5EF4-FFF2-40B4-BE49-F238E27FC236}">
                <a16:creationId xmlns="" xmlns:a16="http://schemas.microsoft.com/office/drawing/2014/main" id="{02253B3F-E1FE-407F-ACC2-434A08AD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3062288"/>
            <a:ext cx="22510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9">
            <a:extLst>
              <a:ext uri="{FF2B5EF4-FFF2-40B4-BE49-F238E27FC236}">
                <a16:creationId xmlns="" xmlns:a16="http://schemas.microsoft.com/office/drawing/2014/main" id="{0F5083C2-8CB7-40A6-953B-D82D0321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38313"/>
            <a:ext cx="30210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Прямоугольник 10">
            <a:extLst>
              <a:ext uri="{FF2B5EF4-FFF2-40B4-BE49-F238E27FC236}">
                <a16:creationId xmlns="" xmlns:a16="http://schemas.microsoft.com/office/drawing/2014/main" id="{CB154A3A-85F7-4E6A-A0B6-CDF31051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4307" y="2823464"/>
            <a:ext cx="1574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>
                <a:solidFill>
                  <a:srgbClr val="04617B"/>
                </a:solidFill>
                <a:latin typeface="Ubuntu" panose="020B0504030602030204" pitchFamily="34" charset="0"/>
              </a:rPr>
              <a:t>https://kfpp.ru</a:t>
            </a:r>
            <a:endParaRPr lang="ru-RU" altLang="ru-RU" sz="1300" b="1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sp>
        <p:nvSpPr>
          <p:cNvPr id="12303" name="Прямоугольник 12">
            <a:extLst>
              <a:ext uri="{FF2B5EF4-FFF2-40B4-BE49-F238E27FC236}">
                <a16:creationId xmlns="" xmlns:a16="http://schemas.microsoft.com/office/drawing/2014/main" id="{CC956FFD-03EE-49D6-B897-29A9F71FA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8310" y="3968751"/>
            <a:ext cx="2252662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https:</a:t>
            </a:r>
            <a:r>
              <a:rPr lang="ru-RU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мойбизнес-43.рф</a:t>
            </a:r>
          </a:p>
        </p:txBody>
      </p:sp>
      <p:sp>
        <p:nvSpPr>
          <p:cNvPr id="12304" name="Стрелка вправо 9">
            <a:extLst>
              <a:ext uri="{FF2B5EF4-FFF2-40B4-BE49-F238E27FC236}">
                <a16:creationId xmlns="" xmlns:a16="http://schemas.microsoft.com/office/drawing/2014/main" id="{E2BE97B5-6FB7-4D87-8F82-F83B62CF6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5903913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2305" name="Прямоугольник 7">
            <a:extLst>
              <a:ext uri="{FF2B5EF4-FFF2-40B4-BE49-F238E27FC236}">
                <a16:creationId xmlns="" xmlns:a16="http://schemas.microsoft.com/office/drawing/2014/main" id="{D76AB56B-3724-40C7-85F0-84391A0E4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5675313"/>
            <a:ext cx="6427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Информирование, консультирование, семинары, мастер-классы, патентные и маркетинговые исследования, подготовка и экспертиза экспортного контракта, поиск иностранного партнера, бизнес-миссии, международные выставки</a:t>
            </a:r>
          </a:p>
        </p:txBody>
      </p:sp>
      <p:pic>
        <p:nvPicPr>
          <p:cNvPr id="12306" name="Picture 2" descr="C:\Users\user\Desktop\Логотип Центра.png">
            <a:extLst>
              <a:ext uri="{FF2B5EF4-FFF2-40B4-BE49-F238E27FC236}">
                <a16:creationId xmlns="" xmlns:a16="http://schemas.microsoft.com/office/drawing/2014/main" id="{390CB5A3-7B5D-47D2-82E4-85E971B9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5630863"/>
            <a:ext cx="96043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Прямоугольник 7">
            <a:extLst>
              <a:ext uri="{FF2B5EF4-FFF2-40B4-BE49-F238E27FC236}">
                <a16:creationId xmlns="" xmlns:a16="http://schemas.microsoft.com/office/drawing/2014/main" id="{90EFA36D-2BE0-49EF-B02C-1F9BAA0C4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338" y="5661025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>
                <a:solidFill>
                  <a:srgbClr val="04617B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2308" name="Прямоугольник 40">
            <a:extLst>
              <a:ext uri="{FF2B5EF4-FFF2-40B4-BE49-F238E27FC236}">
                <a16:creationId xmlns="" xmlns:a16="http://schemas.microsoft.com/office/drawing/2014/main" id="{C8848FF5-76FF-4993-815C-EAEBED995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4179" y="6438434"/>
            <a:ext cx="18710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http://exportkirov.ru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92BE5702-D2AB-485F-9565-3C95163931F9}"/>
              </a:ext>
            </a:extLst>
          </p:cNvPr>
          <p:cNvSpPr txBox="1">
            <a:spLocks/>
          </p:cNvSpPr>
          <p:nvPr/>
        </p:nvSpPr>
        <p:spPr>
          <a:xfrm>
            <a:off x="8739188" y="188913"/>
            <a:ext cx="3452812" cy="601662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70FC45A3-2D67-4349-AC0B-58DBEF9BCD96}"/>
              </a:ext>
            </a:extLst>
          </p:cNvPr>
          <p:cNvCxnSpPr>
            <a:cxnSpLocks/>
          </p:cNvCxnSpPr>
          <p:nvPr/>
        </p:nvCxnSpPr>
        <p:spPr>
          <a:xfrm>
            <a:off x="120650" y="171926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1" name="TextBox 41">
            <a:extLst>
              <a:ext uri="{FF2B5EF4-FFF2-40B4-BE49-F238E27FC236}">
                <a16:creationId xmlns="" xmlns:a16="http://schemas.microsoft.com/office/drawing/2014/main" id="{3B18AA08-71B7-4EE3-BC53-449456200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8432" y="1414463"/>
            <a:ext cx="18684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</a:rPr>
              <a:t>prom@ako.kirov.ru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</a:endParaRPr>
          </a:p>
        </p:txBody>
      </p:sp>
      <p:pic>
        <p:nvPicPr>
          <p:cNvPr id="12312" name="Picture 26">
            <a:extLst>
              <a:ext uri="{FF2B5EF4-FFF2-40B4-BE49-F238E27FC236}">
                <a16:creationId xmlns="" xmlns:a16="http://schemas.microsoft.com/office/drawing/2014/main" id="{2B386DAB-90EC-4CD2-901B-13FE6873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744538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3" name="Стрелка вправо 9">
            <a:extLst>
              <a:ext uri="{FF2B5EF4-FFF2-40B4-BE49-F238E27FC236}">
                <a16:creationId xmlns="" xmlns:a16="http://schemas.microsoft.com/office/drawing/2014/main" id="{5EEB8113-F895-41A4-A627-60ADA4F3E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1090613"/>
            <a:ext cx="436562" cy="301625"/>
          </a:xfrm>
          <a:prstGeom prst="rightArrow">
            <a:avLst>
              <a:gd name="adj1" fmla="val 50000"/>
              <a:gd name="adj2" fmla="val 50477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2314" name="Прямоугольник 7">
            <a:extLst>
              <a:ext uri="{FF2B5EF4-FFF2-40B4-BE49-F238E27FC236}">
                <a16:creationId xmlns="" xmlns:a16="http://schemas.microsoft.com/office/drawing/2014/main" id="{2681E273-C5B2-4F89-81EC-6B13544E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746125"/>
            <a:ext cx="6454775" cy="147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b="1" dirty="0">
              <a:solidFill>
                <a:srgbClr val="04617B"/>
              </a:solidFill>
              <a:latin typeface="Ubuntu" panose="020B0504030602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4617B"/>
                </a:solidFill>
                <a:latin typeface="Ubuntu" panose="020B0504030602030204" pitchFamily="34" charset="0"/>
              </a:rPr>
              <a:t>Гранты субъектам МСП, занимающимся социально значимыми видами деятельности, или субъектам МСП, созданным физическими лицами в возрасте до 25 лет включительно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1400" b="1" dirty="0">
              <a:solidFill>
                <a:srgbClr val="04617B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endParaRPr lang="ru-RU" altLang="ru-RU" sz="1400" b="1" dirty="0">
              <a:solidFill>
                <a:srgbClr val="04617B"/>
              </a:solidFill>
            </a:endParaRPr>
          </a:p>
        </p:txBody>
      </p:sp>
      <p:sp>
        <p:nvSpPr>
          <p:cNvPr id="12315" name="Прямоугольник 7">
            <a:extLst>
              <a:ext uri="{FF2B5EF4-FFF2-40B4-BE49-F238E27FC236}">
                <a16:creationId xmlns="" xmlns:a16="http://schemas.microsoft.com/office/drawing/2014/main" id="{9F86C573-2E74-4E47-8238-40B394D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790575"/>
            <a:ext cx="35798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300" b="1">
                <a:solidFill>
                  <a:srgbClr val="04617B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461A72EA-69A4-4F20-8D69-F923486406B4}"/>
              </a:ext>
            </a:extLst>
          </p:cNvPr>
          <p:cNvCxnSpPr>
            <a:cxnSpLocks/>
          </p:cNvCxnSpPr>
          <p:nvPr/>
        </p:nvCxnSpPr>
        <p:spPr>
          <a:xfrm>
            <a:off x="120650" y="3146425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6E124638-5BDB-40E2-860D-E77DEB773414}"/>
              </a:ext>
            </a:extLst>
          </p:cNvPr>
          <p:cNvCxnSpPr>
            <a:cxnSpLocks/>
          </p:cNvCxnSpPr>
          <p:nvPr/>
        </p:nvCxnSpPr>
        <p:spPr>
          <a:xfrm>
            <a:off x="120650" y="4314825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95599E53-2E1F-43FE-A2AA-4775C2725D55}"/>
              </a:ext>
            </a:extLst>
          </p:cNvPr>
          <p:cNvCxnSpPr>
            <a:cxnSpLocks/>
          </p:cNvCxnSpPr>
          <p:nvPr/>
        </p:nvCxnSpPr>
        <p:spPr>
          <a:xfrm>
            <a:off x="147638" y="5583238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2256D-9912-CB6B-FB70-589AA6561CC2}"/>
              </a:ext>
            </a:extLst>
          </p:cNvPr>
          <p:cNvSpPr txBox="1"/>
          <p:nvPr/>
        </p:nvSpPr>
        <p:spPr>
          <a:xfrm>
            <a:off x="7478713" y="4564140"/>
            <a:ext cx="4477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КОГКУ «Агентство инвестиционного развития Кировской области»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="" xmlns:a16="http://schemas.microsoft.com/office/drawing/2014/main" id="{112E9982-2639-4B58-83BC-1A04EBFFC933}"/>
              </a:ext>
            </a:extLst>
          </p:cNvPr>
          <p:cNvSpPr txBox="1">
            <a:spLocks/>
          </p:cNvSpPr>
          <p:nvPr/>
        </p:nvSpPr>
        <p:spPr bwMode="auto">
          <a:xfrm>
            <a:off x="490843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(федеральный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1FE4AE65-B934-4E38-AAF8-8C1FB3298EC2}"/>
              </a:ext>
            </a:extLst>
          </p:cNvPr>
          <p:cNvCxnSpPr/>
          <p:nvPr/>
        </p:nvCxnSpPr>
        <p:spPr>
          <a:xfrm rot="16200000" flipH="1">
            <a:off x="4678362" y="3752851"/>
            <a:ext cx="5514975" cy="190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DE0407D2-292D-4F4A-824A-A02290C79241}"/>
              </a:ext>
            </a:extLst>
          </p:cNvPr>
          <p:cNvCxnSpPr>
            <a:cxnSpLocks/>
          </p:cNvCxnSpPr>
          <p:nvPr/>
        </p:nvCxnSpPr>
        <p:spPr>
          <a:xfrm>
            <a:off x="488950" y="4788170"/>
            <a:ext cx="1127760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Прямоугольник 7">
            <a:extLst>
              <a:ext uri="{FF2B5EF4-FFF2-40B4-BE49-F238E27FC236}">
                <a16:creationId xmlns="" xmlns:a16="http://schemas.microsoft.com/office/drawing/2014/main" id="{E4FA5614-EE1B-4683-8750-41ED07674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59708"/>
            <a:ext cx="6419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Финансирование расходов по экспортному контракту, компенсация части затрат на транспортировку продукции, финансирование текущих расходов по экспортным поставкам</a:t>
            </a:r>
          </a:p>
        </p:txBody>
      </p:sp>
      <p:sp>
        <p:nvSpPr>
          <p:cNvPr id="13319" name="Стрелка вправо 9">
            <a:extLst>
              <a:ext uri="{FF2B5EF4-FFF2-40B4-BE49-F238E27FC236}">
                <a16:creationId xmlns="" xmlns:a16="http://schemas.microsoft.com/office/drawing/2014/main" id="{C3C12BC7-C1B6-4500-B458-8DA6FDAD3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285" y="1773572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13320" name="Стрелка вправо 9">
            <a:extLst>
              <a:ext uri="{FF2B5EF4-FFF2-40B4-BE49-F238E27FC236}">
                <a16:creationId xmlns="" xmlns:a16="http://schemas.microsoft.com/office/drawing/2014/main" id="{6923C4C5-CEB8-4224-8FE0-6D7D67FC4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7" y="5543372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3F08767D-E55C-4C52-B643-3E8FF6952F6E}"/>
              </a:ext>
            </a:extLst>
          </p:cNvPr>
          <p:cNvCxnSpPr>
            <a:cxnSpLocks/>
          </p:cNvCxnSpPr>
          <p:nvPr/>
        </p:nvCxnSpPr>
        <p:spPr>
          <a:xfrm flipV="1">
            <a:off x="488950" y="2732662"/>
            <a:ext cx="11217275" cy="571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2" name="Прямоугольник 7">
            <a:extLst>
              <a:ext uri="{FF2B5EF4-FFF2-40B4-BE49-F238E27FC236}">
                <a16:creationId xmlns="" xmlns:a16="http://schemas.microsoft.com/office/drawing/2014/main" id="{9AF81C90-4CAF-4D5C-B2A7-1319ACEB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32" y="5322634"/>
            <a:ext cx="6081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Программа льготных займов, субсидии промпредприятиям на уплату процентов по кредитам,  финансовое обеспечение лизинговых проектов</a:t>
            </a:r>
          </a:p>
        </p:txBody>
      </p:sp>
      <p:sp>
        <p:nvSpPr>
          <p:cNvPr id="13323" name="Стрелка вправо 9">
            <a:extLst>
              <a:ext uri="{FF2B5EF4-FFF2-40B4-BE49-F238E27FC236}">
                <a16:creationId xmlns="" xmlns:a16="http://schemas.microsoft.com/office/drawing/2014/main" id="{0683A09F-6648-4FDF-97CD-FB3807EA3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679" y="3598863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pic>
        <p:nvPicPr>
          <p:cNvPr id="13324" name="Picture 13" descr="http://export57.ru/files/sitebanners/REC.jpg">
            <a:extLst>
              <a:ext uri="{FF2B5EF4-FFF2-40B4-BE49-F238E27FC236}">
                <a16:creationId xmlns="" xmlns:a16="http://schemas.microsoft.com/office/drawing/2014/main" id="{E6DEFC44-F08F-4AFA-A6E1-C7562DDE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1535356"/>
            <a:ext cx="20383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Прямоугольник 38">
            <a:extLst>
              <a:ext uri="{FF2B5EF4-FFF2-40B4-BE49-F238E27FC236}">
                <a16:creationId xmlns="" xmlns:a16="http://schemas.microsoft.com/office/drawing/2014/main" id="{D151B898-1414-4947-8A06-3495BF457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549" y="1682608"/>
            <a:ext cx="25010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https://www.exportcenter.ru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3329" name="Picture 7" descr="http://corpmsp.ru/local/dist/images/desc-logo.png">
            <a:extLst>
              <a:ext uri="{FF2B5EF4-FFF2-40B4-BE49-F238E27FC236}">
                <a16:creationId xmlns="" xmlns:a16="http://schemas.microsoft.com/office/drawing/2014/main" id="{4D8F3E74-7163-479C-979D-7F146BA3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72" y="2956644"/>
            <a:ext cx="228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" descr="https://www.mspbank.ru/templates/index/img/LOGOmsp.jpg">
            <a:extLst>
              <a:ext uri="{FF2B5EF4-FFF2-40B4-BE49-F238E27FC236}">
                <a16:creationId xmlns="" xmlns:a16="http://schemas.microsoft.com/office/drawing/2014/main" id="{C3B00209-7BBE-4C52-9B1F-1DA0B2A7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4" y="4063242"/>
            <a:ext cx="1809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Прямоугольник 7">
            <a:extLst>
              <a:ext uri="{FF2B5EF4-FFF2-40B4-BE49-F238E27FC236}">
                <a16:creationId xmlns="" xmlns:a16="http://schemas.microsoft.com/office/drawing/2014/main" id="{BC6C0093-595F-46F9-98BB-3377B943E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50973"/>
            <a:ext cx="6081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Финансовая, кредитная, лизинговая поддержка</a:t>
            </a:r>
          </a:p>
        </p:txBody>
      </p:sp>
      <p:sp>
        <p:nvSpPr>
          <p:cNvPr id="13332" name="Прямоугольник 36">
            <a:extLst>
              <a:ext uri="{FF2B5EF4-FFF2-40B4-BE49-F238E27FC236}">
                <a16:creationId xmlns="" xmlns:a16="http://schemas.microsoft.com/office/drawing/2014/main" id="{4DCBC248-C854-48D1-9398-8B7B8E20F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302" y="3671884"/>
            <a:ext cx="168828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https://corpmsp.ru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578AD6F8-EC72-4887-8CBF-0456BDD345EC}"/>
              </a:ext>
            </a:extLst>
          </p:cNvPr>
          <p:cNvSpPr txBox="1">
            <a:spLocks/>
          </p:cNvSpPr>
          <p:nvPr/>
        </p:nvSpPr>
        <p:spPr>
          <a:xfrm>
            <a:off x="8739188" y="282575"/>
            <a:ext cx="3452812" cy="722313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3334" name="Picture 11" descr="https://www.tpprf-leasing.ru/workdir/photos/frp_582_416.png">
            <a:extLst>
              <a:ext uri="{FF2B5EF4-FFF2-40B4-BE49-F238E27FC236}">
                <a16:creationId xmlns="" xmlns:a16="http://schemas.microsoft.com/office/drawing/2014/main" id="{31A8F6FB-2BA5-4A6E-9BC5-51DC2976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5148466"/>
            <a:ext cx="2428875" cy="49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5" name="Прямоугольник 41">
            <a:extLst>
              <a:ext uri="{FF2B5EF4-FFF2-40B4-BE49-F238E27FC236}">
                <a16:creationId xmlns="" xmlns:a16="http://schemas.microsoft.com/office/drawing/2014/main" id="{4ACD1BFD-208A-4371-AC27-2E8D2367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4544" y="5250984"/>
            <a:ext cx="13901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https://frprf.ru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3336" name="Рисунок 2">
            <a:extLst>
              <a:ext uri="{FF2B5EF4-FFF2-40B4-BE49-F238E27FC236}">
                <a16:creationId xmlns="" xmlns:a16="http://schemas.microsoft.com/office/drawing/2014/main" id="{772DB427-E4A5-4C95-B99C-5F361905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32" y="5983237"/>
            <a:ext cx="2373312" cy="39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7" name="Прямоугольник 41">
            <a:extLst>
              <a:ext uri="{FF2B5EF4-FFF2-40B4-BE49-F238E27FC236}">
                <a16:creationId xmlns="" xmlns:a16="http://schemas.microsoft.com/office/drawing/2014/main" id="{D0C11CC1-66E3-46D2-B070-A2219CEED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1" y="6033774"/>
            <a:ext cx="20377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https://frp.kirovreg.ru/</a:t>
            </a:r>
            <a:endParaRPr lang="ru-RU" altLang="ru-RU" sz="1300" b="1" dirty="0">
              <a:solidFill>
                <a:srgbClr val="04617B"/>
              </a:solidFill>
              <a:latin typeface="Ubuntu" panose="020B0504030602030204" pitchFamily="34" charset="0"/>
              <a:sym typeface="PFBeauSansPro-Regula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="" xmlns:a16="http://schemas.microsoft.com/office/drawing/2014/main" id="{C2756CE2-CFEF-40CB-90F3-A02D6E16893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Инвестиционный потенциал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92DBC330-A286-4FF4-A412-32DE4B76DB3A}"/>
              </a:ext>
            </a:extLst>
          </p:cNvPr>
          <p:cNvGraphicFramePr/>
          <p:nvPr/>
        </p:nvGraphicFramePr>
        <p:xfrm>
          <a:off x="212278" y="1041105"/>
          <a:ext cx="11767443" cy="551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1DE1D45-DCEC-4D0C-B5FC-CD2FC6F15335}"/>
              </a:ext>
            </a:extLst>
          </p:cNvPr>
          <p:cNvSpPr txBox="1">
            <a:spLocks/>
          </p:cNvSpPr>
          <p:nvPr/>
        </p:nvSpPr>
        <p:spPr>
          <a:xfrm>
            <a:off x="9075762" y="188914"/>
            <a:ext cx="2920620" cy="73913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14341" name="TextBox 2">
            <a:extLst>
              <a:ext uri="{FF2B5EF4-FFF2-40B4-BE49-F238E27FC236}">
                <a16:creationId xmlns="" xmlns:a16="http://schemas.microsoft.com/office/drawing/2014/main" id="{D19EEA63-D9C5-46A4-8018-FD4563312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797425"/>
            <a:ext cx="1573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балансовые запасы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273 млн. тонн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2" name="TextBox 3">
            <a:extLst>
              <a:ext uri="{FF2B5EF4-FFF2-40B4-BE49-F238E27FC236}">
                <a16:creationId xmlns="" xmlns:a16="http://schemas.microsoft.com/office/drawing/2014/main" id="{4525A1E9-9F15-4600-B5A2-7ED1559A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1717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балансовые запасы песка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134 млн. куб. м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3" name="TextBox 4">
            <a:extLst>
              <a:ext uri="{FF2B5EF4-FFF2-40B4-BE49-F238E27FC236}">
                <a16:creationId xmlns="" xmlns:a16="http://schemas.microsoft.com/office/drawing/2014/main" id="{B2C842DF-6396-4E92-9309-4E134C2DB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4797425"/>
            <a:ext cx="2008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запас древесины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1,5 млн. куб. м / год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4" name="TextBox 7">
            <a:extLst>
              <a:ext uri="{FF2B5EF4-FFF2-40B4-BE49-F238E27FC236}">
                <a16:creationId xmlns="" xmlns:a16="http://schemas.microsoft.com/office/drawing/2014/main" id="{CDE2F8C4-CE9A-4998-8204-A619353B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825" y="4797425"/>
            <a:ext cx="2008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объем запасов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25 млн. куб. м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="" xmlns:a16="http://schemas.microsoft.com/office/drawing/2014/main" id="{987BE4A5-31E8-4865-9397-F7CD6FE62F32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sp>
        <p:nvSpPr>
          <p:cNvPr id="15364" name="Прямоугольник 14">
            <a:extLst>
              <a:ext uri="{FF2B5EF4-FFF2-40B4-BE49-F238E27FC236}">
                <a16:creationId xmlns="" xmlns:a16="http://schemas.microsoft.com/office/drawing/2014/main" id="{5083E1BC-373A-4B1A-BEF2-F8860494C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072" y="2127085"/>
            <a:ext cx="56971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Суворов Игорь Николаевич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Глава Верхнекамского муниципального округа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/>
            </a:r>
            <a:b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</a:b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8(83339)2-30-25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vagk@mail.ru</a:t>
            </a:r>
            <a:endParaRPr lang="ru-RU" altLang="ru-RU" sz="16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5365" name="Прямоугольник 15">
            <a:extLst>
              <a:ext uri="{FF2B5EF4-FFF2-40B4-BE49-F238E27FC236}">
                <a16:creationId xmlns="" xmlns:a16="http://schemas.microsoft.com/office/drawing/2014/main" id="{AD59D236-5B83-44D0-B92D-58CACC1FB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18" y="4706472"/>
            <a:ext cx="12192000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КОГКУ «Агентство инвестиционного развития Кировской области»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610001, Россия, г. Киров, ул. Комсомольская, 10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Ягафарова</a:t>
            </a:r>
            <a:r>
              <a:rPr lang="ru-RU" altLang="ru-RU" sz="14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 Эльвира </a:t>
            </a:r>
            <a:r>
              <a:rPr lang="ru-RU" altLang="ru-RU" sz="1400" b="1" dirty="0" err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Вакифовна</a:t>
            </a:r>
            <a:endParaRPr lang="ru-RU" altLang="ru-RU" sz="14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Директор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8(8332) 22-10-77,   </a:t>
            </a:r>
            <a:r>
              <a:rPr lang="en-US" altLang="ru-RU" sz="14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airko43@mail.ru</a:t>
            </a:r>
            <a:endParaRPr lang="ru-RU" altLang="ru-RU" sz="14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5366" name="Прямоугольник 17">
            <a:extLst>
              <a:ext uri="{FF2B5EF4-FFF2-40B4-BE49-F238E27FC236}">
                <a16:creationId xmlns="" xmlns:a16="http://schemas.microsoft.com/office/drawing/2014/main" id="{9D6D1755-909D-4863-8630-E4BEE9987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717" y="4220698"/>
            <a:ext cx="39453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1" u="sng" kern="12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https://верхнекамскийокруг.рф/</a:t>
            </a:r>
            <a:endParaRPr lang="ru-RU" altLang="ru-RU" sz="18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5367" name="Picture 2" descr="C:\Documents and Settings\User3205.BABUSHKINA_ECON\Рабочий стол\письма в работе\презентация инвестпривлекатеьность до 17.04\сайт.jpg">
            <a:extLst>
              <a:ext uri="{FF2B5EF4-FFF2-40B4-BE49-F238E27FC236}">
                <a16:creationId xmlns="" xmlns:a16="http://schemas.microsoft.com/office/drawing/2014/main" id="{4117E580-275B-406B-8BDD-0B17BFBD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04" y="4130618"/>
            <a:ext cx="4762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C:\Documents and Settings\User3205.BABUSHKINA_ECON\Рабочий стол\письма в работе\презентация инвестпривлекатеьность до 17.04\вк2.jpg">
            <a:extLst>
              <a:ext uri="{FF2B5EF4-FFF2-40B4-BE49-F238E27FC236}">
                <a16:creationId xmlns="" xmlns:a16="http://schemas.microsoft.com/office/drawing/2014/main" id="{BB59649D-9996-4159-AF1B-D792C62D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246" y1="60526" x2="50000" y2="35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97" y="4130618"/>
            <a:ext cx="4937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06016F3F-600E-492C-83BE-DF1F7A68C4DE}"/>
              </a:ext>
            </a:extLst>
          </p:cNvPr>
          <p:cNvCxnSpPr>
            <a:cxnSpLocks/>
          </p:cNvCxnSpPr>
          <p:nvPr/>
        </p:nvCxnSpPr>
        <p:spPr>
          <a:xfrm>
            <a:off x="1445134" y="4693975"/>
            <a:ext cx="9817033" cy="0"/>
          </a:xfrm>
          <a:prstGeom prst="line">
            <a:avLst/>
          </a:prstGeom>
          <a:ln w="28575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Прямоугольник 17">
            <a:extLst>
              <a:ext uri="{FF2B5EF4-FFF2-40B4-BE49-F238E27FC236}">
                <a16:creationId xmlns="" xmlns:a16="http://schemas.microsoft.com/office/drawing/2014/main" id="{BEEC71CE-F104-4E69-AC62-122A40F2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037" y="4187656"/>
            <a:ext cx="4283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9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https://vk.com/public138059110</a:t>
            </a:r>
            <a:endParaRPr lang="ru-RU" altLang="ru-RU" sz="19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FFEC5DA-34D2-473C-A26B-9976FB78DE98}"/>
              </a:ext>
            </a:extLst>
          </p:cNvPr>
          <p:cNvSpPr txBox="1">
            <a:spLocks/>
          </p:cNvSpPr>
          <p:nvPr/>
        </p:nvSpPr>
        <p:spPr bwMode="auto">
          <a:xfrm>
            <a:off x="0" y="5954714"/>
            <a:ext cx="11573301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Инвестируйте в Верхнекамский муниципальный округ!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3032CD5F-BAFB-459F-960D-3CA76E27B2C4}"/>
              </a:ext>
            </a:extLst>
          </p:cNvPr>
          <p:cNvSpPr txBox="1">
            <a:spLocks/>
          </p:cNvSpPr>
          <p:nvPr/>
        </p:nvSpPr>
        <p:spPr bwMode="auto">
          <a:xfrm>
            <a:off x="0" y="6354764"/>
            <a:ext cx="121920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Инвестируйте в Кировскую область!</a:t>
            </a:r>
          </a:p>
        </p:txBody>
      </p:sp>
      <p:sp>
        <p:nvSpPr>
          <p:cNvPr id="15373" name="Прямоугольник 1">
            <a:extLst>
              <a:ext uri="{FF2B5EF4-FFF2-40B4-BE49-F238E27FC236}">
                <a16:creationId xmlns="" xmlns:a16="http://schemas.microsoft.com/office/drawing/2014/main" id="{F9564F95-C1F2-4C88-B73D-901AF210B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949" y="322987"/>
            <a:ext cx="55959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Администрация Верхнекамского муниципального округа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612820, Кировская обл., Верхнекамский район,                   г. Кирс, ул. Кирова, 16</a:t>
            </a:r>
            <a:endParaRPr lang="ru-RU" altLang="ru-RU" sz="24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4405AF98-2C93-4266-9416-1333CED58ECE}"/>
              </a:ext>
            </a:extLst>
          </p:cNvPr>
          <p:cNvSpPr txBox="1">
            <a:spLocks/>
          </p:cNvSpPr>
          <p:nvPr/>
        </p:nvSpPr>
        <p:spPr>
          <a:xfrm>
            <a:off x="9218613" y="268287"/>
            <a:ext cx="2973387" cy="685641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2050" name="Picture 2" descr="https://verxnekamskij-r43.gosweb.gosuslugi.ru/netcat_files/8/449/suvor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25" y="1735783"/>
            <a:ext cx="2188018" cy="218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CB0CB7-2794-46D9-87C1-6E58C34D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75" y="6113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08694D0-5A62-4661-94D0-AFD3802EE795}"/>
              </a:ext>
            </a:extLst>
          </p:cNvPr>
          <p:cNvSpPr txBox="1">
            <a:spLocks/>
          </p:cNvSpPr>
          <p:nvPr/>
        </p:nvSpPr>
        <p:spPr>
          <a:xfrm>
            <a:off x="428625" y="188913"/>
            <a:ext cx="10515600" cy="31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>
                <a:solidFill>
                  <a:srgbClr val="126F87"/>
                </a:solidFill>
                <a:latin typeface="Ubuntu" panose="020B0504030602030204" pitchFamily="34" charset="0"/>
              </a:rPr>
              <a:t>Инвестиционные площадки</a:t>
            </a: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35C299-2843-472C-B09D-4EBF2CA78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15176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3F83D-3806-4109-ACE1-50FEC8829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68375"/>
            <a:ext cx="1323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sp>
        <p:nvSpPr>
          <p:cNvPr id="8" name="TextBox 97">
            <a:extLst>
              <a:ext uri="{FF2B5EF4-FFF2-40B4-BE49-F238E27FC236}">
                <a16:creationId xmlns:a16="http://schemas.microsoft.com/office/drawing/2014/main" xmlns="" id="{CAB5709B-2D04-4040-93EE-4E086F70B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1193800"/>
            <a:ext cx="3781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126F87"/>
                </a:solidFill>
                <a:latin typeface="Ubuntu" panose="020B0504030602030204" pitchFamily="34" charset="0"/>
              </a:rPr>
              <a:t>Предлагаемые инвестиционные площадки</a:t>
            </a:r>
          </a:p>
        </p:txBody>
      </p:sp>
      <p:sp>
        <p:nvSpPr>
          <p:cNvPr id="9" name="TextBox 107">
            <a:extLst>
              <a:ext uri="{FF2B5EF4-FFF2-40B4-BE49-F238E27FC236}">
                <a16:creationId xmlns:a16="http://schemas.microsoft.com/office/drawing/2014/main" xmlns="" id="{27AF9475-FB87-4B5E-8898-34782AB9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33" y="2650966"/>
            <a:ext cx="2520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368599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1 – 43:05:320801:3483</a:t>
            </a:r>
          </a:p>
          <a:p>
            <a:pPr eaLnBrk="1" fontAlgn="t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368599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2 – 43:05:320801:3484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283374C-9DD6-4675-946B-4C36D89ACED7}"/>
              </a:ext>
            </a:extLst>
          </p:cNvPr>
          <p:cNvSpPr txBox="1">
            <a:spLocks/>
          </p:cNvSpPr>
          <p:nvPr/>
        </p:nvSpPr>
        <p:spPr>
          <a:xfrm>
            <a:off x="9116704" y="188913"/>
            <a:ext cx="2957821" cy="779462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4D39782B-E940-45A2-A291-CF0B314A212D}"/>
              </a:ext>
            </a:extLst>
          </p:cNvPr>
          <p:cNvSpPr/>
          <p:nvPr/>
        </p:nvSpPr>
        <p:spPr>
          <a:xfrm>
            <a:off x="1036638" y="1336675"/>
            <a:ext cx="225425" cy="2222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D97395-EA0A-A73A-4B6E-DA30FED46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6" t="9792" r="10234" b="5883"/>
          <a:stretch/>
        </p:blipFill>
        <p:spPr>
          <a:xfrm>
            <a:off x="4680498" y="1558925"/>
            <a:ext cx="7031528" cy="4532312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xmlns="" id="{2B63F7DB-CB1C-4D97-B1B7-D38DF9807864}"/>
              </a:ext>
            </a:extLst>
          </p:cNvPr>
          <p:cNvSpPr/>
          <p:nvPr/>
        </p:nvSpPr>
        <p:spPr>
          <a:xfrm>
            <a:off x="9842954" y="2718749"/>
            <a:ext cx="176213" cy="176213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dirty="0"/>
              <a:t>1</a:t>
            </a: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xmlns="" id="{C53B76A6-21EA-4D45-ABA7-56655E24E6A9}"/>
              </a:ext>
            </a:extLst>
          </p:cNvPr>
          <p:cNvSpPr/>
          <p:nvPr/>
        </p:nvSpPr>
        <p:spPr>
          <a:xfrm>
            <a:off x="9637338" y="2810163"/>
            <a:ext cx="176212" cy="176212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714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6F9CC-B215-43B1-9F22-4895770D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31FF5A-116B-41C3-91DF-7A15D509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0349B5-B6E0-4CD0-9B65-DB80E7646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xmlns="" id="{E630FA53-4C87-4819-9D87-34866585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213" y="1050364"/>
            <a:ext cx="734377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Площадка № 1: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Земельный участок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Кадастровый номер: </a:t>
            </a:r>
            <a:r>
              <a:rPr lang="ru-RU" altLang="ru-RU" sz="1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43:05:320801:3483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Категория земель: земли населенных пунктов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Площадь: 2,1589 га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Вид права: государственная собственность, не разграничена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Ограничения (обременения): нет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Условия предоставления: аренда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На земельном участке зданий и сооружений нет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Транспортная доступность объекта: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Times New Roman" panose="02020603050405020304" pitchFamily="18" charset="0"/>
              </a:rPr>
              <a:t>   До инвестиционной площадки дорога с асфальтовым покрытием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города Кирова 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239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города Пермь 416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железнодорожной станции г. Кирс 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4,4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аэропорта «Победилово» города Кирова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272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Характеристика инфраструктуры: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Теплоснабжение – 71 Гкал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Электроснабжение – 380 Вт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Водоснабжение – 2500 м</a:t>
            </a:r>
            <a:r>
              <a:rPr lang="ru-RU" altLang="ru-RU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Водоотведение – 2500 м</a:t>
            </a:r>
            <a:r>
              <a:rPr lang="ru-RU" altLang="ru-RU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по границам участка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Контактное лицо: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Майбурова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Ксения Сергеевна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Зам .начальника</a:t>
            </a: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Управления имуществом Верхнекамского муниципального округа, тел. 8(83339) 2-33-98, 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imushavr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yandex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B90889C-E4C5-4EE7-9E99-9465FBBD9A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126F87"/>
                </a:solidFill>
                <a:latin typeface="Ubuntu" panose="020B0504030602030204" pitchFamily="34" charset="0"/>
              </a:rPr>
              <a:t>Приложение (инвестиционные площадки)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1C5CB52-0517-403C-A087-0FB982143908}"/>
              </a:ext>
            </a:extLst>
          </p:cNvPr>
          <p:cNvSpPr txBox="1">
            <a:spLocks/>
          </p:cNvSpPr>
          <p:nvPr/>
        </p:nvSpPr>
        <p:spPr>
          <a:xfrm>
            <a:off x="9294126" y="177800"/>
            <a:ext cx="2780400" cy="70930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E4A7564-9752-215B-B3FE-1A3BDFCFB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7" t="32680" r="30882" b="17124"/>
          <a:stretch/>
        </p:blipFill>
        <p:spPr>
          <a:xfrm>
            <a:off x="227012" y="1373980"/>
            <a:ext cx="3993245" cy="2893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750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940272-5A35-448D-83A7-8A23954B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363E4E-B596-47F3-AF10-7392C66DA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789881-D2AF-47EB-924E-D0A0026B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9B861CC-C5F8-401D-A35C-157173EA85F7}"/>
              </a:ext>
            </a:extLst>
          </p:cNvPr>
          <p:cNvSpPr txBox="1">
            <a:spLocks/>
          </p:cNvSpPr>
          <p:nvPr/>
        </p:nvSpPr>
        <p:spPr bwMode="auto">
          <a:xfrm>
            <a:off x="325739" y="188913"/>
            <a:ext cx="105156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126F87"/>
                </a:solidFill>
                <a:latin typeface="Ubuntu" panose="020B0504030602030204" pitchFamily="34" charset="0"/>
              </a:rPr>
              <a:t>Приложение (инвестиционные площадки)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E83F35-A97B-48E2-9847-C5264CFCA715}"/>
              </a:ext>
            </a:extLst>
          </p:cNvPr>
          <p:cNvSpPr txBox="1">
            <a:spLocks/>
          </p:cNvSpPr>
          <p:nvPr/>
        </p:nvSpPr>
        <p:spPr>
          <a:xfrm>
            <a:off x="9171296" y="177800"/>
            <a:ext cx="3020704" cy="750248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BBBF6B-D971-92A5-9D1A-64AB87AB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0" t="9931" r="27059" b="7751"/>
          <a:stretch/>
        </p:blipFill>
        <p:spPr>
          <a:xfrm>
            <a:off x="242668" y="1360290"/>
            <a:ext cx="4151533" cy="370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3">
            <a:extLst>
              <a:ext uri="{FF2B5EF4-FFF2-40B4-BE49-F238E27FC236}">
                <a16:creationId xmlns:a16="http://schemas.microsoft.com/office/drawing/2014/main" xmlns="" id="{47FE6569-AD8D-BACE-AEFC-DD11FDC59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213" y="1050364"/>
            <a:ext cx="734377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Площадка № 2: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Земельный участок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Кадастровый номер: </a:t>
            </a:r>
            <a:r>
              <a:rPr lang="ru-RU" altLang="ru-RU" sz="14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43:05:320801:3484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Категория земель: земли населенных пунктов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Площадь: 3,0107 га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Вид права: государственная собственность, не разграничена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Ограничения (обременения): нет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Условия предоставления: аренда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На земельном участке зданий и сооружений нет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Транспортная доступность объекта: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Times New Roman" panose="02020603050405020304" pitchFamily="18" charset="0"/>
              </a:rPr>
              <a:t>   До инвестиционной площадки дорога с асфальтовым покрытием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города Кирова 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239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города Пермь 416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железнодорожной станции г. Кирс 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4,4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Расстояние до аэропорта «Победилово» города Кирова</a:t>
            </a:r>
            <a:r>
              <a:rPr lang="ru-RU" altLang="ru-RU" sz="1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272 км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Характеристика инфраструктуры: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Теплоснабжение – 71 Гкал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Электроснабжение – 380 Вт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Водоснабжение – 2500 м</a:t>
            </a:r>
            <a:r>
              <a:rPr lang="ru-RU" altLang="ru-RU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Водоотведение – 2500 м</a:t>
            </a:r>
            <a:r>
              <a:rPr lang="ru-RU" altLang="ru-RU" sz="1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по границам участка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4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Контактное лицо:</a:t>
            </a:r>
            <a:r>
              <a:rPr lang="ru-RU" altLang="ru-RU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Майбурова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Ксения Сергеевна</a:t>
            </a:r>
            <a:r>
              <a:rPr lang="ru-RU" sz="1400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Зам. начальника</a:t>
            </a:r>
            <a:r>
              <a:rPr lang="ru-RU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Управления имуществом Верхнекамского муниципального округа, тел. 8(83339) 2-33-98, 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imushavr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yandex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2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186F329-6AA1-494F-8CB2-A7A269A7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88912"/>
            <a:ext cx="7063996" cy="120316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Географическое описание</a:t>
            </a:r>
            <a:b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</a:b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279008D3-D8D6-48BE-AA8B-91F4B0744033}"/>
              </a:ext>
            </a:extLst>
          </p:cNvPr>
          <p:cNvSpPr txBox="1">
            <a:spLocks/>
          </p:cNvSpPr>
          <p:nvPr/>
        </p:nvSpPr>
        <p:spPr>
          <a:xfrm>
            <a:off x="7441652" y="188912"/>
            <a:ext cx="4652470" cy="546433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7172" name="Picture 2" descr="C:\Documents and Settings\User3205.BABUSHKINA_ECON\Рабочий стол\письма в работе\презентация инвестпривлекатеьность до 17.04\карта.jpg">
            <a:extLst>
              <a:ext uri="{FF2B5EF4-FFF2-40B4-BE49-F238E27FC236}">
                <a16:creationId xmlns="" xmlns:a16="http://schemas.microsoft.com/office/drawing/2014/main" id="{7F59A36F-FE14-43CB-BAA7-38BAED4F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2" y="763588"/>
            <a:ext cx="5926138" cy="5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Схема 10">
            <a:extLst>
              <a:ext uri="{FF2B5EF4-FFF2-40B4-BE49-F238E27FC236}">
                <a16:creationId xmlns="" xmlns:a16="http://schemas.microsoft.com/office/drawing/2014/main" id="{26EBB888-0B7B-4E2C-93D3-0A8693F31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562116"/>
              </p:ext>
            </p:extLst>
          </p:nvPr>
        </p:nvGraphicFramePr>
        <p:xfrm>
          <a:off x="5486399" y="1056290"/>
          <a:ext cx="6607723" cy="500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49A22952-6005-88E5-35D6-D7C01FA5E598}"/>
              </a:ext>
            </a:extLst>
          </p:cNvPr>
          <p:cNvSpPr/>
          <p:nvPr/>
        </p:nvSpPr>
        <p:spPr>
          <a:xfrm>
            <a:off x="3909269" y="2718034"/>
            <a:ext cx="545285" cy="134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Black" panose="020B0A04020102020204" pitchFamily="34" charset="0"/>
              </a:rPr>
              <a:t>Кирс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BD966FCC-A6D0-F856-224A-870138BECA0E}"/>
              </a:ext>
            </a:extLst>
          </p:cNvPr>
          <p:cNvSpPr/>
          <p:nvPr/>
        </p:nvSpPr>
        <p:spPr>
          <a:xfrm>
            <a:off x="3779239" y="2621560"/>
            <a:ext cx="805343" cy="327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>
            <a:extLst>
              <a:ext uri="{FF2B5EF4-FFF2-40B4-BE49-F238E27FC236}">
                <a16:creationId xmlns="" xmlns:a16="http://schemas.microsoft.com/office/drawing/2014/main" id="{E1DD859F-002B-48DD-8359-68A53CE6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43" y="5039308"/>
            <a:ext cx="2244669" cy="1663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Заголовок 1">
            <a:extLst>
              <a:ext uri="{FF2B5EF4-FFF2-40B4-BE49-F238E27FC236}">
                <a16:creationId xmlns="" xmlns:a16="http://schemas.microsoft.com/office/drawing/2014/main" id="{1F5FE196-6222-48FC-8637-EBD41CB9BD4E}"/>
              </a:ext>
            </a:extLst>
          </p:cNvPr>
          <p:cNvSpPr txBox="1">
            <a:spLocks/>
          </p:cNvSpPr>
          <p:nvPr/>
        </p:nvSpPr>
        <p:spPr bwMode="auto">
          <a:xfrm>
            <a:off x="428625" y="230188"/>
            <a:ext cx="6422551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Преимущества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6EDA1A8C-E125-4885-B4C8-90B008541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112349"/>
              </p:ext>
            </p:extLst>
          </p:nvPr>
        </p:nvGraphicFramePr>
        <p:xfrm>
          <a:off x="5618163" y="830928"/>
          <a:ext cx="6350000" cy="417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2E885AC-26AD-49F7-8432-FF6F320C4F70}"/>
              </a:ext>
            </a:extLst>
          </p:cNvPr>
          <p:cNvSpPr txBox="1">
            <a:spLocks/>
          </p:cNvSpPr>
          <p:nvPr/>
        </p:nvSpPr>
        <p:spPr>
          <a:xfrm>
            <a:off x="7410091" y="39800"/>
            <a:ext cx="4648593" cy="559558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5126" name="Рисунок 6">
            <a:extLst>
              <a:ext uri="{FF2B5EF4-FFF2-40B4-BE49-F238E27FC236}">
                <a16:creationId xmlns="" xmlns:a16="http://schemas.microsoft.com/office/drawing/2014/main" id="{C4447AB2-40EC-4A47-B217-620F4EC7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97140"/>
            <a:ext cx="4877165" cy="336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7">
            <a:extLst>
              <a:ext uri="{FF2B5EF4-FFF2-40B4-BE49-F238E27FC236}">
                <a16:creationId xmlns="" xmlns:a16="http://schemas.microsoft.com/office/drawing/2014/main" id="{5511D8FC-7B00-41ED-8146-B45E0F2F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703" y="5036471"/>
            <a:ext cx="2355850" cy="166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8">
            <a:extLst>
              <a:ext uri="{FF2B5EF4-FFF2-40B4-BE49-F238E27FC236}">
                <a16:creationId xmlns="" xmlns:a16="http://schemas.microsoft.com/office/drawing/2014/main" id="{9A8DD15B-788D-431E-A520-7B9CCE13F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267" y="5043123"/>
            <a:ext cx="2676525" cy="164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12">
            <a:extLst>
              <a:ext uri="{FF2B5EF4-FFF2-40B4-BE49-F238E27FC236}">
                <a16:creationId xmlns="" xmlns:a16="http://schemas.microsoft.com/office/drawing/2014/main" id="{ED759940-8DA4-4ABF-868A-538FDF83F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6" y="5036471"/>
            <a:ext cx="2470710" cy="163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7863CC-D1A8-4DD7-A68F-99831058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88913"/>
            <a:ext cx="10515600" cy="3159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Транспортная доступность</a:t>
            </a:r>
          </a:p>
        </p:txBody>
      </p:sp>
      <p:sp>
        <p:nvSpPr>
          <p:cNvPr id="6147" name="Прямоугольник 6">
            <a:extLst>
              <a:ext uri="{FF2B5EF4-FFF2-40B4-BE49-F238E27FC236}">
                <a16:creationId xmlns="" xmlns:a16="http://schemas.microsoft.com/office/drawing/2014/main" id="{83FDBD58-A8A6-4A39-83B9-2CDB3447B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3" y="3514725"/>
            <a:ext cx="22383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До аэропорта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в г. Кирове – 230 км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в г. Перми – 367 км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в г. Казани – 608 км</a:t>
            </a:r>
          </a:p>
        </p:txBody>
      </p:sp>
      <p:sp>
        <p:nvSpPr>
          <p:cNvPr id="6148" name="Прямоугольник 8">
            <a:extLst>
              <a:ext uri="{FF2B5EF4-FFF2-40B4-BE49-F238E27FC236}">
                <a16:creationId xmlns="" xmlns:a16="http://schemas.microsoft.com/office/drawing/2014/main" id="{EF058AFE-19B8-4CEF-AFB3-2C88934E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50" y="3344863"/>
            <a:ext cx="25479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Железнодорожное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сообщение -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станция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«Яр – Верхнекамская»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Кировского отделения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Горьковской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железной дороги</a:t>
            </a:r>
          </a:p>
        </p:txBody>
      </p:sp>
      <p:sp>
        <p:nvSpPr>
          <p:cNvPr id="6149" name="Прямоугольник 13">
            <a:extLst>
              <a:ext uri="{FF2B5EF4-FFF2-40B4-BE49-F238E27FC236}">
                <a16:creationId xmlns="" xmlns:a16="http://schemas.microsoft.com/office/drawing/2014/main" id="{3373DCDE-634A-4C82-B671-13B51A3B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8441" y="3344863"/>
            <a:ext cx="31448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Расстояние до крупных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городов РФ: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Москва – 1133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Киров – 210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Пермь – 370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Сыктывкар – 594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Нижний Новгород – 797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Вологда – 1028 км</a:t>
            </a:r>
          </a:p>
        </p:txBody>
      </p:sp>
      <p:pic>
        <p:nvPicPr>
          <p:cNvPr id="15" name="Picture 7" descr="https://cdn4.iconfinder.com/data/icons/logistic-2/512/train-512.png">
            <a:extLst>
              <a:ext uri="{FF2B5EF4-FFF2-40B4-BE49-F238E27FC236}">
                <a16:creationId xmlns="" xmlns:a16="http://schemas.microsoft.com/office/drawing/2014/main" id="{9FBD7F9F-06DD-41AA-BFAC-140BD616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97591" y="1857505"/>
            <a:ext cx="1051778" cy="1051778"/>
          </a:xfrm>
          <a:prstGeom prst="rect">
            <a:avLst/>
          </a:prstGeom>
          <a:noFill/>
        </p:spPr>
      </p:pic>
      <p:pic>
        <p:nvPicPr>
          <p:cNvPr id="17" name="Picture 15" descr="https://www.freeiconspng.com/uploads/traffic-light-icon-png-lights-meanicons-traffic-14.png">
            <a:extLst>
              <a:ext uri="{FF2B5EF4-FFF2-40B4-BE49-F238E27FC236}">
                <a16:creationId xmlns="" xmlns:a16="http://schemas.microsoft.com/office/drawing/2014/main" id="{286A6A87-1F25-4DEC-9D69-BBE24E6C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423992" y="1857505"/>
            <a:ext cx="1157208" cy="1157208"/>
          </a:xfrm>
          <a:prstGeom prst="rect">
            <a:avLst/>
          </a:prstGeom>
          <a:noFill/>
        </p:spPr>
      </p:pic>
      <p:pic>
        <p:nvPicPr>
          <p:cNvPr id="22" name="Picture 5" descr="https://img.icons8.com/wired/1600/airport.png">
            <a:extLst>
              <a:ext uri="{FF2B5EF4-FFF2-40B4-BE49-F238E27FC236}">
                <a16:creationId xmlns="" xmlns:a16="http://schemas.microsoft.com/office/drawing/2014/main" id="{D43966B4-7800-4254-B82F-0C403D03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34050" y="2016111"/>
            <a:ext cx="982411" cy="895508"/>
          </a:xfrm>
          <a:prstGeom prst="rect">
            <a:avLst/>
          </a:prstGeom>
          <a:noFill/>
        </p:spPr>
      </p:pic>
      <p:sp>
        <p:nvSpPr>
          <p:cNvPr id="24" name="Кольцо 18">
            <a:extLst>
              <a:ext uri="{FF2B5EF4-FFF2-40B4-BE49-F238E27FC236}">
                <a16:creationId xmlns="" xmlns:a16="http://schemas.microsoft.com/office/drawing/2014/main" id="{B37D989C-CA61-49FA-83BB-25D0025D43F0}"/>
              </a:ext>
            </a:extLst>
          </p:cNvPr>
          <p:cNvSpPr/>
          <p:nvPr/>
        </p:nvSpPr>
        <p:spPr>
          <a:xfrm>
            <a:off x="1644650" y="1639888"/>
            <a:ext cx="1558925" cy="1498600"/>
          </a:xfrm>
          <a:prstGeom prst="donut">
            <a:avLst>
              <a:gd name="adj" fmla="val 10593"/>
            </a:avLst>
          </a:prstGeom>
          <a:solidFill>
            <a:srgbClr val="12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Кольцо 18">
            <a:extLst>
              <a:ext uri="{FF2B5EF4-FFF2-40B4-BE49-F238E27FC236}">
                <a16:creationId xmlns="" xmlns:a16="http://schemas.microsoft.com/office/drawing/2014/main" id="{ADCC81DD-EBA0-42FE-9203-A28D89FCF66A}"/>
              </a:ext>
            </a:extLst>
          </p:cNvPr>
          <p:cNvSpPr/>
          <p:nvPr/>
        </p:nvSpPr>
        <p:spPr>
          <a:xfrm>
            <a:off x="5429250" y="1622425"/>
            <a:ext cx="1557338" cy="1498600"/>
          </a:xfrm>
          <a:prstGeom prst="donut">
            <a:avLst>
              <a:gd name="adj" fmla="val 10593"/>
            </a:avLst>
          </a:prstGeom>
          <a:solidFill>
            <a:srgbClr val="12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Кольцо 18">
            <a:extLst>
              <a:ext uri="{FF2B5EF4-FFF2-40B4-BE49-F238E27FC236}">
                <a16:creationId xmlns="" xmlns:a16="http://schemas.microsoft.com/office/drawing/2014/main" id="{73BE117A-F9A9-48D9-925F-D610DE153827}"/>
              </a:ext>
            </a:extLst>
          </p:cNvPr>
          <p:cNvSpPr/>
          <p:nvPr/>
        </p:nvSpPr>
        <p:spPr>
          <a:xfrm>
            <a:off x="9228138" y="1677988"/>
            <a:ext cx="1557337" cy="1498600"/>
          </a:xfrm>
          <a:prstGeom prst="donut">
            <a:avLst>
              <a:gd name="adj" fmla="val 10593"/>
            </a:avLst>
          </a:prstGeom>
          <a:solidFill>
            <a:srgbClr val="126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B34AE459-C0DC-4BFA-A00A-B5DAEB07B56C}"/>
              </a:ext>
            </a:extLst>
          </p:cNvPr>
          <p:cNvSpPr txBox="1">
            <a:spLocks/>
          </p:cNvSpPr>
          <p:nvPr/>
        </p:nvSpPr>
        <p:spPr>
          <a:xfrm>
            <a:off x="7481888" y="-29582"/>
            <a:ext cx="4678993" cy="7642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9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="" xmlns:a16="http://schemas.microsoft.com/office/drawing/2014/main" id="{5ADF81B8-44D9-4AAA-BE2A-76EAA212DC9E}"/>
              </a:ext>
            </a:extLst>
          </p:cNvPr>
          <p:cNvSpPr txBox="1">
            <a:spLocks/>
          </p:cNvSpPr>
          <p:nvPr/>
        </p:nvSpPr>
        <p:spPr bwMode="auto">
          <a:xfrm>
            <a:off x="139933" y="189281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04617B"/>
                </a:solidFill>
                <a:latin typeface="Ubuntu" panose="020B0504030602030204" pitchFamily="34" charset="0"/>
                <a:ea typeface="+mj-ea"/>
                <a:cs typeface="+mj-cs"/>
              </a:rPr>
              <a:t>Структура экономики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26E79A-1FE8-4882-A395-DC86515B4939}"/>
              </a:ext>
            </a:extLst>
          </p:cNvPr>
          <p:cNvSpPr txBox="1"/>
          <p:nvPr/>
        </p:nvSpPr>
        <p:spPr>
          <a:xfrm>
            <a:off x="119700" y="690989"/>
            <a:ext cx="9094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Объем отгруженных товаров собственного производства, выполненных работ и услуг собственными силами по кругу крупных и средних предприятий в муниципальном образовании за 2022 год – 17 808,76 млн. рублей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CDC88DC-EE60-4E5E-88A6-BBF65DE60CF8}"/>
              </a:ext>
            </a:extLst>
          </p:cNvPr>
          <p:cNvSpPr txBox="1">
            <a:spLocks/>
          </p:cNvSpPr>
          <p:nvPr/>
        </p:nvSpPr>
        <p:spPr>
          <a:xfrm>
            <a:off x="7625750" y="96383"/>
            <a:ext cx="4643887" cy="501708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0FA5A04B-AF35-31FE-4043-69F011294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140655"/>
              </p:ext>
            </p:extLst>
          </p:nvPr>
        </p:nvGraphicFramePr>
        <p:xfrm>
          <a:off x="-97299" y="2168317"/>
          <a:ext cx="6320678" cy="4203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="" xmlns:a16="http://schemas.microsoft.com/office/drawing/2014/main" id="{461DA6E5-AACA-850F-ADEB-0B06FFF98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885559"/>
              </p:ext>
            </p:extLst>
          </p:nvPr>
        </p:nvGraphicFramePr>
        <p:xfrm>
          <a:off x="6209732" y="1940687"/>
          <a:ext cx="5500048" cy="3791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9933" y="1521986"/>
            <a:ext cx="8814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Оборот  купных и средних организаций за 2022 год – 23 414,83 млн. рублей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>
            <a:extLst>
              <a:ext uri="{FF2B5EF4-FFF2-40B4-BE49-F238E27FC236}">
                <a16:creationId xmlns="" xmlns:a16="http://schemas.microsoft.com/office/drawing/2014/main" id="{8B4E4A2F-BF01-4F80-B283-46A14EA092D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Градообразующее предприятие г. </a:t>
            </a:r>
            <a:r>
              <a:rPr lang="ru-RU" altLang="ru-RU" sz="3200" dirty="0" err="1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Кирс</a:t>
            </a:r>
            <a:endParaRPr lang="ru-RU" altLang="ru-RU" sz="3200" dirty="0">
              <a:solidFill>
                <a:srgbClr val="126F87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ABEC33C1-42C7-4246-9F3B-C787608A1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921220"/>
              </p:ext>
            </p:extLst>
          </p:nvPr>
        </p:nvGraphicFramePr>
        <p:xfrm>
          <a:off x="250825" y="922338"/>
          <a:ext cx="6013450" cy="198596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66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71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75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Показатель</a:t>
                      </a: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2022 год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814">
                <a:tc>
                  <a:txBody>
                    <a:bodyPr/>
                    <a:lstStyle/>
                    <a:p>
                      <a:pPr algn="l" defTabSz="985838">
                        <a:tabLst/>
                      </a:pPr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Объем отгруженной</a:t>
                      </a:r>
                      <a:r>
                        <a:rPr lang="ru-RU" sz="1600" b="1" baseline="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 п</a:t>
                      </a:r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родукции, </a:t>
                      </a:r>
                      <a:r>
                        <a:rPr lang="ru-RU" sz="1600" b="1" baseline="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млн. рублей</a:t>
                      </a:r>
                      <a:endParaRPr lang="ru-RU" sz="1600" b="1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cs typeface="Times New Roman" pitchFamily="18" charset="0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cs typeface="Times New Roman" pitchFamily="18" charset="0"/>
                        </a:rPr>
                        <a:t>16 476,8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866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Темп роста к 2021 г., %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117,4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426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Среднемесячная заработная плата, рублей</a:t>
                      </a:r>
                      <a:endParaRPr lang="ru-RU" sz="1600" b="1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cs typeface="Times New Roman" pitchFamily="18" charset="0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cs typeface="Times New Roman" pitchFamily="18" charset="0"/>
                        </a:rPr>
                        <a:t>39 486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049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Темп роста к 2021 г., %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9B3A51E-F7E2-4A85-AAEC-CC7A543C5BE2}"/>
              </a:ext>
            </a:extLst>
          </p:cNvPr>
          <p:cNvSpPr txBox="1"/>
          <p:nvPr/>
        </p:nvSpPr>
        <p:spPr>
          <a:xfrm>
            <a:off x="7462948" y="1024690"/>
            <a:ext cx="3891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АО «</a:t>
            </a:r>
            <a:r>
              <a:rPr lang="ru-RU" sz="2400" b="1" dirty="0" err="1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Кирскабель</a:t>
            </a:r>
            <a:r>
              <a:rPr lang="ru-RU" sz="24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8212" name="TextBox 15">
            <a:extLst>
              <a:ext uri="{FF2B5EF4-FFF2-40B4-BE49-F238E27FC236}">
                <a16:creationId xmlns="" xmlns:a16="http://schemas.microsoft.com/office/drawing/2014/main" id="{56C53AA1-B2D0-41EE-9E9B-A3C3A847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5969000"/>
            <a:ext cx="5808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Основной продукцией является кабель с изоляцией из сшитого полиэтилена, самонесущий изолированный провод, кабель силовой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D17C5B74-531A-4730-9739-A18A861F20A4}"/>
              </a:ext>
            </a:extLst>
          </p:cNvPr>
          <p:cNvSpPr txBox="1">
            <a:spLocks/>
          </p:cNvSpPr>
          <p:nvPr/>
        </p:nvSpPr>
        <p:spPr>
          <a:xfrm>
            <a:off x="9076531" y="188913"/>
            <a:ext cx="2758282" cy="534387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2A2E1A-C2AD-4E73-8AF9-528E6F97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5" y="1787746"/>
            <a:ext cx="5718412" cy="4147916"/>
          </a:xfrm>
          <a:prstGeom prst="rect">
            <a:avLst/>
          </a:prstGeom>
          <a:noFill/>
          <a:effectLst>
            <a:glow rad="228600">
              <a:schemeClr val="accent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F61198C-8EC1-4001-8BF6-05D03774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3" y="3176588"/>
            <a:ext cx="4330195" cy="2694659"/>
          </a:xfrm>
          <a:prstGeom prst="rect">
            <a:avLst/>
          </a:prstGeom>
          <a:noFill/>
          <a:effectLst>
            <a:glow rad="228600">
              <a:schemeClr val="accent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Скругленный прямоугольник 79">
            <a:extLst>
              <a:ext uri="{FF2B5EF4-FFF2-40B4-BE49-F238E27FC236}">
                <a16:creationId xmlns="" xmlns:a16="http://schemas.microsoft.com/office/drawing/2014/main" id="{0E31FCCE-E5F2-4EE3-ADC9-73C9FCC41079}"/>
              </a:ext>
            </a:extLst>
          </p:cNvPr>
          <p:cNvSpPr/>
          <p:nvPr/>
        </p:nvSpPr>
        <p:spPr>
          <a:xfrm>
            <a:off x="7245350" y="3540125"/>
            <a:ext cx="2208213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94349173-D975-4BC6-8065-396ADA04CB2D}"/>
              </a:ext>
            </a:extLst>
          </p:cNvPr>
          <p:cNvSpPr/>
          <p:nvPr/>
        </p:nvSpPr>
        <p:spPr>
          <a:xfrm>
            <a:off x="4983163" y="3544888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77541F73-1457-48A1-B0AE-ABDD2481CF25}"/>
              </a:ext>
            </a:extLst>
          </p:cNvPr>
          <p:cNvSpPr/>
          <p:nvPr/>
        </p:nvSpPr>
        <p:spPr>
          <a:xfrm>
            <a:off x="2732088" y="3549650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BB0CEFA1-B4FF-43E2-B0E7-466D84238474}"/>
              </a:ext>
            </a:extLst>
          </p:cNvPr>
          <p:cNvSpPr/>
          <p:nvPr/>
        </p:nvSpPr>
        <p:spPr>
          <a:xfrm>
            <a:off x="514350" y="2354263"/>
            <a:ext cx="2008188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C0C9365D-EA4A-4597-9C47-3448A4507D31}"/>
              </a:ext>
            </a:extLst>
          </p:cNvPr>
          <p:cNvSpPr/>
          <p:nvPr/>
        </p:nvSpPr>
        <p:spPr>
          <a:xfrm>
            <a:off x="2809875" y="2354263"/>
            <a:ext cx="20097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8FBA0138-C746-4D81-A130-36ED59BA13C5}"/>
              </a:ext>
            </a:extLst>
          </p:cNvPr>
          <p:cNvSpPr/>
          <p:nvPr/>
        </p:nvSpPr>
        <p:spPr>
          <a:xfrm>
            <a:off x="5019675" y="2359025"/>
            <a:ext cx="20097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6" name="Заголовок 1">
            <a:extLst>
              <a:ext uri="{FF2B5EF4-FFF2-40B4-BE49-F238E27FC236}">
                <a16:creationId xmlns="" xmlns:a16="http://schemas.microsoft.com/office/drawing/2014/main" id="{6C212304-F8BA-4927-AD4E-2F07F0A850C3}"/>
              </a:ext>
            </a:extLst>
          </p:cNvPr>
          <p:cNvSpPr txBox="1">
            <a:spLocks/>
          </p:cNvSpPr>
          <p:nvPr/>
        </p:nvSpPr>
        <p:spPr bwMode="auto">
          <a:xfrm>
            <a:off x="514350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Инфраструктура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A4DD55-82C4-4C28-9616-8D8EB5BA99AA}"/>
              </a:ext>
            </a:extLst>
          </p:cNvPr>
          <p:cNvSpPr txBox="1"/>
          <p:nvPr/>
        </p:nvSpPr>
        <p:spPr>
          <a:xfrm>
            <a:off x="514350" y="2595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социальная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0E1D39DC-2971-49BE-B99C-11B475ECCE50}"/>
              </a:ext>
            </a:extLst>
          </p:cNvPr>
          <p:cNvSpPr/>
          <p:nvPr/>
        </p:nvSpPr>
        <p:spPr>
          <a:xfrm>
            <a:off x="439738" y="3541713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9227" name="TextBox 11">
            <a:extLst>
              <a:ext uri="{FF2B5EF4-FFF2-40B4-BE49-F238E27FC236}">
                <a16:creationId xmlns="" xmlns:a16="http://schemas.microsoft.com/office/drawing/2014/main" id="{19645AD8-9844-4196-BD05-A64F2003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3609975"/>
            <a:ext cx="208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детские сады</a:t>
            </a:r>
          </a:p>
        </p:txBody>
      </p:sp>
      <p:sp>
        <p:nvSpPr>
          <p:cNvPr id="9228" name="TextBox 10">
            <a:extLst>
              <a:ext uri="{FF2B5EF4-FFF2-40B4-BE49-F238E27FC236}">
                <a16:creationId xmlns="" xmlns:a16="http://schemas.microsoft.com/office/drawing/2014/main" id="{D6B52AA3-4F55-454F-94FF-33CAFF6C8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3830638"/>
            <a:ext cx="208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школы</a:t>
            </a:r>
          </a:p>
        </p:txBody>
      </p:sp>
      <p:sp>
        <p:nvSpPr>
          <p:cNvPr id="9229" name="TextBox 9">
            <a:extLst>
              <a:ext uri="{FF2B5EF4-FFF2-40B4-BE49-F238E27FC236}">
                <a16:creationId xmlns="" xmlns:a16="http://schemas.microsoft.com/office/drawing/2014/main" id="{8E62A17F-5FBA-4295-809E-9EC46CAE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09892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больницы</a:t>
            </a:r>
          </a:p>
        </p:txBody>
      </p:sp>
      <p:sp>
        <p:nvSpPr>
          <p:cNvPr id="9230" name="TextBox 12">
            <a:extLst>
              <a:ext uri="{FF2B5EF4-FFF2-40B4-BE49-F238E27FC236}">
                <a16:creationId xmlns="" xmlns:a16="http://schemas.microsoft.com/office/drawing/2014/main" id="{862B624A-89F1-43F3-8101-48E60639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4319588"/>
            <a:ext cx="210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библиотеки</a:t>
            </a:r>
          </a:p>
        </p:txBody>
      </p:sp>
      <p:sp>
        <p:nvSpPr>
          <p:cNvPr id="9231" name="TextBox 15">
            <a:extLst>
              <a:ext uri="{FF2B5EF4-FFF2-40B4-BE49-F238E27FC236}">
                <a16:creationId xmlns="" xmlns:a16="http://schemas.microsoft.com/office/drawing/2014/main" id="{5CC0AB4F-D5AB-4C68-BFA5-ED6680300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55612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объекты спорта</a:t>
            </a:r>
          </a:p>
        </p:txBody>
      </p:sp>
      <p:sp>
        <p:nvSpPr>
          <p:cNvPr id="9232" name="TextBox 13">
            <a:extLst>
              <a:ext uri="{FF2B5EF4-FFF2-40B4-BE49-F238E27FC236}">
                <a16:creationId xmlns="" xmlns:a16="http://schemas.microsoft.com/office/drawing/2014/main" id="{F9DE1F41-EDC8-496E-AE7E-6A3EF8E9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4792663"/>
            <a:ext cx="210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учреждения культуры</a:t>
            </a:r>
          </a:p>
        </p:txBody>
      </p:sp>
      <p:sp>
        <p:nvSpPr>
          <p:cNvPr id="9233" name="TextBox 14">
            <a:extLst>
              <a:ext uri="{FF2B5EF4-FFF2-40B4-BE49-F238E27FC236}">
                <a16:creationId xmlns="" xmlns:a16="http://schemas.microsoft.com/office/drawing/2014/main" id="{468BBDFC-9DA2-445D-89AB-5423BE45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5030788"/>
            <a:ext cx="2124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доп.</a:t>
            </a:r>
            <a:r>
              <a:rPr lang="ru-RU" altLang="ru-RU" sz="1200">
                <a:solidFill>
                  <a:srgbClr val="126F87"/>
                </a:solidFill>
                <a:latin typeface="Ubuntu" panose="020B0504030602030204" pitchFamily="34" charset="0"/>
              </a:rPr>
              <a:t> </a:t>
            </a: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образование </a:t>
            </a:r>
          </a:p>
        </p:txBody>
      </p:sp>
      <p:sp>
        <p:nvSpPr>
          <p:cNvPr id="9234" name="TextBox 16">
            <a:extLst>
              <a:ext uri="{FF2B5EF4-FFF2-40B4-BE49-F238E27FC236}">
                <a16:creationId xmlns="" xmlns:a16="http://schemas.microsoft.com/office/drawing/2014/main" id="{7C3539EE-F70A-4501-A1C0-D698CBB91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5265738"/>
            <a:ext cx="2054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социальная поддержка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FDDC5C1C-CC81-4529-B9E0-3BECA0B8C856}"/>
              </a:ext>
            </a:extLst>
          </p:cNvPr>
          <p:cNvCxnSpPr>
            <a:cxnSpLocks/>
            <a:stCxn id="27" idx="0"/>
            <a:endCxn id="27" idx="0"/>
          </p:cNvCxnSpPr>
          <p:nvPr/>
        </p:nvCxnSpPr>
        <p:spPr>
          <a:xfrm rot="5400000" flipH="1" flipV="1">
            <a:off x="1490663" y="354171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E353B0A6-EC0B-4691-AE64-7DBAA9B31B3E}"/>
              </a:ext>
            </a:extLst>
          </p:cNvPr>
          <p:cNvCxnSpPr/>
          <p:nvPr/>
        </p:nvCxnSpPr>
        <p:spPr>
          <a:xfrm rot="5400000" flipH="1" flipV="1">
            <a:off x="1369219" y="3388519"/>
            <a:ext cx="246063" cy="3175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37D8481-1FBF-4E35-B186-58DF3F80CF96}"/>
              </a:ext>
            </a:extLst>
          </p:cNvPr>
          <p:cNvSpPr txBox="1"/>
          <p:nvPr/>
        </p:nvSpPr>
        <p:spPr>
          <a:xfrm>
            <a:off x="2824163" y="2590800"/>
            <a:ext cx="19796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транспортная</a:t>
            </a:r>
          </a:p>
        </p:txBody>
      </p:sp>
      <p:sp>
        <p:nvSpPr>
          <p:cNvPr id="9238" name="TextBox 39">
            <a:extLst>
              <a:ext uri="{FF2B5EF4-FFF2-40B4-BE49-F238E27FC236}">
                <a16:creationId xmlns="" xmlns:a16="http://schemas.microsoft.com/office/drawing/2014/main" id="{12CE1CF9-F4FA-4983-BCC5-085EF6349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367347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ж/д вокзал</a:t>
            </a:r>
          </a:p>
        </p:txBody>
      </p:sp>
      <p:sp>
        <p:nvSpPr>
          <p:cNvPr id="9239" name="TextBox 40">
            <a:extLst>
              <a:ext uri="{FF2B5EF4-FFF2-40B4-BE49-F238E27FC236}">
                <a16:creationId xmlns="" xmlns:a16="http://schemas.microsoft.com/office/drawing/2014/main" id="{B6B04198-EA33-41B8-923F-190C234FB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000500"/>
            <a:ext cx="2089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автовокзал</a:t>
            </a:r>
          </a:p>
        </p:txBody>
      </p:sp>
      <p:sp>
        <p:nvSpPr>
          <p:cNvPr id="9240" name="TextBox 41">
            <a:extLst>
              <a:ext uri="{FF2B5EF4-FFF2-40B4-BE49-F238E27FC236}">
                <a16:creationId xmlns="" xmlns:a16="http://schemas.microsoft.com/office/drawing/2014/main" id="{F02CBE5F-B9C4-4A3D-A907-A39270B1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4341813"/>
            <a:ext cx="2101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автомобильный мост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="" xmlns:a16="http://schemas.microsoft.com/office/drawing/2014/main" id="{C71665D7-39FE-464F-BE23-2A2A102E06F5}"/>
              </a:ext>
            </a:extLst>
          </p:cNvPr>
          <p:cNvCxnSpPr/>
          <p:nvPr/>
        </p:nvCxnSpPr>
        <p:spPr>
          <a:xfrm rot="5400000" flipH="1" flipV="1">
            <a:off x="3659982" y="3393281"/>
            <a:ext cx="247650" cy="1587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A716F31-5908-4223-91A3-3CE6AA44AD31}"/>
              </a:ext>
            </a:extLst>
          </p:cNvPr>
          <p:cNvSpPr txBox="1"/>
          <p:nvPr/>
        </p:nvSpPr>
        <p:spPr>
          <a:xfrm>
            <a:off x="5019675" y="2595563"/>
            <a:ext cx="1971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инженерная</a:t>
            </a:r>
          </a:p>
        </p:txBody>
      </p:sp>
      <p:sp>
        <p:nvSpPr>
          <p:cNvPr id="9243" name="TextBox 51">
            <a:extLst>
              <a:ext uri="{FF2B5EF4-FFF2-40B4-BE49-F238E27FC236}">
                <a16:creationId xmlns="" xmlns:a16="http://schemas.microsoft.com/office/drawing/2014/main" id="{87D72B46-EE13-47DC-9823-A99421E5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3800475"/>
            <a:ext cx="2090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энергосети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91BEAF30-C14C-49E9-A97C-7A94CEC5A312}"/>
              </a:ext>
            </a:extLst>
          </p:cNvPr>
          <p:cNvCxnSpPr/>
          <p:nvPr/>
        </p:nvCxnSpPr>
        <p:spPr>
          <a:xfrm rot="5400000" flipH="1" flipV="1">
            <a:off x="5891213" y="3406775"/>
            <a:ext cx="247650" cy="3175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5" name="TextBox 53">
            <a:extLst>
              <a:ext uri="{FF2B5EF4-FFF2-40B4-BE49-F238E27FC236}">
                <a16:creationId xmlns="" xmlns:a16="http://schemas.microsoft.com/office/drawing/2014/main" id="{131F1A2E-0802-4D98-95AC-FBA87587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4292600"/>
            <a:ext cx="207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водоснабжение</a:t>
            </a:r>
          </a:p>
        </p:txBody>
      </p:sp>
      <p:sp>
        <p:nvSpPr>
          <p:cNvPr id="9246" name="TextBox 54">
            <a:extLst>
              <a:ext uri="{FF2B5EF4-FFF2-40B4-BE49-F238E27FC236}">
                <a16:creationId xmlns="" xmlns:a16="http://schemas.microsoft.com/office/drawing/2014/main" id="{F3C5ABD7-EDBE-441B-8442-7ACF1F68D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8" y="4727575"/>
            <a:ext cx="2112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теплоснабжение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26100D4F-6119-4545-9186-9BDDD1FAF59D}"/>
              </a:ext>
            </a:extLst>
          </p:cNvPr>
          <p:cNvSpPr/>
          <p:nvPr/>
        </p:nvSpPr>
        <p:spPr>
          <a:xfrm>
            <a:off x="7245350" y="2365375"/>
            <a:ext cx="22510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AC2C040-670E-41E6-AE27-DC0BAE6DC955}"/>
              </a:ext>
            </a:extLst>
          </p:cNvPr>
          <p:cNvSpPr txBox="1"/>
          <p:nvPr/>
        </p:nvSpPr>
        <p:spPr>
          <a:xfrm>
            <a:off x="7185025" y="2587625"/>
            <a:ext cx="2452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информационная</a:t>
            </a:r>
          </a:p>
        </p:txBody>
      </p:sp>
      <p:sp>
        <p:nvSpPr>
          <p:cNvPr id="9249" name="TextBox 60">
            <a:extLst>
              <a:ext uri="{FF2B5EF4-FFF2-40B4-BE49-F238E27FC236}">
                <a16:creationId xmlns="" xmlns:a16="http://schemas.microsoft.com/office/drawing/2014/main" id="{15BE177D-AE20-48D4-BCA8-43FC2B19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3689350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почтовая связь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A6F60584-AE0F-41B1-9564-D2EAB254E2D6}"/>
              </a:ext>
            </a:extLst>
          </p:cNvPr>
          <p:cNvCxnSpPr/>
          <p:nvPr/>
        </p:nvCxnSpPr>
        <p:spPr>
          <a:xfrm rot="16200000" flipV="1">
            <a:off x="8176418" y="3396457"/>
            <a:ext cx="246063" cy="6350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1" name="TextBox 62">
            <a:extLst>
              <a:ext uri="{FF2B5EF4-FFF2-40B4-BE49-F238E27FC236}">
                <a16:creationId xmlns="" xmlns:a16="http://schemas.microsoft.com/office/drawing/2014/main" id="{1E71FDB8-323B-4385-B68D-F3E2D65D5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4062413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телефон</a:t>
            </a:r>
          </a:p>
        </p:txBody>
      </p:sp>
      <p:sp>
        <p:nvSpPr>
          <p:cNvPr id="9252" name="TextBox 63">
            <a:extLst>
              <a:ext uri="{FF2B5EF4-FFF2-40B4-BE49-F238E27FC236}">
                <a16:creationId xmlns="" xmlns:a16="http://schemas.microsoft.com/office/drawing/2014/main" id="{A6A8E915-E44E-473B-9315-D15639A0B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4467225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сотовая связь</a:t>
            </a:r>
          </a:p>
        </p:txBody>
      </p:sp>
      <p:sp>
        <p:nvSpPr>
          <p:cNvPr id="9253" name="TextBox 64">
            <a:extLst>
              <a:ext uri="{FF2B5EF4-FFF2-40B4-BE49-F238E27FC236}">
                <a16:creationId xmlns="" xmlns:a16="http://schemas.microsoft.com/office/drawing/2014/main" id="{F913551E-B9A2-4A33-B8A4-A87896BE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4856163"/>
            <a:ext cx="217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интернет</a:t>
            </a:r>
          </a:p>
        </p:txBody>
      </p:sp>
      <p:sp>
        <p:nvSpPr>
          <p:cNvPr id="9254" name="TextBox 65">
            <a:extLst>
              <a:ext uri="{FF2B5EF4-FFF2-40B4-BE49-F238E27FC236}">
                <a16:creationId xmlns="" xmlns:a16="http://schemas.microsoft.com/office/drawing/2014/main" id="{082DD815-61DF-4898-A003-2362E05A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863" y="5237163"/>
            <a:ext cx="2171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СМИ</a:t>
            </a:r>
          </a:p>
        </p:txBody>
      </p:sp>
      <p:sp>
        <p:nvSpPr>
          <p:cNvPr id="9255" name="TextBox 66">
            <a:extLst>
              <a:ext uri="{FF2B5EF4-FFF2-40B4-BE49-F238E27FC236}">
                <a16:creationId xmlns="" xmlns:a16="http://schemas.microsoft.com/office/drawing/2014/main" id="{6A7D42BB-CD7F-402A-8060-610C1CFD4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3" y="5184775"/>
            <a:ext cx="211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водоотведение</a:t>
            </a:r>
          </a:p>
        </p:txBody>
      </p:sp>
      <p:sp>
        <p:nvSpPr>
          <p:cNvPr id="9256" name="TextBox 80">
            <a:extLst>
              <a:ext uri="{FF2B5EF4-FFF2-40B4-BE49-F238E27FC236}">
                <a16:creationId xmlns="" xmlns:a16="http://schemas.microsoft.com/office/drawing/2014/main" id="{5EA31672-50FE-4282-B041-9A2EC104A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737100"/>
            <a:ext cx="210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автомобильные дороги</a:t>
            </a:r>
          </a:p>
        </p:txBody>
      </p:sp>
      <p:sp>
        <p:nvSpPr>
          <p:cNvPr id="60" name="Скругленный прямоугольник 79">
            <a:extLst>
              <a:ext uri="{FF2B5EF4-FFF2-40B4-BE49-F238E27FC236}">
                <a16:creationId xmlns="" xmlns:a16="http://schemas.microsoft.com/office/drawing/2014/main" id="{C38B614A-4F84-4371-8203-A1356B9A7A30}"/>
              </a:ext>
            </a:extLst>
          </p:cNvPr>
          <p:cNvSpPr/>
          <p:nvPr/>
        </p:nvSpPr>
        <p:spPr>
          <a:xfrm>
            <a:off x="9596438" y="3548063"/>
            <a:ext cx="217170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61" name="Скругленный прямоугольник 57">
            <a:extLst>
              <a:ext uri="{FF2B5EF4-FFF2-40B4-BE49-F238E27FC236}">
                <a16:creationId xmlns="" xmlns:a16="http://schemas.microsoft.com/office/drawing/2014/main" id="{F0E6A2C7-1B0C-488E-96A7-77523010C1DE}"/>
              </a:ext>
            </a:extLst>
          </p:cNvPr>
          <p:cNvSpPr/>
          <p:nvPr/>
        </p:nvSpPr>
        <p:spPr>
          <a:xfrm>
            <a:off x="9655175" y="2360613"/>
            <a:ext cx="2008188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CBC1EAE6-E413-48A7-8BCD-9B697F02B651}"/>
              </a:ext>
            </a:extLst>
          </p:cNvPr>
          <p:cNvSpPr txBox="1"/>
          <p:nvPr/>
        </p:nvSpPr>
        <p:spPr>
          <a:xfrm>
            <a:off x="9620250" y="2592388"/>
            <a:ext cx="2055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туристическая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605E49C9-FC62-424F-9CDB-DBBF34ADA1D9}"/>
              </a:ext>
            </a:extLst>
          </p:cNvPr>
          <p:cNvCxnSpPr/>
          <p:nvPr/>
        </p:nvCxnSpPr>
        <p:spPr>
          <a:xfrm rot="16200000" flipV="1">
            <a:off x="10527507" y="3391694"/>
            <a:ext cx="246062" cy="6350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61" name="TextBox 62">
            <a:extLst>
              <a:ext uri="{FF2B5EF4-FFF2-40B4-BE49-F238E27FC236}">
                <a16:creationId xmlns="" xmlns:a16="http://schemas.microsoft.com/office/drawing/2014/main" id="{FC88C0CA-E7C3-4EBF-A801-16C4888A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900" y="3990975"/>
            <a:ext cx="216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общегородские праздники</a:t>
            </a:r>
          </a:p>
        </p:txBody>
      </p:sp>
      <p:sp>
        <p:nvSpPr>
          <p:cNvPr id="9262" name="Прямоугольник 2">
            <a:extLst>
              <a:ext uri="{FF2B5EF4-FFF2-40B4-BE49-F238E27FC236}">
                <a16:creationId xmlns="" xmlns:a16="http://schemas.microsoft.com/office/drawing/2014/main" id="{9789B5DE-4798-401A-9F84-AFFCA68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706938"/>
            <a:ext cx="2176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событийные мероприятия </a:t>
            </a:r>
          </a:p>
        </p:txBody>
      </p:sp>
      <p:sp>
        <p:nvSpPr>
          <p:cNvPr id="73" name="Заголовок 1">
            <a:extLst>
              <a:ext uri="{FF2B5EF4-FFF2-40B4-BE49-F238E27FC236}">
                <a16:creationId xmlns="" xmlns:a16="http://schemas.microsoft.com/office/drawing/2014/main" id="{1EFC5513-60F6-4E63-B8F1-91AAFF86694C}"/>
              </a:ext>
            </a:extLst>
          </p:cNvPr>
          <p:cNvSpPr txBox="1">
            <a:spLocks/>
          </p:cNvSpPr>
          <p:nvPr/>
        </p:nvSpPr>
        <p:spPr>
          <a:xfrm>
            <a:off x="8726215" y="183025"/>
            <a:ext cx="3405378" cy="6436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9264" name="Рисунок 2">
            <a:extLst>
              <a:ext uri="{FF2B5EF4-FFF2-40B4-BE49-F238E27FC236}">
                <a16:creationId xmlns="" xmlns:a16="http://schemas.microsoft.com/office/drawing/2014/main" id="{69F24A01-16E6-47CC-9AE8-A84E2EEC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881688"/>
            <a:ext cx="155098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Рисунок 4">
            <a:extLst>
              <a:ext uri="{FF2B5EF4-FFF2-40B4-BE49-F238E27FC236}">
                <a16:creationId xmlns="" xmlns:a16="http://schemas.microsoft.com/office/drawing/2014/main" id="{876EB4FA-AE26-4CF6-AABA-333CCA52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7425"/>
            <a:ext cx="15398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Рисунок 10">
            <a:extLst>
              <a:ext uri="{FF2B5EF4-FFF2-40B4-BE49-F238E27FC236}">
                <a16:creationId xmlns="" xmlns:a16="http://schemas.microsoft.com/office/drawing/2014/main" id="{8F4CB697-6040-4370-9FF3-7D00326D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63" y="952500"/>
            <a:ext cx="15351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Рисунок 12">
            <a:extLst>
              <a:ext uri="{FF2B5EF4-FFF2-40B4-BE49-F238E27FC236}">
                <a16:creationId xmlns="" xmlns:a16="http://schemas.microsoft.com/office/drawing/2014/main" id="{83B06806-AB01-4429-A221-C33310D2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5859463"/>
            <a:ext cx="15668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Рисунок 14">
            <a:extLst>
              <a:ext uri="{FF2B5EF4-FFF2-40B4-BE49-F238E27FC236}">
                <a16:creationId xmlns="" xmlns:a16="http://schemas.microsoft.com/office/drawing/2014/main" id="{C2954B26-C378-406F-A727-2172523C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5837238"/>
            <a:ext cx="15017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Рисунок 16">
            <a:extLst>
              <a:ext uri="{FF2B5EF4-FFF2-40B4-BE49-F238E27FC236}">
                <a16:creationId xmlns="" xmlns:a16="http://schemas.microsoft.com/office/drawing/2014/main" id="{3D44226C-092A-4752-A4D7-6240789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846763"/>
            <a:ext cx="15684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Рисунок 18">
            <a:extLst>
              <a:ext uri="{FF2B5EF4-FFF2-40B4-BE49-F238E27FC236}">
                <a16:creationId xmlns="" xmlns:a16="http://schemas.microsoft.com/office/drawing/2014/main" id="{CEDB2F62-5E47-4B64-B634-3B1F344C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63" y="5851525"/>
            <a:ext cx="15335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Рисунок 20">
            <a:extLst>
              <a:ext uri="{FF2B5EF4-FFF2-40B4-BE49-F238E27FC236}">
                <a16:creationId xmlns="" xmlns:a16="http://schemas.microsoft.com/office/drawing/2014/main" id="{8C8CB5B6-AA0E-425F-8622-706672DF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990600"/>
            <a:ext cx="148113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2" name="Рисунок 22">
            <a:extLst>
              <a:ext uri="{FF2B5EF4-FFF2-40B4-BE49-F238E27FC236}">
                <a16:creationId xmlns="" xmlns:a16="http://schemas.microsoft.com/office/drawing/2014/main" id="{D2507B7D-D61E-404F-AD0D-D1E9701B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8" y="947738"/>
            <a:ext cx="16732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Рисунок 24">
            <a:extLst>
              <a:ext uri="{FF2B5EF4-FFF2-40B4-BE49-F238E27FC236}">
                <a16:creationId xmlns="" xmlns:a16="http://schemas.microsoft.com/office/drawing/2014/main" id="{5C835C20-D427-4BD0-BD40-92B373F0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857875"/>
            <a:ext cx="14938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Рисунок 27">
            <a:extLst>
              <a:ext uri="{FF2B5EF4-FFF2-40B4-BE49-F238E27FC236}">
                <a16:creationId xmlns="" xmlns:a16="http://schemas.microsoft.com/office/drawing/2014/main" id="{25060DCE-8031-47D4-A931-63D04220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989013"/>
            <a:ext cx="16081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Рисунок 29">
            <a:extLst>
              <a:ext uri="{FF2B5EF4-FFF2-40B4-BE49-F238E27FC236}">
                <a16:creationId xmlns="" xmlns:a16="http://schemas.microsoft.com/office/drawing/2014/main" id="{D2A3A582-C4C6-48DA-95A8-B093E7EA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976313"/>
            <a:ext cx="14589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Рисунок 31">
            <a:extLst>
              <a:ext uri="{FF2B5EF4-FFF2-40B4-BE49-F238E27FC236}">
                <a16:creationId xmlns="" xmlns:a16="http://schemas.microsoft.com/office/drawing/2014/main" id="{B19F579C-44CC-4D6C-9328-38C6519D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5843588"/>
            <a:ext cx="14763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Рисунок 35">
            <a:extLst>
              <a:ext uri="{FF2B5EF4-FFF2-40B4-BE49-F238E27FC236}">
                <a16:creationId xmlns="" xmlns:a16="http://schemas.microsoft.com/office/drawing/2014/main" id="{63150868-241E-4318-8FF9-D491565C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004888"/>
            <a:ext cx="15652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Рисунок 40">
            <a:extLst>
              <a:ext uri="{FF2B5EF4-FFF2-40B4-BE49-F238E27FC236}">
                <a16:creationId xmlns="" xmlns:a16="http://schemas.microsoft.com/office/drawing/2014/main" id="{77F8672F-4188-4556-B1A5-5A820055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846763"/>
            <a:ext cx="15382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Рисунок 2">
            <a:extLst>
              <a:ext uri="{FF2B5EF4-FFF2-40B4-BE49-F238E27FC236}">
                <a16:creationId xmlns="" xmlns:a16="http://schemas.microsoft.com/office/drawing/2014/main" id="{8BDED42C-6C28-43AB-8D83-277B55E6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87425"/>
            <a:ext cx="15398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F019BC4D-E20E-417A-B3FE-6E07E2EAFB4F}"/>
              </a:ext>
            </a:extLst>
          </p:cNvPr>
          <p:cNvCxnSpPr>
            <a:cxnSpLocks/>
          </p:cNvCxnSpPr>
          <p:nvPr/>
        </p:nvCxnSpPr>
        <p:spPr>
          <a:xfrm flipV="1">
            <a:off x="-3175" y="935038"/>
            <a:ext cx="12195175" cy="52387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6BECF02F-FC8B-43F6-B0FB-9E3FED8A8C1B}"/>
              </a:ext>
            </a:extLst>
          </p:cNvPr>
          <p:cNvCxnSpPr>
            <a:cxnSpLocks/>
          </p:cNvCxnSpPr>
          <p:nvPr/>
        </p:nvCxnSpPr>
        <p:spPr>
          <a:xfrm flipV="1">
            <a:off x="11113" y="2135188"/>
            <a:ext cx="12180887" cy="79375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A535C87A-782A-49F9-9765-515D067B934E}"/>
              </a:ext>
            </a:extLst>
          </p:cNvPr>
          <p:cNvCxnSpPr>
            <a:cxnSpLocks/>
          </p:cNvCxnSpPr>
          <p:nvPr/>
        </p:nvCxnSpPr>
        <p:spPr>
          <a:xfrm flipV="1">
            <a:off x="11113" y="5819775"/>
            <a:ext cx="12192000" cy="38100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3" name="TextBox 80">
            <a:extLst>
              <a:ext uri="{FF2B5EF4-FFF2-40B4-BE49-F238E27FC236}">
                <a16:creationId xmlns="" xmlns:a16="http://schemas.microsoft.com/office/drawing/2014/main" id="{ED0E23C4-F841-4EE9-979B-7A6F2640F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513" y="5086350"/>
            <a:ext cx="210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железная дорога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8">
            <a:extLst>
              <a:ext uri="{FF2B5EF4-FFF2-40B4-BE49-F238E27FC236}">
                <a16:creationId xmlns="" xmlns:a16="http://schemas.microsoft.com/office/drawing/2014/main" id="{67DC5EEB-6484-44B7-95F8-BE576057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740150"/>
            <a:ext cx="20050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Заголовок 1">
            <a:extLst>
              <a:ext uri="{FF2B5EF4-FFF2-40B4-BE49-F238E27FC236}">
                <a16:creationId xmlns="" xmlns:a16="http://schemas.microsoft.com/office/drawing/2014/main" id="{FACA5039-4843-432C-8650-8D003E80AF0F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Кадровый потенциал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13B7DEE6-EBD4-41F2-B24A-F4E8E54D4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5379270"/>
              </p:ext>
            </p:extLst>
          </p:nvPr>
        </p:nvGraphicFramePr>
        <p:xfrm>
          <a:off x="240209" y="959029"/>
          <a:ext cx="5507990" cy="293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33966E73-C74E-4918-9003-6F791B43FB03}"/>
              </a:ext>
            </a:extLst>
          </p:cNvPr>
          <p:cNvSpPr/>
          <p:nvPr/>
        </p:nvSpPr>
        <p:spPr>
          <a:xfrm>
            <a:off x="2465388" y="3724275"/>
            <a:ext cx="3243262" cy="920750"/>
          </a:xfrm>
          <a:prstGeom prst="roundRect">
            <a:avLst/>
          </a:prstGeom>
          <a:noFill/>
          <a:ln>
            <a:solidFill>
              <a:srgbClr val="649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6" name="TextBox 6">
            <a:extLst>
              <a:ext uri="{FF2B5EF4-FFF2-40B4-BE49-F238E27FC236}">
                <a16:creationId xmlns="" xmlns:a16="http://schemas.microsoft.com/office/drawing/2014/main" id="{243A8952-FACA-4573-B4B1-8A423613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88" y="3895725"/>
            <a:ext cx="3022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4138" indent="-841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1500" b="1" dirty="0">
                <a:solidFill>
                  <a:srgbClr val="04617B"/>
                </a:solidFill>
                <a:latin typeface="Ubuntu" panose="020B0504030602030204" pitchFamily="34" charset="0"/>
              </a:rPr>
              <a:t>торгово-промышленный техникум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="" xmlns:a16="http://schemas.microsoft.com/office/drawing/2014/main" id="{D123EBD3-03E6-4B56-8143-CEBDF17D3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417423"/>
              </p:ext>
            </p:extLst>
          </p:nvPr>
        </p:nvGraphicFramePr>
        <p:xfrm>
          <a:off x="6226901" y="3981134"/>
          <a:ext cx="5719037" cy="292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22ED91D3-A4FB-4B7F-8394-7B214670B95F}"/>
              </a:ext>
            </a:extLst>
          </p:cNvPr>
          <p:cNvSpPr txBox="1">
            <a:spLocks/>
          </p:cNvSpPr>
          <p:nvPr/>
        </p:nvSpPr>
        <p:spPr>
          <a:xfrm>
            <a:off x="9387242" y="1"/>
            <a:ext cx="2804757" cy="614148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0249" name="Рисунок 2">
            <a:extLst>
              <a:ext uri="{FF2B5EF4-FFF2-40B4-BE49-F238E27FC236}">
                <a16:creationId xmlns="" xmlns:a16="http://schemas.microsoft.com/office/drawing/2014/main" id="{7357C931-FF7B-47FC-BFDE-7E3B845D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4713288"/>
            <a:ext cx="324326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6">
            <a:extLst>
              <a:ext uri="{FF2B5EF4-FFF2-40B4-BE49-F238E27FC236}">
                <a16:creationId xmlns="" xmlns:a16="http://schemas.microsoft.com/office/drawing/2014/main" id="{54C6848F-1468-4587-BFB9-B3E67199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5302250"/>
            <a:ext cx="20272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51" name="Диаграмма 15">
            <a:extLst>
              <a:ext uri="{FF2B5EF4-FFF2-40B4-BE49-F238E27FC236}">
                <a16:creationId xmlns="" xmlns:a16="http://schemas.microsoft.com/office/drawing/2014/main" id="{BE9ECB1C-7ED6-488D-B3C7-CF40CEBC72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548079"/>
              </p:ext>
            </p:extLst>
          </p:nvPr>
        </p:nvGraphicFramePr>
        <p:xfrm>
          <a:off x="5988973" y="600075"/>
          <a:ext cx="5968961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иаграмма" r:id="rId16" imgW="5773412" imgH="3590855" progId="Excel.Chart.8">
                  <p:embed/>
                </p:oleObj>
              </mc:Choice>
              <mc:Fallback>
                <p:oleObj name="Диаграмма" r:id="rId16" imgW="5773412" imgH="3590855" progId="Excel.Char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8973" y="600075"/>
                        <a:ext cx="5968961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="" xmlns:a16="http://schemas.microsoft.com/office/drawing/2014/main" id="{AF26E34C-CDDA-427D-B633-EAD2F6D691BD}"/>
              </a:ext>
            </a:extLst>
          </p:cNvPr>
          <p:cNvSpPr txBox="1">
            <a:spLocks/>
          </p:cNvSpPr>
          <p:nvPr/>
        </p:nvSpPr>
        <p:spPr bwMode="auto">
          <a:xfrm>
            <a:off x="714375" y="161925"/>
            <a:ext cx="10515600" cy="315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(муниципальный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DA50CF79-D601-4B99-9DA1-53054EFB20A2}"/>
              </a:ext>
            </a:extLst>
          </p:cNvPr>
          <p:cNvCxnSpPr>
            <a:cxnSpLocks/>
          </p:cNvCxnSpPr>
          <p:nvPr/>
        </p:nvCxnSpPr>
        <p:spPr>
          <a:xfrm>
            <a:off x="5945188" y="3436938"/>
            <a:ext cx="0" cy="2673061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96FFF8BE-EE21-4AEB-82E0-0C7F8660030F}"/>
              </a:ext>
            </a:extLst>
          </p:cNvPr>
          <p:cNvCxnSpPr/>
          <p:nvPr/>
        </p:nvCxnSpPr>
        <p:spPr>
          <a:xfrm flipV="1">
            <a:off x="1069975" y="3351213"/>
            <a:ext cx="10239375" cy="1270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2" name="Стрелка вправо 9">
            <a:extLst>
              <a:ext uri="{FF2B5EF4-FFF2-40B4-BE49-F238E27FC236}">
                <a16:creationId xmlns="" xmlns:a16="http://schemas.microsoft.com/office/drawing/2014/main" id="{BC158A79-61D0-43E9-9106-1DA746C0E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801" y="4512469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onstantia" panose="02030602050306030303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6A1688FF-E6BC-458C-9FD4-01006B80D671}"/>
              </a:ext>
            </a:extLst>
          </p:cNvPr>
          <p:cNvCxnSpPr>
            <a:cxnSpLocks/>
          </p:cNvCxnSpPr>
          <p:nvPr/>
        </p:nvCxnSpPr>
        <p:spPr>
          <a:xfrm flipV="1">
            <a:off x="960564" y="6109999"/>
            <a:ext cx="10270871" cy="3492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Прямоугольник 7">
            <a:extLst>
              <a:ext uri="{FF2B5EF4-FFF2-40B4-BE49-F238E27FC236}">
                <a16:creationId xmlns="" xmlns:a16="http://schemas.microsoft.com/office/drawing/2014/main" id="{C47A000A-C5A8-4514-9BB2-0E227D804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113" y="4045744"/>
            <a:ext cx="41719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Бухгалтерские услуги, займы, семинары, образовательные курсы, имущественная поддержка, консультации </a:t>
            </a:r>
          </a:p>
        </p:txBody>
      </p:sp>
      <p:sp>
        <p:nvSpPr>
          <p:cNvPr id="11276" name="Прямоугольник 7">
            <a:extLst>
              <a:ext uri="{FF2B5EF4-FFF2-40B4-BE49-F238E27FC236}">
                <a16:creationId xmlns="" xmlns:a16="http://schemas.microsoft.com/office/drawing/2014/main" id="{4F0A8915-FBF6-40C3-B87B-DDA94EE1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288" y="4868862"/>
            <a:ext cx="5234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г. Кирс, ул. Слободская, 18, 3 этаж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тел. 8 (83339) 2-09-83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Директор «Бизнес-партнер»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Карманова Ольга Владимировна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D622BCBF-4825-4438-953A-E8D4E2320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855174"/>
              </p:ext>
            </p:extLst>
          </p:nvPr>
        </p:nvGraphicFramePr>
        <p:xfrm>
          <a:off x="1178717" y="692700"/>
          <a:ext cx="10515599" cy="166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78" name="Прямоугольник 7">
            <a:extLst>
              <a:ext uri="{FF2B5EF4-FFF2-40B4-BE49-F238E27FC236}">
                <a16:creationId xmlns="" xmlns:a16="http://schemas.microsoft.com/office/drawing/2014/main" id="{BF1008E8-287B-462E-9E01-6347E0BC5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724025"/>
            <a:ext cx="33401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Допускается обращение как с готовым бизнес-планом, так и с бизнес-идеей</a:t>
            </a:r>
          </a:p>
        </p:txBody>
      </p:sp>
      <p:sp>
        <p:nvSpPr>
          <p:cNvPr id="11279" name="Прямоугольник 7">
            <a:extLst>
              <a:ext uri="{FF2B5EF4-FFF2-40B4-BE49-F238E27FC236}">
                <a16:creationId xmlns="" xmlns:a16="http://schemas.microsoft.com/office/drawing/2014/main" id="{6FF0A031-685A-4A14-9C47-30DF1166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717675"/>
            <a:ext cx="3340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Осуществляется первичная консультация, проводится совместный анализ проекта, определяются потребности в мерах финансовой и методической поддержки, производственных площадях</a:t>
            </a:r>
          </a:p>
        </p:txBody>
      </p:sp>
      <p:sp>
        <p:nvSpPr>
          <p:cNvPr id="11280" name="Прямоугольник 7">
            <a:extLst>
              <a:ext uri="{FF2B5EF4-FFF2-40B4-BE49-F238E27FC236}">
                <a16:creationId xmlns="" xmlns:a16="http://schemas.microsoft.com/office/drawing/2014/main" id="{26AC543A-EF61-4018-9A4D-2568AFEE8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1724025"/>
            <a:ext cx="3340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Формируется перечень институтов развития и мер поддержки в соответствии с параметрами инвестиционного проекта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4000783F-6B20-428A-90D0-C89BFDE1E288}"/>
              </a:ext>
            </a:extLst>
          </p:cNvPr>
          <p:cNvSpPr txBox="1">
            <a:spLocks/>
          </p:cNvSpPr>
          <p:nvPr/>
        </p:nvSpPr>
        <p:spPr>
          <a:xfrm>
            <a:off x="9556750" y="161926"/>
            <a:ext cx="2495550" cy="588714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11283" name="TextBox 1">
            <a:extLst>
              <a:ext uri="{FF2B5EF4-FFF2-40B4-BE49-F238E27FC236}">
                <a16:creationId xmlns="" xmlns:a16="http://schemas.microsoft.com/office/drawing/2014/main" id="{3E22BBC9-C0D6-4694-8943-368CC2849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951" y="3759140"/>
            <a:ext cx="52165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Верхнекамский фонд поддержки малого и среднего предпринимательства «Бизнес-партнер</a:t>
            </a:r>
            <a:r>
              <a:rPr lang="ru-RU" altLang="ru-RU" sz="18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9720</TotalTime>
  <Words>1195</Words>
  <Application>Microsoft Office PowerPoint</Application>
  <PresentationFormat>Произвольный</PresentationFormat>
  <Paragraphs>244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Диаграмма</vt:lpstr>
      <vt:lpstr>Инвестиционная привлекательность</vt:lpstr>
      <vt:lpstr>Географическое описание </vt:lpstr>
      <vt:lpstr>Презентация PowerPoint</vt:lpstr>
      <vt:lpstr>Транспортная доступность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потенциал</dc:title>
  <dc:creator>User</dc:creator>
  <cp:lastModifiedBy>User</cp:lastModifiedBy>
  <cp:revision>705</cp:revision>
  <cp:lastPrinted>2023-03-22T05:38:22Z</cp:lastPrinted>
  <dcterms:created xsi:type="dcterms:W3CDTF">2020-03-31T07:44:03Z</dcterms:created>
  <dcterms:modified xsi:type="dcterms:W3CDTF">2023-06-08T05:56:12Z</dcterms:modified>
</cp:coreProperties>
</file>