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sldIdLst>
    <p:sldId id="256" r:id="rId2"/>
    <p:sldId id="270" r:id="rId3"/>
    <p:sldId id="323" r:id="rId4"/>
    <p:sldId id="301" r:id="rId5"/>
    <p:sldId id="325" r:id="rId6"/>
    <p:sldId id="289" r:id="rId7"/>
    <p:sldId id="261" r:id="rId8"/>
    <p:sldId id="287" r:id="rId9"/>
    <p:sldId id="335" r:id="rId10"/>
    <p:sldId id="336" r:id="rId11"/>
    <p:sldId id="327" r:id="rId12"/>
    <p:sldId id="328" r:id="rId13"/>
    <p:sldId id="318" r:id="rId14"/>
    <p:sldId id="329" r:id="rId15"/>
    <p:sldId id="317" r:id="rId16"/>
    <p:sldId id="330" r:id="rId17"/>
    <p:sldId id="331" r:id="rId18"/>
    <p:sldId id="332" r:id="rId19"/>
    <p:sldId id="333" r:id="rId20"/>
    <p:sldId id="334" r:id="rId21"/>
  </p:sldIdLst>
  <p:sldSz cx="12192000" cy="6858000"/>
  <p:notesSz cx="6858000" cy="99790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01">
          <p15:clr>
            <a:srgbClr val="A4A3A4"/>
          </p15:clr>
        </p15:guide>
        <p15:guide id="2" orient="horz" pos="2205">
          <p15:clr>
            <a:srgbClr val="A4A3A4"/>
          </p15:clr>
        </p15:guide>
        <p15:guide id="3" pos="3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17B"/>
    <a:srgbClr val="126F87"/>
    <a:srgbClr val="53B0F5"/>
    <a:srgbClr val="577E80"/>
    <a:srgbClr val="597485"/>
    <a:srgbClr val="49ACD6"/>
    <a:srgbClr val="4CA9DC"/>
    <a:srgbClr val="E4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18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402" y="12"/>
      </p:cViewPr>
      <p:guideLst>
        <p:guide orient="horz" pos="2001"/>
        <p:guide orient="horz" pos="2205"/>
        <p:guide pos="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745228280890117"/>
          <c:y val="0.18411841482675911"/>
          <c:w val="0.38345743921775483"/>
          <c:h val="0.5168176612363778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50-4A27-B4A3-F079756013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50-4A27-B4A3-F079756013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50-4A27-B4A3-F079756013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50-4A27-B4A3-F079756013C8}"/>
              </c:ext>
            </c:extLst>
          </c:dPt>
          <c:dLbls>
            <c:dLbl>
              <c:idx val="2"/>
              <c:layout>
                <c:manualLayout>
                  <c:x val="2.6559102996619673E-2"/>
                  <c:y val="-1.04138386959312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50-4A27-B4A3-F079756013C8}"/>
                </c:ext>
              </c:extLst>
            </c:dLbl>
            <c:dLbl>
              <c:idx val="3"/>
              <c:layout>
                <c:manualLayout>
                  <c:x val="5.3118205993239347E-2"/>
                  <c:y val="-3.2084570473615849E-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50-4A27-B4A3-F079756013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26F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Обрабатывающие производства - 18499,0 млн.руб.</c:v>
                </c:pt>
                <c:pt idx="1">
                  <c:v>Торговля -8583,8 млн. руб.</c:v>
                </c:pt>
                <c:pt idx="2">
                  <c:v>Обеспечение теплом, водой - 348,3 млн. руб.</c:v>
                </c:pt>
                <c:pt idx="3">
                  <c:v>Прочие -1853,7,0 млн. руб.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0.63200000000000001</c:v>
                </c:pt>
                <c:pt idx="1">
                  <c:v>0.29299999999999998</c:v>
                </c:pt>
                <c:pt idx="2">
                  <c:v>1.2E-2</c:v>
                </c:pt>
                <c:pt idx="3">
                  <c:v>6.3E-2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D50-4A27-B4A3-F079756013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840864633514163E-2"/>
          <c:y val="0.81050872734894863"/>
          <c:w val="0.91487212823831277"/>
          <c:h val="0.173242839654620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126F87"/>
              </a:solidFill>
              <a:latin typeface="Ubuntu" panose="020B05040306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276A7C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rgbClr val="276A7C"/>
                </a:solidFill>
                <a:latin typeface="Ubuntu" panose="020B0504030602030204" pitchFamily="34" charset="0"/>
              </a:rPr>
              <a:t>Обрабатывающие производства </a:t>
            </a:r>
          </a:p>
          <a:p>
            <a:pPr>
              <a:defRPr sz="1862" b="1" i="0" u="none" strike="noStrike" kern="1200" spc="0" baseline="0">
                <a:solidFill>
                  <a:srgbClr val="276A7C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r>
              <a:rPr lang="ru-RU" sz="1600" b="1" dirty="0">
                <a:solidFill>
                  <a:srgbClr val="276A7C"/>
                </a:solidFill>
                <a:latin typeface="Ubuntu" panose="020B0504030602030204" pitchFamily="34" charset="0"/>
              </a:rPr>
              <a:t>за 2023 год – 18 499,0 млн. руб.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Обрабатывающие производства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81-48DB-A3A5-CFBB04CA96AE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81-48DB-A3A5-CFBB04CA96A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481-48DB-A3A5-CFBB04CA96AE}"/>
              </c:ext>
            </c:extLst>
          </c:dPt>
          <c:dPt>
            <c:idx val="3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481-48DB-A3A5-CFBB04CA96AE}"/>
              </c:ext>
            </c:extLst>
          </c:dPt>
          <c:dLbls>
            <c:dLbl>
              <c:idx val="1"/>
              <c:layout>
                <c:manualLayout>
                  <c:x val="-6.1249135117199656E-2"/>
                  <c:y val="-8.0648916849061641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81-48DB-A3A5-CFBB04CA96AE}"/>
                </c:ext>
              </c:extLst>
            </c:dLbl>
            <c:dLbl>
              <c:idx val="2"/>
              <c:layout>
                <c:manualLayout>
                  <c:x val="-2.6541291884119852E-2"/>
                  <c:y val="-5.376594456604108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81-48DB-A3A5-CFBB04CA96AE}"/>
                </c:ext>
              </c:extLst>
            </c:dLbl>
            <c:dLbl>
              <c:idx val="3"/>
              <c:layout>
                <c:manualLayout>
                  <c:x val="7.5540599977879583E-2"/>
                  <c:y val="-2.688297228302054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481-48DB-A3A5-CFBB04CA96AE}"/>
                </c:ext>
              </c:extLst>
            </c:dLbl>
            <c:dLbl>
              <c:idx val="4"/>
              <c:layout>
                <c:manualLayout>
                  <c:x val="0.12862318374611928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B7B-425D-A1D5-04A3A4E120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276A7C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Производство проводов и кабелей - 17680,3 млн.рублей</c:v>
                </c:pt>
                <c:pt idx="1">
                  <c:v>Обработка древесины - 421,2 млн. рублей</c:v>
                </c:pt>
                <c:pt idx="2">
                  <c:v>Производство химических веществ - 183,6 млн. руб</c:v>
                </c:pt>
                <c:pt idx="3">
                  <c:v>прочие - 213,9 млн.руб.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95.5</c:v>
                </c:pt>
                <c:pt idx="1">
                  <c:v>2.2999999999999998</c:v>
                </c:pt>
                <c:pt idx="2">
                  <c:v>1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BB-4332-A1D9-FAB06E1481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177848976502924E-2"/>
          <c:y val="0.81320398460685239"/>
          <c:w val="0.9376579740973614"/>
          <c:h val="0.16483199200707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276A7C"/>
              </a:solidFill>
              <a:latin typeface="Ubuntu" panose="020B05040306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Соотношение возрастных групп</c:v>
                </c:pt>
              </c:strCache>
            </c:strRef>
          </c:tx>
          <c:spPr>
            <a:ln w="92075"/>
            <a:scene3d>
              <a:camera prst="orthographicFront"/>
              <a:lightRig rig="threePt" dir="t"/>
            </a:scene3d>
            <a:sp3d>
              <a:bevelT w="0" h="6350"/>
            </a:sp3d>
          </c:spPr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92075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h="6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90F-431B-96E1-005FC7E63906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92075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h="6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0F-431B-96E1-005FC7E63906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92075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h="635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0F-431B-96E1-005FC7E63906}"/>
              </c:ext>
            </c:extLst>
          </c:dPt>
          <c:dLbls>
            <c:dLbl>
              <c:idx val="0"/>
              <c:layout>
                <c:manualLayout>
                  <c:x val="0.2064924003216185"/>
                  <c:y val="-2.961428575209231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Моложе трудоспособного возраста 15,5%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90F-431B-96E1-005FC7E63906}"/>
                </c:ext>
              </c:extLst>
            </c:dLbl>
            <c:dLbl>
              <c:idx val="1"/>
              <c:layout>
                <c:manualLayout>
                  <c:x val="0.16073128136033038"/>
                  <c:y val="0.14405247206672159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Старше трудоспособного возраста 30,4%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280449152769786"/>
                      <c:h val="0.3454634540636610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90F-431B-96E1-005FC7E63906}"/>
                </c:ext>
              </c:extLst>
            </c:dLbl>
            <c:dLbl>
              <c:idx val="2"/>
              <c:layout>
                <c:manualLayout>
                  <c:x val="-0.1310498021688378"/>
                  <c:y val="8.834721276532198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Трудоспособного возраста 54,1%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90F-431B-96E1-005FC7E639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200" b="1" i="0" u="none" strike="noStrike" kern="1200" baseline="0">
                    <a:solidFill>
                      <a:srgbClr val="126F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Моложе трудоспособного взраста</c:v>
                </c:pt>
                <c:pt idx="1">
                  <c:v>Старше трудоспособного возраста</c:v>
                </c:pt>
                <c:pt idx="2">
                  <c:v>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0.155</c:v>
                </c:pt>
                <c:pt idx="1">
                  <c:v>0.30399999999999999</c:v>
                </c:pt>
                <c:pt idx="2">
                  <c:v>0.54100000000000004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0F-431B-96E1-005FC7E63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  <a:round/>
    </a:ln>
    <a:effectLst/>
  </c:spPr>
  <c:txPr>
    <a:bodyPr/>
    <a:lstStyle/>
    <a:p>
      <a:pPr>
        <a:defRPr lang="en-US" sz="1200" b="1" kern="1200">
          <a:solidFill>
            <a:srgbClr val="126F87"/>
          </a:solidFill>
          <a:latin typeface="Ubuntu" panose="020B0504030602030204" pitchFamily="34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126F87"/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Субъекты малого и среднего предпринимательства 475 единиц или 109,9% к 2023 году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Субъекты МСП, единиц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A8A-4B4D-8B9F-3E49409F17FD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A8A-4B4D-8B9F-3E49409F17FD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A8A-4B4D-8B9F-3E49409F17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26F87"/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Малые и микропредприятия</c:v>
                </c:pt>
                <c:pt idx="1">
                  <c:v>Среднее</c:v>
                </c:pt>
                <c:pt idx="2">
                  <c:v>ИП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94</c:v>
                </c:pt>
                <c:pt idx="1">
                  <c:v>1</c:v>
                </c:pt>
                <c:pt idx="2">
                  <c:v>380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A8A-4B4D-8B9F-3E49409F1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546185076774871E-3"/>
          <c:y val="0.79805056789016582"/>
          <c:w val="0.99834538149232255"/>
          <c:h val="0.161748120663573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126F87"/>
              </a:solidFill>
              <a:latin typeface="Ubuntu" panose="020B05040306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image" Target="../media/image60.jpg"/><Relationship Id="rId4" Type="http://schemas.openxmlformats.org/officeDocument/2006/relationships/image" Target="../media/image63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B9E86B-EB0D-4193-944C-15D31EEF1F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F299E6E-A373-48FA-846F-1BFEA459DA27}">
      <dgm:prSet phldrT="[Текст]" custT="1"/>
      <dgm:spPr/>
      <dgm:t>
        <a:bodyPr/>
        <a:lstStyle/>
        <a:p>
          <a:r>
            <a:rPr lang="ru-RU" sz="1800" dirty="0">
              <a:latin typeface="Ubuntu" panose="020B0504030602030204" pitchFamily="34" charset="0"/>
            </a:rPr>
            <a:t>Площадь округа – 10 296,93</a:t>
          </a:r>
          <a:r>
            <a:rPr lang="ru-RU" sz="1800" dirty="0">
              <a:latin typeface="Ubuntu" panose="020B0504030602030204" pitchFamily="34" charset="0"/>
              <a:cs typeface="Times New Roman" panose="02020603050405020304" pitchFamily="18" charset="0"/>
            </a:rPr>
            <a:t> </a:t>
          </a:r>
          <a:r>
            <a:rPr lang="ru-RU" sz="1800" dirty="0">
              <a:latin typeface="Ubuntu" panose="020B0504030602030204" pitchFamily="34" charset="0"/>
            </a:rPr>
            <a:t>кв. км</a:t>
          </a:r>
        </a:p>
      </dgm:t>
    </dgm:pt>
    <dgm:pt modelId="{91E491AB-5949-45A3-B8DE-A0E480D16E19}" type="parTrans" cxnId="{CA06C5C5-D3FA-477F-A437-A4CD77976496}">
      <dgm:prSet/>
      <dgm:spPr/>
      <dgm:t>
        <a:bodyPr/>
        <a:lstStyle/>
        <a:p>
          <a:endParaRPr lang="ru-RU" sz="1800"/>
        </a:p>
      </dgm:t>
    </dgm:pt>
    <dgm:pt modelId="{A0D683D9-1FD1-4938-88EB-1D20E35414C1}" type="sibTrans" cxnId="{CA06C5C5-D3FA-477F-A437-A4CD77976496}">
      <dgm:prSet/>
      <dgm:spPr/>
      <dgm:t>
        <a:bodyPr/>
        <a:lstStyle/>
        <a:p>
          <a:endParaRPr lang="ru-RU" sz="1800"/>
        </a:p>
      </dgm:t>
    </dgm:pt>
    <dgm:pt modelId="{45142B48-25CD-4185-A65D-C9B21F289EEE}">
      <dgm:prSet phldrT="[Текст]" custT="1"/>
      <dgm:spPr/>
      <dgm:t>
        <a:bodyPr/>
        <a:lstStyle/>
        <a:p>
          <a:r>
            <a:rPr lang="ru-RU" sz="1800" dirty="0">
              <a:latin typeface="Ubuntu" panose="020B0504030602030204" pitchFamily="34" charset="0"/>
            </a:rPr>
            <a:t>Расположен на северо-востоке Кировской области</a:t>
          </a:r>
        </a:p>
      </dgm:t>
    </dgm:pt>
    <dgm:pt modelId="{EE268263-D06C-42EC-83BA-335D4BCA94B3}" type="parTrans" cxnId="{414C6B2C-7E7A-4CC6-BDE8-67D7DB1DEF40}">
      <dgm:prSet/>
      <dgm:spPr/>
      <dgm:t>
        <a:bodyPr/>
        <a:lstStyle/>
        <a:p>
          <a:endParaRPr lang="ru-RU" sz="1800"/>
        </a:p>
      </dgm:t>
    </dgm:pt>
    <dgm:pt modelId="{97531699-EA4F-4929-96EF-5276F3C9B8DC}" type="sibTrans" cxnId="{414C6B2C-7E7A-4CC6-BDE8-67D7DB1DEF40}">
      <dgm:prSet/>
      <dgm:spPr/>
      <dgm:t>
        <a:bodyPr/>
        <a:lstStyle/>
        <a:p>
          <a:endParaRPr lang="ru-RU" sz="1800"/>
        </a:p>
      </dgm:t>
    </dgm:pt>
    <dgm:pt modelId="{CEEA02FD-AFFA-43DA-8B3F-4F78FAA60FD1}">
      <dgm:prSet phldrT="[Текст]" custT="1"/>
      <dgm:spPr/>
      <dgm:t>
        <a:bodyPr/>
        <a:lstStyle/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800" kern="1200" dirty="0">
            <a:latin typeface="Constantia" panose="02030602050306030303" pitchFamily="18" charset="0"/>
            <a:ea typeface="+mn-ea"/>
            <a:cs typeface="+mn-cs"/>
          </a:endParaRPr>
        </a:p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  <a:ea typeface="+mn-ea"/>
              <a:cs typeface="+mn-cs"/>
            </a:rPr>
            <a:t>В 210 км от областного центра г. Кирова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Constantia" panose="02030602050306030303" pitchFamily="18" charset="0"/>
          </a:endParaRPr>
        </a:p>
      </dgm:t>
    </dgm:pt>
    <dgm:pt modelId="{E560546A-4BC1-4628-8AC2-3E73DE5BCDDA}" type="parTrans" cxnId="{1A7CF410-2BFE-4A66-A9AD-67C1370A40C7}">
      <dgm:prSet/>
      <dgm:spPr/>
      <dgm:t>
        <a:bodyPr/>
        <a:lstStyle/>
        <a:p>
          <a:endParaRPr lang="ru-RU" sz="1800"/>
        </a:p>
      </dgm:t>
    </dgm:pt>
    <dgm:pt modelId="{19334AF7-9674-42D2-A27A-A6B70EC775DF}" type="sibTrans" cxnId="{1A7CF410-2BFE-4A66-A9AD-67C1370A40C7}">
      <dgm:prSet/>
      <dgm:spPr/>
      <dgm:t>
        <a:bodyPr/>
        <a:lstStyle/>
        <a:p>
          <a:endParaRPr lang="ru-RU" sz="1800"/>
        </a:p>
      </dgm:t>
    </dgm:pt>
    <dgm:pt modelId="{9C3D6419-BE15-4EF7-A859-614D7EA7CF34}">
      <dgm:prSet phldrT="[Текст]" custT="1"/>
      <dgm:spPr/>
      <dgm:t>
        <a:bodyPr/>
        <a:lstStyle/>
        <a:p>
          <a:r>
            <a:rPr lang="ru-RU" sz="1600" dirty="0">
              <a:latin typeface="Ubuntu" panose="020B0504030602030204" pitchFamily="34" charset="0"/>
            </a:rPr>
            <a:t>Верхнекамский муниципальный округ Кировской области образован 01.01.2022, граничит с Нагорским, Белохолуницким, Омутнинским </a:t>
          </a:r>
          <a:br>
            <a:rPr lang="ru-RU" sz="1600" dirty="0">
              <a:latin typeface="Ubuntu" panose="020B0504030602030204" pitchFamily="34" charset="0"/>
            </a:rPr>
          </a:br>
          <a:r>
            <a:rPr lang="ru-RU" sz="1600" dirty="0">
              <a:latin typeface="Ubuntu" panose="020B0504030602030204" pitchFamily="34" charset="0"/>
            </a:rPr>
            <a:t>и Афанасьевским районами Кировской области, </a:t>
          </a:r>
          <a:br>
            <a:rPr lang="ru-RU" sz="1600" dirty="0">
              <a:latin typeface="Ubuntu" panose="020B0504030602030204" pitchFamily="34" charset="0"/>
            </a:rPr>
          </a:br>
          <a:r>
            <a:rPr lang="ru-RU" sz="1600" dirty="0">
              <a:latin typeface="Ubuntu" panose="020B0504030602030204" pitchFamily="34" charset="0"/>
            </a:rPr>
            <a:t>а также с Пермским краем и Республикой Коми</a:t>
          </a:r>
        </a:p>
      </dgm:t>
    </dgm:pt>
    <dgm:pt modelId="{A44C0625-C35A-4E6F-BF75-9684C57947F9}" type="parTrans" cxnId="{1868D331-254C-4BB1-8F0C-C4E0D4C8E4C7}">
      <dgm:prSet/>
      <dgm:spPr/>
      <dgm:t>
        <a:bodyPr/>
        <a:lstStyle/>
        <a:p>
          <a:endParaRPr lang="ru-RU" sz="1800"/>
        </a:p>
      </dgm:t>
    </dgm:pt>
    <dgm:pt modelId="{2786A2C7-661B-4C60-8B79-C62F87548A5C}" type="sibTrans" cxnId="{1868D331-254C-4BB1-8F0C-C4E0D4C8E4C7}">
      <dgm:prSet/>
      <dgm:spPr/>
      <dgm:t>
        <a:bodyPr/>
        <a:lstStyle/>
        <a:p>
          <a:endParaRPr lang="ru-RU" sz="1800"/>
        </a:p>
      </dgm:t>
    </dgm:pt>
    <dgm:pt modelId="{CAD41E72-FE7F-421B-9078-8B28B733410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Ubuntu" panose="020B0504030602030204" pitchFamily="34" charset="0"/>
            </a:rPr>
            <a:t>Численность населения на 01.01.2024 –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latin typeface="Ubuntu" panose="020B0504030602030204" pitchFamily="34" charset="0"/>
            </a:rPr>
            <a:t>19 600 человек</a:t>
          </a:r>
        </a:p>
      </dgm:t>
    </dgm:pt>
    <dgm:pt modelId="{B40B2F74-4E28-4725-A50C-63560055A432}" type="parTrans" cxnId="{76A8CE48-2C32-4693-AC46-BFE59F4E551C}">
      <dgm:prSet/>
      <dgm:spPr/>
      <dgm:t>
        <a:bodyPr/>
        <a:lstStyle/>
        <a:p>
          <a:endParaRPr lang="ru-RU" sz="1800"/>
        </a:p>
      </dgm:t>
    </dgm:pt>
    <dgm:pt modelId="{E6E12B40-FC05-452F-A387-1E76DED874A5}" type="sibTrans" cxnId="{76A8CE48-2C32-4693-AC46-BFE59F4E551C}">
      <dgm:prSet/>
      <dgm:spPr/>
      <dgm:t>
        <a:bodyPr/>
        <a:lstStyle/>
        <a:p>
          <a:endParaRPr lang="ru-RU" sz="1800"/>
        </a:p>
      </dgm:t>
    </dgm:pt>
    <dgm:pt modelId="{93BD8A49-E0EE-4FAD-AFD9-0FB7B8740853}" type="pres">
      <dgm:prSet presAssocID="{39B9E86B-EB0D-4193-944C-15D31EEF1FF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B81DA84-FC76-4790-831A-6850E39C7A4F}" type="pres">
      <dgm:prSet presAssocID="{39B9E86B-EB0D-4193-944C-15D31EEF1FF8}" presName="Name1" presStyleCnt="0"/>
      <dgm:spPr/>
    </dgm:pt>
    <dgm:pt modelId="{7E4E43A1-6E90-4B2C-B211-CFF40CB7D1B9}" type="pres">
      <dgm:prSet presAssocID="{39B9E86B-EB0D-4193-944C-15D31EEF1FF8}" presName="cycle" presStyleCnt="0"/>
      <dgm:spPr/>
    </dgm:pt>
    <dgm:pt modelId="{48F3DFFC-C7EF-4697-A3BB-E6029113D9FC}" type="pres">
      <dgm:prSet presAssocID="{39B9E86B-EB0D-4193-944C-15D31EEF1FF8}" presName="srcNode" presStyleLbl="node1" presStyleIdx="0" presStyleCnt="5"/>
      <dgm:spPr/>
    </dgm:pt>
    <dgm:pt modelId="{6462EC47-F9CB-498C-B7F2-F8FFC2B53E47}" type="pres">
      <dgm:prSet presAssocID="{39B9E86B-EB0D-4193-944C-15D31EEF1FF8}" presName="conn" presStyleLbl="parChTrans1D2" presStyleIdx="0" presStyleCnt="1"/>
      <dgm:spPr/>
      <dgm:t>
        <a:bodyPr/>
        <a:lstStyle/>
        <a:p>
          <a:endParaRPr lang="ru-RU"/>
        </a:p>
      </dgm:t>
    </dgm:pt>
    <dgm:pt modelId="{BFCE729A-72BF-436A-AAED-2D586DBD0D7A}" type="pres">
      <dgm:prSet presAssocID="{39B9E86B-EB0D-4193-944C-15D31EEF1FF8}" presName="extraNode" presStyleLbl="node1" presStyleIdx="0" presStyleCnt="5"/>
      <dgm:spPr/>
    </dgm:pt>
    <dgm:pt modelId="{FDDA4904-174F-42C6-BDC9-DF3C9ACF9D36}" type="pres">
      <dgm:prSet presAssocID="{39B9E86B-EB0D-4193-944C-15D31EEF1FF8}" presName="dstNode" presStyleLbl="node1" presStyleIdx="0" presStyleCnt="5"/>
      <dgm:spPr/>
    </dgm:pt>
    <dgm:pt modelId="{A9ABFF73-10DC-456C-B078-4EC20429FCCB}" type="pres">
      <dgm:prSet presAssocID="{EF299E6E-A373-48FA-846F-1BFEA459DA2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56DB4-C7F2-439D-B335-1054FE863325}" type="pres">
      <dgm:prSet presAssocID="{EF299E6E-A373-48FA-846F-1BFEA459DA27}" presName="accent_1" presStyleCnt="0"/>
      <dgm:spPr/>
    </dgm:pt>
    <dgm:pt modelId="{358AF3FD-BA62-4F2E-B554-BA0E3A6A877A}" type="pres">
      <dgm:prSet presAssocID="{EF299E6E-A373-48FA-846F-1BFEA459DA27}" presName="accentRepeatNode" presStyleLbl="solidFgAcc1" presStyleIdx="0" presStyleCnt="5"/>
      <dgm:spPr/>
    </dgm:pt>
    <dgm:pt modelId="{E4AC6C4E-7E29-465F-A2D1-E6988B1BF81A}" type="pres">
      <dgm:prSet presAssocID="{CAD41E72-FE7F-421B-9078-8B28B733410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F71E79-54E4-4CAD-B844-8492BBA99D45}" type="pres">
      <dgm:prSet presAssocID="{CAD41E72-FE7F-421B-9078-8B28B7334109}" presName="accent_2" presStyleCnt="0"/>
      <dgm:spPr/>
    </dgm:pt>
    <dgm:pt modelId="{A4BA79D4-A618-4503-9791-702805C5ED38}" type="pres">
      <dgm:prSet presAssocID="{CAD41E72-FE7F-421B-9078-8B28B7334109}" presName="accentRepeatNode" presStyleLbl="solidFgAcc1" presStyleIdx="1" presStyleCnt="5"/>
      <dgm:spPr/>
    </dgm:pt>
    <dgm:pt modelId="{41FBFE16-59A3-41E2-8327-C63EA2EBE6C3}" type="pres">
      <dgm:prSet presAssocID="{45142B48-25CD-4185-A65D-C9B21F289EE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2CBB6-E726-4621-9439-E20D488021F5}" type="pres">
      <dgm:prSet presAssocID="{45142B48-25CD-4185-A65D-C9B21F289EEE}" presName="accent_3" presStyleCnt="0"/>
      <dgm:spPr/>
    </dgm:pt>
    <dgm:pt modelId="{BB474ACF-6BEC-4F6C-962E-92F1FA282F02}" type="pres">
      <dgm:prSet presAssocID="{45142B48-25CD-4185-A65D-C9B21F289EEE}" presName="accentRepeatNode" presStyleLbl="solidFgAcc1" presStyleIdx="2" presStyleCnt="5"/>
      <dgm:spPr/>
    </dgm:pt>
    <dgm:pt modelId="{9F050539-9948-4B44-BA8C-6D49312D397E}" type="pres">
      <dgm:prSet presAssocID="{CEEA02FD-AFFA-43DA-8B3F-4F78FAA60FD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1F57-26B7-4459-BC58-1A3B402AC664}" type="pres">
      <dgm:prSet presAssocID="{CEEA02FD-AFFA-43DA-8B3F-4F78FAA60FD1}" presName="accent_4" presStyleCnt="0"/>
      <dgm:spPr/>
    </dgm:pt>
    <dgm:pt modelId="{8464EFD0-FCEE-44B2-9B27-45B9D139D0C6}" type="pres">
      <dgm:prSet presAssocID="{CEEA02FD-AFFA-43DA-8B3F-4F78FAA60FD1}" presName="accentRepeatNode" presStyleLbl="solidFgAcc1" presStyleIdx="3" presStyleCnt="5"/>
      <dgm:spPr/>
    </dgm:pt>
    <dgm:pt modelId="{9D85D511-163C-464D-8695-0B382C316578}" type="pres">
      <dgm:prSet presAssocID="{9C3D6419-BE15-4EF7-A859-614D7EA7CF34}" presName="text_5" presStyleLbl="node1" presStyleIdx="4" presStyleCnt="5" custScaleX="92882" custScaleY="176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689A7-86A1-440F-9C7E-ACB07CD02037}" type="pres">
      <dgm:prSet presAssocID="{9C3D6419-BE15-4EF7-A859-614D7EA7CF34}" presName="accent_5" presStyleCnt="0"/>
      <dgm:spPr/>
    </dgm:pt>
    <dgm:pt modelId="{20170638-36D2-4BD9-A2F0-374AC54AA355}" type="pres">
      <dgm:prSet presAssocID="{9C3D6419-BE15-4EF7-A859-614D7EA7CF34}" presName="accentRepeatNode" presStyleLbl="solidFgAcc1" presStyleIdx="4" presStyleCnt="5" custScaleX="130711" custScaleY="119369"/>
      <dgm:spPr/>
    </dgm:pt>
  </dgm:ptLst>
  <dgm:cxnLst>
    <dgm:cxn modelId="{414C6B2C-7E7A-4CC6-BDE8-67D7DB1DEF40}" srcId="{39B9E86B-EB0D-4193-944C-15D31EEF1FF8}" destId="{45142B48-25CD-4185-A65D-C9B21F289EEE}" srcOrd="2" destOrd="0" parTransId="{EE268263-D06C-42EC-83BA-335D4BCA94B3}" sibTransId="{97531699-EA4F-4929-96EF-5276F3C9B8DC}"/>
    <dgm:cxn modelId="{F713B925-7848-43C0-8102-22C2EABC4D77}" type="presOf" srcId="{A0D683D9-1FD1-4938-88EB-1D20E35414C1}" destId="{6462EC47-F9CB-498C-B7F2-F8FFC2B53E47}" srcOrd="0" destOrd="0" presId="urn:microsoft.com/office/officeart/2008/layout/VerticalCurvedList"/>
    <dgm:cxn modelId="{CA06C5C5-D3FA-477F-A437-A4CD77976496}" srcId="{39B9E86B-EB0D-4193-944C-15D31EEF1FF8}" destId="{EF299E6E-A373-48FA-846F-1BFEA459DA27}" srcOrd="0" destOrd="0" parTransId="{91E491AB-5949-45A3-B8DE-A0E480D16E19}" sibTransId="{A0D683D9-1FD1-4938-88EB-1D20E35414C1}"/>
    <dgm:cxn modelId="{D06A2DE7-D8C2-474C-885F-278996048744}" type="presOf" srcId="{39B9E86B-EB0D-4193-944C-15D31EEF1FF8}" destId="{93BD8A49-E0EE-4FAD-AFD9-0FB7B8740853}" srcOrd="0" destOrd="0" presId="urn:microsoft.com/office/officeart/2008/layout/VerticalCurvedList"/>
    <dgm:cxn modelId="{0388E7B0-FA9C-48FE-BA90-4DD4CCEC6F80}" type="presOf" srcId="{EF299E6E-A373-48FA-846F-1BFEA459DA27}" destId="{A9ABFF73-10DC-456C-B078-4EC20429FCCB}" srcOrd="0" destOrd="0" presId="urn:microsoft.com/office/officeart/2008/layout/VerticalCurvedList"/>
    <dgm:cxn modelId="{1868D331-254C-4BB1-8F0C-C4E0D4C8E4C7}" srcId="{39B9E86B-EB0D-4193-944C-15D31EEF1FF8}" destId="{9C3D6419-BE15-4EF7-A859-614D7EA7CF34}" srcOrd="4" destOrd="0" parTransId="{A44C0625-C35A-4E6F-BF75-9684C57947F9}" sibTransId="{2786A2C7-661B-4C60-8B79-C62F87548A5C}"/>
    <dgm:cxn modelId="{41574245-9683-4A4B-A89E-5ACCC950EE37}" type="presOf" srcId="{CAD41E72-FE7F-421B-9078-8B28B7334109}" destId="{E4AC6C4E-7E29-465F-A2D1-E6988B1BF81A}" srcOrd="0" destOrd="0" presId="urn:microsoft.com/office/officeart/2008/layout/VerticalCurvedList"/>
    <dgm:cxn modelId="{9C97B04B-374E-4CF7-98EB-BB571E341292}" type="presOf" srcId="{9C3D6419-BE15-4EF7-A859-614D7EA7CF34}" destId="{9D85D511-163C-464D-8695-0B382C316578}" srcOrd="0" destOrd="0" presId="urn:microsoft.com/office/officeart/2008/layout/VerticalCurvedList"/>
    <dgm:cxn modelId="{AB4AA534-B746-4F81-B728-CBFFFDDC9B2A}" type="presOf" srcId="{CEEA02FD-AFFA-43DA-8B3F-4F78FAA60FD1}" destId="{9F050539-9948-4B44-BA8C-6D49312D397E}" srcOrd="0" destOrd="0" presId="urn:microsoft.com/office/officeart/2008/layout/VerticalCurvedList"/>
    <dgm:cxn modelId="{1A7CF410-2BFE-4A66-A9AD-67C1370A40C7}" srcId="{39B9E86B-EB0D-4193-944C-15D31EEF1FF8}" destId="{CEEA02FD-AFFA-43DA-8B3F-4F78FAA60FD1}" srcOrd="3" destOrd="0" parTransId="{E560546A-4BC1-4628-8AC2-3E73DE5BCDDA}" sibTransId="{19334AF7-9674-42D2-A27A-A6B70EC775DF}"/>
    <dgm:cxn modelId="{76A8CE48-2C32-4693-AC46-BFE59F4E551C}" srcId="{39B9E86B-EB0D-4193-944C-15D31EEF1FF8}" destId="{CAD41E72-FE7F-421B-9078-8B28B7334109}" srcOrd="1" destOrd="0" parTransId="{B40B2F74-4E28-4725-A50C-63560055A432}" sibTransId="{E6E12B40-FC05-452F-A387-1E76DED874A5}"/>
    <dgm:cxn modelId="{A9F9A77F-D5D4-416F-8609-F519D3368DA4}" type="presOf" srcId="{45142B48-25CD-4185-A65D-C9B21F289EEE}" destId="{41FBFE16-59A3-41E2-8327-C63EA2EBE6C3}" srcOrd="0" destOrd="0" presId="urn:microsoft.com/office/officeart/2008/layout/VerticalCurvedList"/>
    <dgm:cxn modelId="{5F813260-BC3A-4B59-9ABD-673D950EB8BF}" type="presParOf" srcId="{93BD8A49-E0EE-4FAD-AFD9-0FB7B8740853}" destId="{7B81DA84-FC76-4790-831A-6850E39C7A4F}" srcOrd="0" destOrd="0" presId="urn:microsoft.com/office/officeart/2008/layout/VerticalCurvedList"/>
    <dgm:cxn modelId="{194C17D7-168F-4B90-81AD-A368D5CB452F}" type="presParOf" srcId="{7B81DA84-FC76-4790-831A-6850E39C7A4F}" destId="{7E4E43A1-6E90-4B2C-B211-CFF40CB7D1B9}" srcOrd="0" destOrd="0" presId="urn:microsoft.com/office/officeart/2008/layout/VerticalCurvedList"/>
    <dgm:cxn modelId="{26530FE9-A3B1-4792-9C9F-81E31D264B0D}" type="presParOf" srcId="{7E4E43A1-6E90-4B2C-B211-CFF40CB7D1B9}" destId="{48F3DFFC-C7EF-4697-A3BB-E6029113D9FC}" srcOrd="0" destOrd="0" presId="urn:microsoft.com/office/officeart/2008/layout/VerticalCurvedList"/>
    <dgm:cxn modelId="{82BACCF8-EED1-47C3-BE24-6C8096A0E7E4}" type="presParOf" srcId="{7E4E43A1-6E90-4B2C-B211-CFF40CB7D1B9}" destId="{6462EC47-F9CB-498C-B7F2-F8FFC2B53E47}" srcOrd="1" destOrd="0" presId="urn:microsoft.com/office/officeart/2008/layout/VerticalCurvedList"/>
    <dgm:cxn modelId="{88B88169-5505-4810-9BC0-655E53E4EDFC}" type="presParOf" srcId="{7E4E43A1-6E90-4B2C-B211-CFF40CB7D1B9}" destId="{BFCE729A-72BF-436A-AAED-2D586DBD0D7A}" srcOrd="2" destOrd="0" presId="urn:microsoft.com/office/officeart/2008/layout/VerticalCurvedList"/>
    <dgm:cxn modelId="{CA89287C-99C0-4B74-A1C4-77E175E75C9B}" type="presParOf" srcId="{7E4E43A1-6E90-4B2C-B211-CFF40CB7D1B9}" destId="{FDDA4904-174F-42C6-BDC9-DF3C9ACF9D36}" srcOrd="3" destOrd="0" presId="urn:microsoft.com/office/officeart/2008/layout/VerticalCurvedList"/>
    <dgm:cxn modelId="{1EF694D1-C8B1-4BFC-9C2B-A9623B95289C}" type="presParOf" srcId="{7B81DA84-FC76-4790-831A-6850E39C7A4F}" destId="{A9ABFF73-10DC-456C-B078-4EC20429FCCB}" srcOrd="1" destOrd="0" presId="urn:microsoft.com/office/officeart/2008/layout/VerticalCurvedList"/>
    <dgm:cxn modelId="{304C9B51-F993-4B5C-B801-88F4FA5980FB}" type="presParOf" srcId="{7B81DA84-FC76-4790-831A-6850E39C7A4F}" destId="{0D856DB4-C7F2-439D-B335-1054FE863325}" srcOrd="2" destOrd="0" presId="urn:microsoft.com/office/officeart/2008/layout/VerticalCurvedList"/>
    <dgm:cxn modelId="{3FE36AE7-35EC-43D1-8B56-B72EFB635A68}" type="presParOf" srcId="{0D856DB4-C7F2-439D-B335-1054FE863325}" destId="{358AF3FD-BA62-4F2E-B554-BA0E3A6A877A}" srcOrd="0" destOrd="0" presId="urn:microsoft.com/office/officeart/2008/layout/VerticalCurvedList"/>
    <dgm:cxn modelId="{B01F3B6E-345A-4268-9178-861ACA72B0BE}" type="presParOf" srcId="{7B81DA84-FC76-4790-831A-6850E39C7A4F}" destId="{E4AC6C4E-7E29-465F-A2D1-E6988B1BF81A}" srcOrd="3" destOrd="0" presId="urn:microsoft.com/office/officeart/2008/layout/VerticalCurvedList"/>
    <dgm:cxn modelId="{43CA63E9-097F-4D37-A80C-E0AC442B9464}" type="presParOf" srcId="{7B81DA84-FC76-4790-831A-6850E39C7A4F}" destId="{D3F71E79-54E4-4CAD-B844-8492BBA99D45}" srcOrd="4" destOrd="0" presId="urn:microsoft.com/office/officeart/2008/layout/VerticalCurvedList"/>
    <dgm:cxn modelId="{157D0895-C491-41CE-B27C-9237A66A6D62}" type="presParOf" srcId="{D3F71E79-54E4-4CAD-B844-8492BBA99D45}" destId="{A4BA79D4-A618-4503-9791-702805C5ED38}" srcOrd="0" destOrd="0" presId="urn:microsoft.com/office/officeart/2008/layout/VerticalCurvedList"/>
    <dgm:cxn modelId="{95B520F2-8476-4429-BBCB-1EA92957D364}" type="presParOf" srcId="{7B81DA84-FC76-4790-831A-6850E39C7A4F}" destId="{41FBFE16-59A3-41E2-8327-C63EA2EBE6C3}" srcOrd="5" destOrd="0" presId="urn:microsoft.com/office/officeart/2008/layout/VerticalCurvedList"/>
    <dgm:cxn modelId="{AC00A6C7-3A1B-43C0-BB33-0DDDF209CA63}" type="presParOf" srcId="{7B81DA84-FC76-4790-831A-6850E39C7A4F}" destId="{82C2CBB6-E726-4621-9439-E20D488021F5}" srcOrd="6" destOrd="0" presId="urn:microsoft.com/office/officeart/2008/layout/VerticalCurvedList"/>
    <dgm:cxn modelId="{907C0610-0457-428C-9DFA-911A13CD5289}" type="presParOf" srcId="{82C2CBB6-E726-4621-9439-E20D488021F5}" destId="{BB474ACF-6BEC-4F6C-962E-92F1FA282F02}" srcOrd="0" destOrd="0" presId="urn:microsoft.com/office/officeart/2008/layout/VerticalCurvedList"/>
    <dgm:cxn modelId="{BF9D7343-4375-498D-9F42-38F2E9FE0071}" type="presParOf" srcId="{7B81DA84-FC76-4790-831A-6850E39C7A4F}" destId="{9F050539-9948-4B44-BA8C-6D49312D397E}" srcOrd="7" destOrd="0" presId="urn:microsoft.com/office/officeart/2008/layout/VerticalCurvedList"/>
    <dgm:cxn modelId="{0ED58B9C-7BA6-431D-AB27-10AB926DD231}" type="presParOf" srcId="{7B81DA84-FC76-4790-831A-6850E39C7A4F}" destId="{3A841F57-26B7-4459-BC58-1A3B402AC664}" srcOrd="8" destOrd="0" presId="urn:microsoft.com/office/officeart/2008/layout/VerticalCurvedList"/>
    <dgm:cxn modelId="{83635468-358C-4284-8558-4CC2F48BFE2A}" type="presParOf" srcId="{3A841F57-26B7-4459-BC58-1A3B402AC664}" destId="{8464EFD0-FCEE-44B2-9B27-45B9D139D0C6}" srcOrd="0" destOrd="0" presId="urn:microsoft.com/office/officeart/2008/layout/VerticalCurvedList"/>
    <dgm:cxn modelId="{9F62072E-EB01-42B4-9635-BCE22673A085}" type="presParOf" srcId="{7B81DA84-FC76-4790-831A-6850E39C7A4F}" destId="{9D85D511-163C-464D-8695-0B382C316578}" srcOrd="9" destOrd="0" presId="urn:microsoft.com/office/officeart/2008/layout/VerticalCurvedList"/>
    <dgm:cxn modelId="{5D096F57-60C9-42F0-8169-C892CA4943B6}" type="presParOf" srcId="{7B81DA84-FC76-4790-831A-6850E39C7A4F}" destId="{006689A7-86A1-440F-9C7E-ACB07CD02037}" srcOrd="10" destOrd="0" presId="urn:microsoft.com/office/officeart/2008/layout/VerticalCurvedList"/>
    <dgm:cxn modelId="{4C9F3297-A6D9-481A-BBEB-AB79B5BB03BD}" type="presParOf" srcId="{006689A7-86A1-440F-9C7E-ACB07CD02037}" destId="{20170638-36D2-4BD9-A2F0-374AC54AA3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69FA11-47DA-4E8D-986B-74D7969177E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F114EC70-A475-4B2B-A295-CD7E8C77F3D4}">
      <dgm:prSet phldrT="[Текст]" phldr="1"/>
      <dgm:spPr/>
      <dgm:t>
        <a:bodyPr/>
        <a:lstStyle/>
        <a:p>
          <a:endParaRPr lang="ru-RU" dirty="0"/>
        </a:p>
      </dgm:t>
    </dgm:pt>
    <dgm:pt modelId="{0DB889B9-BB75-4E9E-BBAB-E3D538B38735}" type="sibTrans" cxnId="{3D3E1F32-C9AE-423E-9750-73249375840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02304AE2-3B07-4ED1-91E3-682ACFBEAAB9}" type="parTrans" cxnId="{3D3E1F32-C9AE-423E-9750-73249375840E}">
      <dgm:prSet/>
      <dgm:spPr/>
      <dgm:t>
        <a:bodyPr/>
        <a:lstStyle/>
        <a:p>
          <a:endParaRPr lang="ru-RU"/>
        </a:p>
      </dgm:t>
    </dgm:pt>
    <dgm:pt modelId="{8AB4C546-3E4A-42C8-8C93-5711465C8AFA}" type="pres">
      <dgm:prSet presAssocID="{A069FA11-47DA-4E8D-986B-74D7969177ED}" presName="Name0" presStyleCnt="0">
        <dgm:presLayoutVars>
          <dgm:chMax val="21"/>
          <dgm:chPref val="21"/>
        </dgm:presLayoutVars>
      </dgm:prSet>
      <dgm:spPr/>
    </dgm:pt>
    <dgm:pt modelId="{1634EB46-D651-4871-BDAC-8CB4B6E5836C}" type="pres">
      <dgm:prSet presAssocID="{F114EC70-A475-4B2B-A295-CD7E8C77F3D4}" presName="text1" presStyleCnt="0"/>
      <dgm:spPr/>
    </dgm:pt>
    <dgm:pt modelId="{C4B9D9B0-4154-45B5-843B-05373C4478B0}" type="pres">
      <dgm:prSet presAssocID="{F114EC70-A475-4B2B-A295-CD7E8C77F3D4}" presName="textRepeatNode" presStyleLbl="alignNode1" presStyleIdx="0" presStyleCnt="1" custLinFactNeighborX="-32871" custLinFactNeighborY="-332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68CE7-79D1-42A2-A6F8-0D60D5088C30}" type="pres">
      <dgm:prSet presAssocID="{F114EC70-A475-4B2B-A295-CD7E8C77F3D4}" presName="textaccent1" presStyleCnt="0"/>
      <dgm:spPr/>
    </dgm:pt>
    <dgm:pt modelId="{EDBF0A81-C714-443F-AD56-F1372E5B2C1E}" type="pres">
      <dgm:prSet presAssocID="{F114EC70-A475-4B2B-A295-CD7E8C77F3D4}" presName="accentRepeatNode" presStyleLbl="solidAlignAcc1" presStyleIdx="0" presStyleCnt="2"/>
      <dgm:spPr/>
    </dgm:pt>
    <dgm:pt modelId="{233D17CD-0298-4941-B201-D6040EC9F034}" type="pres">
      <dgm:prSet presAssocID="{0DB889B9-BB75-4E9E-BBAB-E3D538B38735}" presName="image1" presStyleCnt="0"/>
      <dgm:spPr/>
    </dgm:pt>
    <dgm:pt modelId="{38B0A310-328E-4FEE-85B3-5F80471D8361}" type="pres">
      <dgm:prSet presAssocID="{0DB889B9-BB75-4E9E-BBAB-E3D538B38735}" presName="imageRepeatNode" presStyleLbl="alignAcc1" presStyleIdx="0" presStyleCnt="1" custScaleX="154011" custScaleY="152952" custLinFactNeighborX="51580" custLinFactNeighborY="3580"/>
      <dgm:spPr/>
      <dgm:t>
        <a:bodyPr/>
        <a:lstStyle/>
        <a:p>
          <a:endParaRPr lang="ru-RU"/>
        </a:p>
      </dgm:t>
    </dgm:pt>
    <dgm:pt modelId="{7630DA8E-96CA-496F-B567-75095E964304}" type="pres">
      <dgm:prSet presAssocID="{0DB889B9-BB75-4E9E-BBAB-E3D538B38735}" presName="imageaccent1" presStyleCnt="0"/>
      <dgm:spPr/>
    </dgm:pt>
    <dgm:pt modelId="{66C86763-2AC5-46F4-8B10-8AE144F1BD7C}" type="pres">
      <dgm:prSet presAssocID="{0DB889B9-BB75-4E9E-BBAB-E3D538B38735}" presName="accentRepeatNode" presStyleLbl="solidAlignAcc1" presStyleIdx="1" presStyleCnt="2" custLinFactX="400000" custLinFactY="77441" custLinFactNeighborX="401240" custLinFactNeighborY="100000"/>
      <dgm:spPr/>
    </dgm:pt>
  </dgm:ptLst>
  <dgm:cxnLst>
    <dgm:cxn modelId="{D8F1BF62-8080-47EB-A383-800A4A2E460C}" type="presOf" srcId="{A069FA11-47DA-4E8D-986B-74D7969177ED}" destId="{8AB4C546-3E4A-42C8-8C93-5711465C8AFA}" srcOrd="0" destOrd="0" presId="urn:microsoft.com/office/officeart/2008/layout/HexagonCluster"/>
    <dgm:cxn modelId="{39BA1271-3C69-4D55-B1EE-FA5A20012353}" type="presOf" srcId="{F114EC70-A475-4B2B-A295-CD7E8C77F3D4}" destId="{C4B9D9B0-4154-45B5-843B-05373C4478B0}" srcOrd="0" destOrd="0" presId="urn:microsoft.com/office/officeart/2008/layout/HexagonCluster"/>
    <dgm:cxn modelId="{0BE6727E-B08C-4DE0-9C53-A3AB831950D8}" type="presOf" srcId="{0DB889B9-BB75-4E9E-BBAB-E3D538B38735}" destId="{38B0A310-328E-4FEE-85B3-5F80471D8361}" srcOrd="0" destOrd="0" presId="urn:microsoft.com/office/officeart/2008/layout/HexagonCluster"/>
    <dgm:cxn modelId="{3D3E1F32-C9AE-423E-9750-73249375840E}" srcId="{A069FA11-47DA-4E8D-986B-74D7969177ED}" destId="{F114EC70-A475-4B2B-A295-CD7E8C77F3D4}" srcOrd="0" destOrd="0" parTransId="{02304AE2-3B07-4ED1-91E3-682ACFBEAAB9}" sibTransId="{0DB889B9-BB75-4E9E-BBAB-E3D538B38735}"/>
    <dgm:cxn modelId="{22BCC6CB-82CC-4D4D-951E-3E951BCDF009}" type="presParOf" srcId="{8AB4C546-3E4A-42C8-8C93-5711465C8AFA}" destId="{1634EB46-D651-4871-BDAC-8CB4B6E5836C}" srcOrd="0" destOrd="0" presId="urn:microsoft.com/office/officeart/2008/layout/HexagonCluster"/>
    <dgm:cxn modelId="{F2360526-8D64-4297-90EB-FB6DD7920C4F}" type="presParOf" srcId="{1634EB46-D651-4871-BDAC-8CB4B6E5836C}" destId="{C4B9D9B0-4154-45B5-843B-05373C4478B0}" srcOrd="0" destOrd="0" presId="urn:microsoft.com/office/officeart/2008/layout/HexagonCluster"/>
    <dgm:cxn modelId="{E8371576-19BA-4B97-BF35-5461C447F78A}" type="presParOf" srcId="{8AB4C546-3E4A-42C8-8C93-5711465C8AFA}" destId="{27168CE7-79D1-42A2-A6F8-0D60D5088C30}" srcOrd="1" destOrd="0" presId="urn:microsoft.com/office/officeart/2008/layout/HexagonCluster"/>
    <dgm:cxn modelId="{D60F1ABA-BC21-424E-B868-CD7BEF879F51}" type="presParOf" srcId="{27168CE7-79D1-42A2-A6F8-0D60D5088C30}" destId="{EDBF0A81-C714-443F-AD56-F1372E5B2C1E}" srcOrd="0" destOrd="0" presId="urn:microsoft.com/office/officeart/2008/layout/HexagonCluster"/>
    <dgm:cxn modelId="{9D8030AF-1A0B-45E7-9993-69E1401F9DAD}" type="presParOf" srcId="{8AB4C546-3E4A-42C8-8C93-5711465C8AFA}" destId="{233D17CD-0298-4941-B201-D6040EC9F034}" srcOrd="2" destOrd="0" presId="urn:microsoft.com/office/officeart/2008/layout/HexagonCluster"/>
    <dgm:cxn modelId="{597E61F7-AD24-4BA5-A6D5-0ABF20BFED06}" type="presParOf" srcId="{233D17CD-0298-4941-B201-D6040EC9F034}" destId="{38B0A310-328E-4FEE-85B3-5F80471D8361}" srcOrd="0" destOrd="0" presId="urn:microsoft.com/office/officeart/2008/layout/HexagonCluster"/>
    <dgm:cxn modelId="{E395FC5B-5534-40D9-9B38-F578D09E993B}" type="presParOf" srcId="{8AB4C546-3E4A-42C8-8C93-5711465C8AFA}" destId="{7630DA8E-96CA-496F-B567-75095E964304}" srcOrd="3" destOrd="0" presId="urn:microsoft.com/office/officeart/2008/layout/HexagonCluster"/>
    <dgm:cxn modelId="{73D9B217-EB07-44C5-A800-D60C68703895}" type="presParOf" srcId="{7630DA8E-96CA-496F-B567-75095E964304}" destId="{66C86763-2AC5-46F4-8B10-8AE144F1BD7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9051EF-4133-455E-A89D-79F182CC1B6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875DF040-7F97-4593-88CF-2A9AD4022A93}">
      <dgm:prSet phldrT="[Текст]" phldr="1"/>
      <dgm:spPr/>
      <dgm:t>
        <a:bodyPr/>
        <a:lstStyle/>
        <a:p>
          <a:endParaRPr lang="ru-RU" dirty="0"/>
        </a:p>
      </dgm:t>
    </dgm:pt>
    <dgm:pt modelId="{7CA2F32F-975E-4957-B883-25041E14BF03}" type="sibTrans" cxnId="{DB5F8EEB-64E8-4CE5-A876-8CB5CB6B534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7DCA504B-C2AB-454E-8B7E-DE3FC57572AC}" type="parTrans" cxnId="{DB5F8EEB-64E8-4CE5-A876-8CB5CB6B534D}">
      <dgm:prSet/>
      <dgm:spPr/>
      <dgm:t>
        <a:bodyPr/>
        <a:lstStyle/>
        <a:p>
          <a:endParaRPr lang="ru-RU"/>
        </a:p>
      </dgm:t>
    </dgm:pt>
    <dgm:pt modelId="{C54FCF4F-7059-4F83-BABF-DE45CDD4CA20}" type="pres">
      <dgm:prSet presAssocID="{989051EF-4133-455E-A89D-79F182CC1B61}" presName="Name0" presStyleCnt="0">
        <dgm:presLayoutVars>
          <dgm:chMax val="21"/>
          <dgm:chPref val="21"/>
        </dgm:presLayoutVars>
      </dgm:prSet>
      <dgm:spPr/>
    </dgm:pt>
    <dgm:pt modelId="{AFA3A25B-ABF8-4430-ABBE-42A45CBE03A4}" type="pres">
      <dgm:prSet presAssocID="{875DF040-7F97-4593-88CF-2A9AD4022A93}" presName="text1" presStyleCnt="0"/>
      <dgm:spPr/>
    </dgm:pt>
    <dgm:pt modelId="{46A9237E-E334-406D-AF75-8353F18DDDB2}" type="pres">
      <dgm:prSet presAssocID="{875DF040-7F97-4593-88CF-2A9AD4022A93}" presName="textRepeatNode" presStyleLbl="alignNode1" presStyleIdx="0" presStyleCnt="1" custScaleX="151863" custScaleY="148477" custLinFactNeighborX="-47644" custLinFactNeighborY="-257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EB88A2-0EC1-4429-9EC5-D5C9D49AB60D}" type="pres">
      <dgm:prSet presAssocID="{875DF040-7F97-4593-88CF-2A9AD4022A93}" presName="textaccent1" presStyleCnt="0"/>
      <dgm:spPr/>
    </dgm:pt>
    <dgm:pt modelId="{056CB4AF-F615-4920-89D4-F9B8F2C8120E}" type="pres">
      <dgm:prSet presAssocID="{875DF040-7F97-4593-88CF-2A9AD4022A93}" presName="accentRepeatNode" presStyleLbl="solidAlignAcc1" presStyleIdx="0" presStyleCnt="2"/>
      <dgm:spPr/>
    </dgm:pt>
    <dgm:pt modelId="{BC81908E-CE2C-482B-9EB4-971F024190F3}" type="pres">
      <dgm:prSet presAssocID="{7CA2F32F-975E-4957-B883-25041E14BF03}" presName="image1" presStyleCnt="0"/>
      <dgm:spPr/>
    </dgm:pt>
    <dgm:pt modelId="{2335F8BC-10D5-4B0A-A7A0-72DE7A8FCBC1}" type="pres">
      <dgm:prSet presAssocID="{7CA2F32F-975E-4957-B883-25041E14BF03}" presName="imageRepeatNode" presStyleLbl="alignAcc1" presStyleIdx="0" presStyleCnt="1" custScaleX="182882" custScaleY="181973" custLinFactNeighborX="33703" custLinFactNeighborY="16850"/>
      <dgm:spPr/>
      <dgm:t>
        <a:bodyPr/>
        <a:lstStyle/>
        <a:p>
          <a:endParaRPr lang="ru-RU"/>
        </a:p>
      </dgm:t>
    </dgm:pt>
    <dgm:pt modelId="{DEB7437A-7C57-46B6-B336-F946D8B48AF3}" type="pres">
      <dgm:prSet presAssocID="{7CA2F32F-975E-4957-B883-25041E14BF03}" presName="imageaccent1" presStyleCnt="0"/>
      <dgm:spPr/>
    </dgm:pt>
    <dgm:pt modelId="{741120AC-E22E-4147-B284-5C74C9A6263E}" type="pres">
      <dgm:prSet presAssocID="{7CA2F32F-975E-4957-B883-25041E14BF03}" presName="accentRepeatNode" presStyleLbl="solidAlignAcc1" presStyleIdx="1" presStyleCnt="2" custLinFactX="353431" custLinFactY="200000" custLinFactNeighborX="400000" custLinFactNeighborY="244143"/>
      <dgm:spPr/>
    </dgm:pt>
  </dgm:ptLst>
  <dgm:cxnLst>
    <dgm:cxn modelId="{A3616551-C9B5-4DC4-9682-D42A1AFB7810}" type="presOf" srcId="{7CA2F32F-975E-4957-B883-25041E14BF03}" destId="{2335F8BC-10D5-4B0A-A7A0-72DE7A8FCBC1}" srcOrd="0" destOrd="0" presId="urn:microsoft.com/office/officeart/2008/layout/HexagonCluster"/>
    <dgm:cxn modelId="{E4FD817E-5989-448B-B5B2-2A7E0757E460}" type="presOf" srcId="{989051EF-4133-455E-A89D-79F182CC1B61}" destId="{C54FCF4F-7059-4F83-BABF-DE45CDD4CA20}" srcOrd="0" destOrd="0" presId="urn:microsoft.com/office/officeart/2008/layout/HexagonCluster"/>
    <dgm:cxn modelId="{DB5F8EEB-64E8-4CE5-A876-8CB5CB6B534D}" srcId="{989051EF-4133-455E-A89D-79F182CC1B61}" destId="{875DF040-7F97-4593-88CF-2A9AD4022A93}" srcOrd="0" destOrd="0" parTransId="{7DCA504B-C2AB-454E-8B7E-DE3FC57572AC}" sibTransId="{7CA2F32F-975E-4957-B883-25041E14BF03}"/>
    <dgm:cxn modelId="{AFD1195A-2288-4A5E-9FD0-EBB08F7FE601}" type="presOf" srcId="{875DF040-7F97-4593-88CF-2A9AD4022A93}" destId="{46A9237E-E334-406D-AF75-8353F18DDDB2}" srcOrd="0" destOrd="0" presId="urn:microsoft.com/office/officeart/2008/layout/HexagonCluster"/>
    <dgm:cxn modelId="{B7C21745-C0F5-40E6-B5CF-FF147DDECD07}" type="presParOf" srcId="{C54FCF4F-7059-4F83-BABF-DE45CDD4CA20}" destId="{AFA3A25B-ABF8-4430-ABBE-42A45CBE03A4}" srcOrd="0" destOrd="0" presId="urn:microsoft.com/office/officeart/2008/layout/HexagonCluster"/>
    <dgm:cxn modelId="{7B0002C6-40EC-44EA-95B7-6F8FBA56EC13}" type="presParOf" srcId="{AFA3A25B-ABF8-4430-ABBE-42A45CBE03A4}" destId="{46A9237E-E334-406D-AF75-8353F18DDDB2}" srcOrd="0" destOrd="0" presId="urn:microsoft.com/office/officeart/2008/layout/HexagonCluster"/>
    <dgm:cxn modelId="{426CDA02-F225-4E54-994C-1C2603615429}" type="presParOf" srcId="{C54FCF4F-7059-4F83-BABF-DE45CDD4CA20}" destId="{7FEB88A2-0EC1-4429-9EC5-D5C9D49AB60D}" srcOrd="1" destOrd="0" presId="urn:microsoft.com/office/officeart/2008/layout/HexagonCluster"/>
    <dgm:cxn modelId="{9E426009-9B1B-4880-80EE-132B686928D4}" type="presParOf" srcId="{7FEB88A2-0EC1-4429-9EC5-D5C9D49AB60D}" destId="{056CB4AF-F615-4920-89D4-F9B8F2C8120E}" srcOrd="0" destOrd="0" presId="urn:microsoft.com/office/officeart/2008/layout/HexagonCluster"/>
    <dgm:cxn modelId="{413B2CE5-743B-4897-B60E-017CF9CD8D36}" type="presParOf" srcId="{C54FCF4F-7059-4F83-BABF-DE45CDD4CA20}" destId="{BC81908E-CE2C-482B-9EB4-971F024190F3}" srcOrd="2" destOrd="0" presId="urn:microsoft.com/office/officeart/2008/layout/HexagonCluster"/>
    <dgm:cxn modelId="{C6246B57-2EC2-47F2-A3BA-B2A9EAF02BB2}" type="presParOf" srcId="{BC81908E-CE2C-482B-9EB4-971F024190F3}" destId="{2335F8BC-10D5-4B0A-A7A0-72DE7A8FCBC1}" srcOrd="0" destOrd="0" presId="urn:microsoft.com/office/officeart/2008/layout/HexagonCluster"/>
    <dgm:cxn modelId="{7B126430-E564-4F33-9135-E5CB5C61C056}" type="presParOf" srcId="{C54FCF4F-7059-4F83-BABF-DE45CDD4CA20}" destId="{DEB7437A-7C57-46B6-B336-F946D8B48AF3}" srcOrd="3" destOrd="0" presId="urn:microsoft.com/office/officeart/2008/layout/HexagonCluster"/>
    <dgm:cxn modelId="{A15EF770-9E65-4AB6-8B48-A4D5CBA92081}" type="presParOf" srcId="{DEB7437A-7C57-46B6-B336-F946D8B48AF3}" destId="{741120AC-E22E-4147-B284-5C74C9A6263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E15DEA-489A-4CA2-844A-E0C6D8EF0620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D2002763-1C33-4837-9816-98D28A43090A}">
      <dgm:prSet phldrT="[Текст]" phldr="1"/>
      <dgm:spPr/>
      <dgm:t>
        <a:bodyPr/>
        <a:lstStyle/>
        <a:p>
          <a:endParaRPr lang="ru-RU" dirty="0"/>
        </a:p>
      </dgm:t>
    </dgm:pt>
    <dgm:pt modelId="{4E51045C-F2FE-4CAC-A201-6C4AB457272F}" type="parTrans" cxnId="{E3D9D525-39E8-4E79-AADD-0664A58C6D07}">
      <dgm:prSet/>
      <dgm:spPr/>
      <dgm:t>
        <a:bodyPr/>
        <a:lstStyle/>
        <a:p>
          <a:endParaRPr lang="ru-RU"/>
        </a:p>
      </dgm:t>
    </dgm:pt>
    <dgm:pt modelId="{3191E316-F5A1-4F62-B190-A868B2AEC5E6}" type="sibTrans" cxnId="{E3D9D525-39E8-4E79-AADD-0664A58C6D0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ru-RU"/>
        </a:p>
      </dgm:t>
    </dgm:pt>
    <dgm:pt modelId="{E09EDED4-0C0E-4AB4-8614-95C25BB58A48}" type="pres">
      <dgm:prSet presAssocID="{15E15DEA-489A-4CA2-844A-E0C6D8EF0620}" presName="Name0" presStyleCnt="0">
        <dgm:presLayoutVars>
          <dgm:chMax val="21"/>
          <dgm:chPref val="21"/>
        </dgm:presLayoutVars>
      </dgm:prSet>
      <dgm:spPr/>
    </dgm:pt>
    <dgm:pt modelId="{5E9E3E56-C11E-4211-8D18-A2231F65B2FF}" type="pres">
      <dgm:prSet presAssocID="{D2002763-1C33-4837-9816-98D28A43090A}" presName="text1" presStyleCnt="0"/>
      <dgm:spPr/>
    </dgm:pt>
    <dgm:pt modelId="{785E6BA6-0551-4112-8CBE-4CBF3F04ED1C}" type="pres">
      <dgm:prSet presAssocID="{D2002763-1C33-4837-9816-98D28A43090A}" presName="textRepeatNode" presStyleLbl="alignNode1" presStyleIdx="0" presStyleCnt="1" custScaleX="36005" custScaleY="45231" custLinFactNeighborX="-25617" custLinFactNeighborY="-180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A6992D-B856-4C69-B52B-F53C3BC179D3}" type="pres">
      <dgm:prSet presAssocID="{D2002763-1C33-4837-9816-98D28A43090A}" presName="textaccent1" presStyleCnt="0"/>
      <dgm:spPr/>
    </dgm:pt>
    <dgm:pt modelId="{F367D99B-10C6-4E7A-8B3F-09DED4478DFE}" type="pres">
      <dgm:prSet presAssocID="{D2002763-1C33-4837-9816-98D28A43090A}" presName="accentRepeatNode" presStyleLbl="solidAlignAcc1" presStyleIdx="0" presStyleCnt="2"/>
      <dgm:spPr/>
    </dgm:pt>
    <dgm:pt modelId="{C8A6EA19-021E-425A-963F-2E994ABD8859}" type="pres">
      <dgm:prSet presAssocID="{3191E316-F5A1-4F62-B190-A868B2AEC5E6}" presName="image1" presStyleCnt="0"/>
      <dgm:spPr/>
    </dgm:pt>
    <dgm:pt modelId="{31BBC715-708D-41CC-885D-743D15E30986}" type="pres">
      <dgm:prSet presAssocID="{3191E316-F5A1-4F62-B190-A868B2AEC5E6}" presName="imageRepeatNode" presStyleLbl="alignAcc1" presStyleIdx="0" presStyleCnt="1" custScaleX="182882" custScaleY="180615" custLinFactNeighborX="4701" custLinFactNeighborY="-9146"/>
      <dgm:spPr/>
      <dgm:t>
        <a:bodyPr/>
        <a:lstStyle/>
        <a:p>
          <a:endParaRPr lang="ru-RU"/>
        </a:p>
      </dgm:t>
    </dgm:pt>
    <dgm:pt modelId="{DE5BA52F-E94A-40C6-8655-AF9429AE8689}" type="pres">
      <dgm:prSet presAssocID="{3191E316-F5A1-4F62-B190-A868B2AEC5E6}" presName="imageaccent1" presStyleCnt="0"/>
      <dgm:spPr/>
    </dgm:pt>
    <dgm:pt modelId="{50972853-1B77-4233-8428-125C535F8A24}" type="pres">
      <dgm:prSet presAssocID="{3191E316-F5A1-4F62-B190-A868B2AEC5E6}" presName="accentRepeatNode" presStyleLbl="solidAlignAcc1" presStyleIdx="1" presStyleCnt="2" custLinFactX="245054" custLinFactY="100000" custLinFactNeighborX="300000" custLinFactNeighborY="155008"/>
      <dgm:spPr/>
    </dgm:pt>
  </dgm:ptLst>
  <dgm:cxnLst>
    <dgm:cxn modelId="{E3D9D525-39E8-4E79-AADD-0664A58C6D07}" srcId="{15E15DEA-489A-4CA2-844A-E0C6D8EF0620}" destId="{D2002763-1C33-4837-9816-98D28A43090A}" srcOrd="0" destOrd="0" parTransId="{4E51045C-F2FE-4CAC-A201-6C4AB457272F}" sibTransId="{3191E316-F5A1-4F62-B190-A868B2AEC5E6}"/>
    <dgm:cxn modelId="{5500B603-F5FD-40E6-9E4E-1830F43601A3}" type="presOf" srcId="{15E15DEA-489A-4CA2-844A-E0C6D8EF0620}" destId="{E09EDED4-0C0E-4AB4-8614-95C25BB58A48}" srcOrd="0" destOrd="0" presId="urn:microsoft.com/office/officeart/2008/layout/HexagonCluster"/>
    <dgm:cxn modelId="{3A3F725B-BDB1-4034-B3C8-C6EA2C380BF5}" type="presOf" srcId="{3191E316-F5A1-4F62-B190-A868B2AEC5E6}" destId="{31BBC715-708D-41CC-885D-743D15E30986}" srcOrd="0" destOrd="0" presId="urn:microsoft.com/office/officeart/2008/layout/HexagonCluster"/>
    <dgm:cxn modelId="{0CC77FC8-A5B4-4E55-AAFB-3BBF17D7EAB5}" type="presOf" srcId="{D2002763-1C33-4837-9816-98D28A43090A}" destId="{785E6BA6-0551-4112-8CBE-4CBF3F04ED1C}" srcOrd="0" destOrd="0" presId="urn:microsoft.com/office/officeart/2008/layout/HexagonCluster"/>
    <dgm:cxn modelId="{4B6A01BC-35E0-411B-89B7-E3CE02957FD3}" type="presParOf" srcId="{E09EDED4-0C0E-4AB4-8614-95C25BB58A48}" destId="{5E9E3E56-C11E-4211-8D18-A2231F65B2FF}" srcOrd="0" destOrd="0" presId="urn:microsoft.com/office/officeart/2008/layout/HexagonCluster"/>
    <dgm:cxn modelId="{3AC4D5E0-0ACB-4569-8D50-06A62FAF6E7C}" type="presParOf" srcId="{5E9E3E56-C11E-4211-8D18-A2231F65B2FF}" destId="{785E6BA6-0551-4112-8CBE-4CBF3F04ED1C}" srcOrd="0" destOrd="0" presId="urn:microsoft.com/office/officeart/2008/layout/HexagonCluster"/>
    <dgm:cxn modelId="{84239246-7AA0-4792-9179-66ED5E380BA9}" type="presParOf" srcId="{E09EDED4-0C0E-4AB4-8614-95C25BB58A48}" destId="{05A6992D-B856-4C69-B52B-F53C3BC179D3}" srcOrd="1" destOrd="0" presId="urn:microsoft.com/office/officeart/2008/layout/HexagonCluster"/>
    <dgm:cxn modelId="{3786CC0D-3A1B-4D32-9A77-CAA97E37CA78}" type="presParOf" srcId="{05A6992D-B856-4C69-B52B-F53C3BC179D3}" destId="{F367D99B-10C6-4E7A-8B3F-09DED4478DFE}" srcOrd="0" destOrd="0" presId="urn:microsoft.com/office/officeart/2008/layout/HexagonCluster"/>
    <dgm:cxn modelId="{1BE0CDAC-21B9-46C6-BAAE-E74FC86EF63C}" type="presParOf" srcId="{E09EDED4-0C0E-4AB4-8614-95C25BB58A48}" destId="{C8A6EA19-021E-425A-963F-2E994ABD8859}" srcOrd="2" destOrd="0" presId="urn:microsoft.com/office/officeart/2008/layout/HexagonCluster"/>
    <dgm:cxn modelId="{CB86B957-508E-42C6-A7D4-7B24711046AB}" type="presParOf" srcId="{C8A6EA19-021E-425A-963F-2E994ABD8859}" destId="{31BBC715-708D-41CC-885D-743D15E30986}" srcOrd="0" destOrd="0" presId="urn:microsoft.com/office/officeart/2008/layout/HexagonCluster"/>
    <dgm:cxn modelId="{9BCE0077-2ED2-49A8-814D-969EFBAD2739}" type="presParOf" srcId="{E09EDED4-0C0E-4AB4-8614-95C25BB58A48}" destId="{DE5BA52F-E94A-40C6-8655-AF9429AE8689}" srcOrd="3" destOrd="0" presId="urn:microsoft.com/office/officeart/2008/layout/HexagonCluster"/>
    <dgm:cxn modelId="{ABD01F58-67C1-4062-A287-47F8FD153A1B}" type="presParOf" srcId="{DE5BA52F-E94A-40C6-8655-AF9429AE8689}" destId="{50972853-1B77-4233-8428-125C535F8A2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2F0473-16A1-416E-A765-82E24F0E6BF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537DBEB6-DAF9-44E9-A45B-C6DB2DEBE14A}">
      <dgm:prSet phldrT="[Текст]" phldr="1"/>
      <dgm:spPr/>
      <dgm:t>
        <a:bodyPr/>
        <a:lstStyle/>
        <a:p>
          <a:endParaRPr lang="ru-RU" dirty="0"/>
        </a:p>
      </dgm:t>
    </dgm:pt>
    <dgm:pt modelId="{8319A839-B89A-4D89-A17A-628A42B19185}" type="sibTrans" cxnId="{DBB155BA-0F39-4AF4-93B4-5D4BEC61381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User\Desktop\Анастасия\фото и видео 2021\Информация для населения по реализации инвестиционных проектов в Верхнекамском районе на 1 сентября 2021 г\Культура\1 модельная библиотека Кирс\модельная библиотека ПОСЛЕ (4).jpg"/>
        </a:ext>
      </dgm:extLst>
    </dgm:pt>
    <dgm:pt modelId="{159B7828-F27F-43DA-B96F-12A520A21155}" type="parTrans" cxnId="{DBB155BA-0F39-4AF4-93B4-5D4BEC613816}">
      <dgm:prSet/>
      <dgm:spPr/>
      <dgm:t>
        <a:bodyPr/>
        <a:lstStyle/>
        <a:p>
          <a:endParaRPr lang="ru-RU"/>
        </a:p>
      </dgm:t>
    </dgm:pt>
    <dgm:pt modelId="{BAD34C7A-765B-42D2-84D9-14B48A3C6E76}" type="pres">
      <dgm:prSet presAssocID="{E22F0473-16A1-416E-A765-82E24F0E6BF5}" presName="Name0" presStyleCnt="0">
        <dgm:presLayoutVars>
          <dgm:chMax val="21"/>
          <dgm:chPref val="21"/>
        </dgm:presLayoutVars>
      </dgm:prSet>
      <dgm:spPr/>
    </dgm:pt>
    <dgm:pt modelId="{46B3C1E2-604C-45B7-B1CB-564748980506}" type="pres">
      <dgm:prSet presAssocID="{537DBEB6-DAF9-44E9-A45B-C6DB2DEBE14A}" presName="text1" presStyleCnt="0"/>
      <dgm:spPr/>
    </dgm:pt>
    <dgm:pt modelId="{9BE26651-E29C-4DD6-96FB-FB1DA603A8BD}" type="pres">
      <dgm:prSet presAssocID="{537DBEB6-DAF9-44E9-A45B-C6DB2DEBE14A}" presName="textRepeatNode" presStyleLbl="alignNode1" presStyleIdx="0" presStyleCnt="1" custLinFactNeighborX="-35567" custLinFactNeighborY="-496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E3A1C-074C-44C4-9EBD-43128E25BDBC}" type="pres">
      <dgm:prSet presAssocID="{537DBEB6-DAF9-44E9-A45B-C6DB2DEBE14A}" presName="textaccent1" presStyleCnt="0"/>
      <dgm:spPr/>
    </dgm:pt>
    <dgm:pt modelId="{CA703D16-E581-472D-9DB3-787EE3701BEA}" type="pres">
      <dgm:prSet presAssocID="{537DBEB6-DAF9-44E9-A45B-C6DB2DEBE14A}" presName="accentRepeatNode" presStyleLbl="solidAlignAcc1" presStyleIdx="0" presStyleCnt="2"/>
      <dgm:spPr/>
    </dgm:pt>
    <dgm:pt modelId="{D7D77E73-EC3B-4F1C-BBEB-0CE5CCA9299E}" type="pres">
      <dgm:prSet presAssocID="{8319A839-B89A-4D89-A17A-628A42B19185}" presName="image1" presStyleCnt="0"/>
      <dgm:spPr/>
    </dgm:pt>
    <dgm:pt modelId="{185A44C7-D346-446A-A766-1B9CA48AF2B3}" type="pres">
      <dgm:prSet presAssocID="{8319A839-B89A-4D89-A17A-628A42B19185}" presName="imageRepeatNode" presStyleLbl="alignAcc1" presStyleIdx="0" presStyleCnt="1" custScaleX="150066" custScaleY="144783" custLinFactNeighborX="37778" custLinFactNeighborY="11756"/>
      <dgm:spPr/>
      <dgm:t>
        <a:bodyPr/>
        <a:lstStyle/>
        <a:p>
          <a:endParaRPr lang="ru-RU"/>
        </a:p>
      </dgm:t>
    </dgm:pt>
    <dgm:pt modelId="{51B5217E-AB86-49B2-BB5C-7B62FF627171}" type="pres">
      <dgm:prSet presAssocID="{8319A839-B89A-4D89-A17A-628A42B19185}" presName="imageaccent1" presStyleCnt="0"/>
      <dgm:spPr/>
    </dgm:pt>
    <dgm:pt modelId="{8D1EEE96-7C4B-4438-80E7-97E826A260A2}" type="pres">
      <dgm:prSet presAssocID="{8319A839-B89A-4D89-A17A-628A42B19185}" presName="accentRepeatNode" presStyleLbl="solidAlignAcc1" presStyleIdx="1" presStyleCnt="2" custLinFactX="300000" custLinFactY="115597" custLinFactNeighborX="323892" custLinFactNeighborY="200000"/>
      <dgm:spPr/>
    </dgm:pt>
  </dgm:ptLst>
  <dgm:cxnLst>
    <dgm:cxn modelId="{970C0BA2-FE6C-43A8-84A7-976F036C5592}" type="presOf" srcId="{E22F0473-16A1-416E-A765-82E24F0E6BF5}" destId="{BAD34C7A-765B-42D2-84D9-14B48A3C6E76}" srcOrd="0" destOrd="0" presId="urn:microsoft.com/office/officeart/2008/layout/HexagonCluster"/>
    <dgm:cxn modelId="{DBB155BA-0F39-4AF4-93B4-5D4BEC613816}" srcId="{E22F0473-16A1-416E-A765-82E24F0E6BF5}" destId="{537DBEB6-DAF9-44E9-A45B-C6DB2DEBE14A}" srcOrd="0" destOrd="0" parTransId="{159B7828-F27F-43DA-B96F-12A520A21155}" sibTransId="{8319A839-B89A-4D89-A17A-628A42B19185}"/>
    <dgm:cxn modelId="{406ED510-1FA1-4EC6-A6AF-8B41C86C11DE}" type="presOf" srcId="{537DBEB6-DAF9-44E9-A45B-C6DB2DEBE14A}" destId="{9BE26651-E29C-4DD6-96FB-FB1DA603A8BD}" srcOrd="0" destOrd="0" presId="urn:microsoft.com/office/officeart/2008/layout/HexagonCluster"/>
    <dgm:cxn modelId="{5853A699-AC10-433C-BC01-BCFD284A2A5C}" type="presOf" srcId="{8319A839-B89A-4D89-A17A-628A42B19185}" destId="{185A44C7-D346-446A-A766-1B9CA48AF2B3}" srcOrd="0" destOrd="0" presId="urn:microsoft.com/office/officeart/2008/layout/HexagonCluster"/>
    <dgm:cxn modelId="{FA7366E4-9AD1-4ED3-BDB0-4BEAD9A7F817}" type="presParOf" srcId="{BAD34C7A-765B-42D2-84D9-14B48A3C6E76}" destId="{46B3C1E2-604C-45B7-B1CB-564748980506}" srcOrd="0" destOrd="0" presId="urn:microsoft.com/office/officeart/2008/layout/HexagonCluster"/>
    <dgm:cxn modelId="{B129179C-D93C-4030-9E7D-A8A78584B44C}" type="presParOf" srcId="{46B3C1E2-604C-45B7-B1CB-564748980506}" destId="{9BE26651-E29C-4DD6-96FB-FB1DA603A8BD}" srcOrd="0" destOrd="0" presId="urn:microsoft.com/office/officeart/2008/layout/HexagonCluster"/>
    <dgm:cxn modelId="{64D66803-F0F9-4E51-B67A-882CCF637628}" type="presParOf" srcId="{BAD34C7A-765B-42D2-84D9-14B48A3C6E76}" destId="{748E3A1C-074C-44C4-9EBD-43128E25BDBC}" srcOrd="1" destOrd="0" presId="urn:microsoft.com/office/officeart/2008/layout/HexagonCluster"/>
    <dgm:cxn modelId="{A5E4E606-13E9-4046-A035-5BD8A568CFAE}" type="presParOf" srcId="{748E3A1C-074C-44C4-9EBD-43128E25BDBC}" destId="{CA703D16-E581-472D-9DB3-787EE3701BEA}" srcOrd="0" destOrd="0" presId="urn:microsoft.com/office/officeart/2008/layout/HexagonCluster"/>
    <dgm:cxn modelId="{42314EFC-2615-450F-9E7A-4E236067FCA4}" type="presParOf" srcId="{BAD34C7A-765B-42D2-84D9-14B48A3C6E76}" destId="{D7D77E73-EC3B-4F1C-BBEB-0CE5CCA9299E}" srcOrd="2" destOrd="0" presId="urn:microsoft.com/office/officeart/2008/layout/HexagonCluster"/>
    <dgm:cxn modelId="{7030DBBB-43CF-424B-A0EC-04E474CBAA3F}" type="presParOf" srcId="{D7D77E73-EC3B-4F1C-BBEB-0CE5CCA9299E}" destId="{185A44C7-D346-446A-A766-1B9CA48AF2B3}" srcOrd="0" destOrd="0" presId="urn:microsoft.com/office/officeart/2008/layout/HexagonCluster"/>
    <dgm:cxn modelId="{813EFDAB-6156-4C69-A0B9-A9F7EEF8EC29}" type="presParOf" srcId="{BAD34C7A-765B-42D2-84D9-14B48A3C6E76}" destId="{51B5217E-AB86-49B2-BB5C-7B62FF627171}" srcOrd="3" destOrd="0" presId="urn:microsoft.com/office/officeart/2008/layout/HexagonCluster"/>
    <dgm:cxn modelId="{17CF8D00-7EC1-49DD-8C94-ACD983CCEA73}" type="presParOf" srcId="{51B5217E-AB86-49B2-BB5C-7B62FF627171}" destId="{8D1EEE96-7C4B-4438-80E7-97E826A260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AACA47-9AF4-416C-92D6-111241374499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9D0F789F-9687-4DF3-B3CC-690B39AF966F}">
      <dgm:prSet phldrT="[Текст]"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31 111 рублей или 114% к 01.01.2023 году</a:t>
          </a:r>
        </a:p>
      </dgm:t>
    </dgm:pt>
    <dgm:pt modelId="{DD0DB5AA-FF09-421C-8978-485A2E9241F8}" type="parTrans" cxnId="{EFF3A27D-4058-435E-81B4-13B2841064D2}">
      <dgm:prSet/>
      <dgm:spPr/>
      <dgm:t>
        <a:bodyPr/>
        <a:lstStyle/>
        <a:p>
          <a:endParaRPr lang="ru-RU"/>
        </a:p>
      </dgm:t>
    </dgm:pt>
    <dgm:pt modelId="{4EB28065-7677-4E95-A82F-8CACBAE84480}" type="sibTrans" cxnId="{EFF3A27D-4058-435E-81B4-13B2841064D2}">
      <dgm:prSet/>
      <dgm:spPr/>
      <dgm:t>
        <a:bodyPr/>
        <a:lstStyle/>
        <a:p>
          <a:endParaRPr lang="ru-RU"/>
        </a:p>
      </dgm:t>
    </dgm:pt>
    <dgm:pt modelId="{2A47A32C-E23E-4ED0-8732-601718450A87}">
      <dgm:prSet phldrT="[Текст]"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среднемесячная заработная плата, начисленная работникам за 2023 год</a:t>
          </a:r>
        </a:p>
      </dgm:t>
    </dgm:pt>
    <dgm:pt modelId="{5890C899-2961-4021-8456-D5F7E1E63110}" type="parTrans" cxnId="{B33214D2-9C0B-43CA-8111-4B90E59A1149}">
      <dgm:prSet/>
      <dgm:spPr/>
      <dgm:t>
        <a:bodyPr/>
        <a:lstStyle/>
        <a:p>
          <a:endParaRPr lang="ru-RU"/>
        </a:p>
      </dgm:t>
    </dgm:pt>
    <dgm:pt modelId="{86CC210C-07C0-4EB1-9AE8-ACC8BEF1275E}" type="sibTrans" cxnId="{B33214D2-9C0B-43CA-8111-4B90E59A1149}">
      <dgm:prSet/>
      <dgm:spPr/>
      <dgm:t>
        <a:bodyPr/>
        <a:lstStyle/>
        <a:p>
          <a:endParaRPr lang="ru-RU"/>
        </a:p>
      </dgm:t>
    </dgm:pt>
    <dgm:pt modelId="{F94674A0-4AA3-4B9A-B2B5-CA61F12CA492}">
      <dgm:prSet phldrT="[Текст]"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0,65 %</a:t>
          </a:r>
        </a:p>
      </dgm:t>
    </dgm:pt>
    <dgm:pt modelId="{80D57080-4009-4ECE-AFB9-AC20E1787621}" type="parTrans" cxnId="{29BDAD30-B715-429E-B390-7E31EDD8C63E}">
      <dgm:prSet/>
      <dgm:spPr/>
      <dgm:t>
        <a:bodyPr/>
        <a:lstStyle/>
        <a:p>
          <a:endParaRPr lang="ru-RU"/>
        </a:p>
      </dgm:t>
    </dgm:pt>
    <dgm:pt modelId="{29D14AF4-94E5-4169-8DAD-E2113CD3C825}" type="sibTrans" cxnId="{29BDAD30-B715-429E-B390-7E31EDD8C63E}">
      <dgm:prSet/>
      <dgm:spPr/>
      <dgm:t>
        <a:bodyPr/>
        <a:lstStyle/>
        <a:p>
          <a:endParaRPr lang="ru-RU"/>
        </a:p>
      </dgm:t>
    </dgm:pt>
    <dgm:pt modelId="{58E42DA9-3E8C-4E76-A94A-5DAEBB56464F}">
      <dgm:prSet phldrT="[Текст]"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уровень безработицы на 01.01.2024 </a:t>
          </a:r>
        </a:p>
      </dgm:t>
    </dgm:pt>
    <dgm:pt modelId="{752482FA-F3F1-4F0D-9ECE-9C8F5EEE6725}" type="parTrans" cxnId="{7AEE2C43-0EDE-4679-B7E4-7E3EAF68708F}">
      <dgm:prSet/>
      <dgm:spPr/>
      <dgm:t>
        <a:bodyPr/>
        <a:lstStyle/>
        <a:p>
          <a:endParaRPr lang="ru-RU"/>
        </a:p>
      </dgm:t>
    </dgm:pt>
    <dgm:pt modelId="{8ED3445D-C662-4AC4-B2FB-F8F141402741}" type="sibTrans" cxnId="{7AEE2C43-0EDE-4679-B7E4-7E3EAF68708F}">
      <dgm:prSet/>
      <dgm:spPr/>
      <dgm:t>
        <a:bodyPr/>
        <a:lstStyle/>
        <a:p>
          <a:endParaRPr lang="ru-RU"/>
        </a:p>
      </dgm:t>
    </dgm:pt>
    <dgm:pt modelId="{89FC0106-2412-4531-9002-86193A1A117A}">
      <dgm:prSet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69 человек или 52,3% к 01.01.2023 </a:t>
          </a:r>
        </a:p>
      </dgm:t>
    </dgm:pt>
    <dgm:pt modelId="{B861FE18-9F8C-42C8-9AC7-B4E69DBA07CA}" type="parTrans" cxnId="{CF61F81A-F1A7-417E-A01D-C46A006F32DA}">
      <dgm:prSet/>
      <dgm:spPr/>
      <dgm:t>
        <a:bodyPr/>
        <a:lstStyle/>
        <a:p>
          <a:endParaRPr lang="ru-RU"/>
        </a:p>
      </dgm:t>
    </dgm:pt>
    <dgm:pt modelId="{ABBADB31-3EDE-469A-80BC-98EE204BF1A7}" type="sibTrans" cxnId="{CF61F81A-F1A7-417E-A01D-C46A006F32DA}">
      <dgm:prSet/>
      <dgm:spPr/>
      <dgm:t>
        <a:bodyPr/>
        <a:lstStyle/>
        <a:p>
          <a:endParaRPr lang="ru-RU"/>
        </a:p>
      </dgm:t>
    </dgm:pt>
    <dgm:pt modelId="{FC19572B-CC24-4336-BE10-A8A2BFB1D616}">
      <dgm:prSet custT="1"/>
      <dgm:spPr/>
      <dgm:t>
        <a:bodyPr/>
        <a:lstStyle/>
        <a:p>
          <a:r>
            <a:rPr lang="ru-RU" sz="1600" b="1" dirty="0">
              <a:solidFill>
                <a:srgbClr val="126F87"/>
              </a:solidFill>
              <a:latin typeface="Ubuntu" panose="020B0504030602030204" pitchFamily="34" charset="0"/>
            </a:rPr>
            <a:t>численность безработных на 01.01.2024 </a:t>
          </a:r>
        </a:p>
      </dgm:t>
    </dgm:pt>
    <dgm:pt modelId="{473E8CD7-3562-46F9-A66B-4E122BC6AF3A}" type="parTrans" cxnId="{C4C0D845-B8D1-455A-824A-8F01433B31BB}">
      <dgm:prSet/>
      <dgm:spPr/>
      <dgm:t>
        <a:bodyPr/>
        <a:lstStyle/>
        <a:p>
          <a:endParaRPr lang="ru-RU"/>
        </a:p>
      </dgm:t>
    </dgm:pt>
    <dgm:pt modelId="{241AAAA5-C158-4E32-B9E2-63E566D85463}" type="sibTrans" cxnId="{C4C0D845-B8D1-455A-824A-8F01433B31BB}">
      <dgm:prSet/>
      <dgm:spPr/>
      <dgm:t>
        <a:bodyPr/>
        <a:lstStyle/>
        <a:p>
          <a:endParaRPr lang="ru-RU"/>
        </a:p>
      </dgm:t>
    </dgm:pt>
    <dgm:pt modelId="{F917DBB6-0AED-41F1-9E66-8431B2F21EE9}" type="pres">
      <dgm:prSet presAssocID="{B9AACA47-9AF4-416C-92D6-1112413744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71462A-A19E-46C8-9AAC-D27804174A5E}" type="pres">
      <dgm:prSet presAssocID="{9D0F789F-9687-4DF3-B3CC-690B39AF966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4273-A467-4DE5-9A6A-08651D68FF3B}" type="pres">
      <dgm:prSet presAssocID="{9D0F789F-9687-4DF3-B3CC-690B39AF966F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E514A1-4C2E-41B2-A54B-0D0FAE036EA8}" type="pres">
      <dgm:prSet presAssocID="{F94674A0-4AA3-4B9A-B2B5-CA61F12CA49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2AFDC-61E3-4C00-B8AE-32931733349D}" type="pres">
      <dgm:prSet presAssocID="{F94674A0-4AA3-4B9A-B2B5-CA61F12CA49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4386D-3D8E-4869-9B9C-0A9B6FCCEAB7}" type="pres">
      <dgm:prSet presAssocID="{89FC0106-2412-4531-9002-86193A1A117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90745-B1F2-4136-8554-FC51BBE6AEDA}" type="pres">
      <dgm:prSet presAssocID="{89FC0106-2412-4531-9002-86193A1A117A}" presName="childText" presStyleLbl="revTx" presStyleIdx="2" presStyleCnt="3" custLinFactNeighborY="2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EE2C43-0EDE-4679-B7E4-7E3EAF68708F}" srcId="{F94674A0-4AA3-4B9A-B2B5-CA61F12CA492}" destId="{58E42DA9-3E8C-4E76-A94A-5DAEBB56464F}" srcOrd="0" destOrd="0" parTransId="{752482FA-F3F1-4F0D-9ECE-9C8F5EEE6725}" sibTransId="{8ED3445D-C662-4AC4-B2FB-F8F141402741}"/>
    <dgm:cxn modelId="{29BDAD30-B715-429E-B390-7E31EDD8C63E}" srcId="{B9AACA47-9AF4-416C-92D6-111241374499}" destId="{F94674A0-4AA3-4B9A-B2B5-CA61F12CA492}" srcOrd="1" destOrd="0" parTransId="{80D57080-4009-4ECE-AFB9-AC20E1787621}" sibTransId="{29D14AF4-94E5-4169-8DAD-E2113CD3C825}"/>
    <dgm:cxn modelId="{5366F86F-2D77-4654-AF3C-9B4888C192AF}" type="presOf" srcId="{2A47A32C-E23E-4ED0-8732-601718450A87}" destId="{F4D54273-A467-4DE5-9A6A-08651D68FF3B}" srcOrd="0" destOrd="0" presId="urn:microsoft.com/office/officeart/2005/8/layout/vList2"/>
    <dgm:cxn modelId="{97D8FFAC-BD5F-4257-BC46-FBA6C9B3101C}" type="presOf" srcId="{89FC0106-2412-4531-9002-86193A1A117A}" destId="{CCD4386D-3D8E-4869-9B9C-0A9B6FCCEAB7}" srcOrd="0" destOrd="0" presId="urn:microsoft.com/office/officeart/2005/8/layout/vList2"/>
    <dgm:cxn modelId="{4EE56566-402D-493B-ADB9-7D3064206311}" type="presOf" srcId="{FC19572B-CC24-4336-BE10-A8A2BFB1D616}" destId="{97290745-B1F2-4136-8554-FC51BBE6AEDA}" srcOrd="0" destOrd="0" presId="urn:microsoft.com/office/officeart/2005/8/layout/vList2"/>
    <dgm:cxn modelId="{B33214D2-9C0B-43CA-8111-4B90E59A1149}" srcId="{9D0F789F-9687-4DF3-B3CC-690B39AF966F}" destId="{2A47A32C-E23E-4ED0-8732-601718450A87}" srcOrd="0" destOrd="0" parTransId="{5890C899-2961-4021-8456-D5F7E1E63110}" sibTransId="{86CC210C-07C0-4EB1-9AE8-ACC8BEF1275E}"/>
    <dgm:cxn modelId="{C017B9EB-F737-4B7A-8D80-84E2FAC626EA}" type="presOf" srcId="{58E42DA9-3E8C-4E76-A94A-5DAEBB56464F}" destId="{4162AFDC-61E3-4C00-B8AE-32931733349D}" srcOrd="0" destOrd="0" presId="urn:microsoft.com/office/officeart/2005/8/layout/vList2"/>
    <dgm:cxn modelId="{CF61F81A-F1A7-417E-A01D-C46A006F32DA}" srcId="{B9AACA47-9AF4-416C-92D6-111241374499}" destId="{89FC0106-2412-4531-9002-86193A1A117A}" srcOrd="2" destOrd="0" parTransId="{B861FE18-9F8C-42C8-9AC7-B4E69DBA07CA}" sibTransId="{ABBADB31-3EDE-469A-80BC-98EE204BF1A7}"/>
    <dgm:cxn modelId="{FBF21FD3-4921-4323-B286-18A10D555E47}" type="presOf" srcId="{9D0F789F-9687-4DF3-B3CC-690B39AF966F}" destId="{9B71462A-A19E-46C8-9AAC-D27804174A5E}" srcOrd="0" destOrd="0" presId="urn:microsoft.com/office/officeart/2005/8/layout/vList2"/>
    <dgm:cxn modelId="{EFF3A27D-4058-435E-81B4-13B2841064D2}" srcId="{B9AACA47-9AF4-416C-92D6-111241374499}" destId="{9D0F789F-9687-4DF3-B3CC-690B39AF966F}" srcOrd="0" destOrd="0" parTransId="{DD0DB5AA-FF09-421C-8978-485A2E9241F8}" sibTransId="{4EB28065-7677-4E95-A82F-8CACBAE84480}"/>
    <dgm:cxn modelId="{3023E9C2-18A8-437D-8FB7-B064A13D68E9}" type="presOf" srcId="{B9AACA47-9AF4-416C-92D6-111241374499}" destId="{F917DBB6-0AED-41F1-9E66-8431B2F21EE9}" srcOrd="0" destOrd="0" presId="urn:microsoft.com/office/officeart/2005/8/layout/vList2"/>
    <dgm:cxn modelId="{C4C0D845-B8D1-455A-824A-8F01433B31BB}" srcId="{89FC0106-2412-4531-9002-86193A1A117A}" destId="{FC19572B-CC24-4336-BE10-A8A2BFB1D616}" srcOrd="0" destOrd="0" parTransId="{473E8CD7-3562-46F9-A66B-4E122BC6AF3A}" sibTransId="{241AAAA5-C158-4E32-B9E2-63E566D85463}"/>
    <dgm:cxn modelId="{64765D24-CBC0-49C1-B601-C3C925F08EFF}" type="presOf" srcId="{F94674A0-4AA3-4B9A-B2B5-CA61F12CA492}" destId="{37E514A1-4C2E-41B2-A54B-0D0FAE036EA8}" srcOrd="0" destOrd="0" presId="urn:microsoft.com/office/officeart/2005/8/layout/vList2"/>
    <dgm:cxn modelId="{1C8AFE24-C60B-425C-A275-671BAFFB54B8}" type="presParOf" srcId="{F917DBB6-0AED-41F1-9E66-8431B2F21EE9}" destId="{9B71462A-A19E-46C8-9AAC-D27804174A5E}" srcOrd="0" destOrd="0" presId="urn:microsoft.com/office/officeart/2005/8/layout/vList2"/>
    <dgm:cxn modelId="{1DDB7381-4E64-4A6A-859E-D676D6C1A8CD}" type="presParOf" srcId="{F917DBB6-0AED-41F1-9E66-8431B2F21EE9}" destId="{F4D54273-A467-4DE5-9A6A-08651D68FF3B}" srcOrd="1" destOrd="0" presId="urn:microsoft.com/office/officeart/2005/8/layout/vList2"/>
    <dgm:cxn modelId="{4F70C30D-72AD-44F2-89DE-846CCC844263}" type="presParOf" srcId="{F917DBB6-0AED-41F1-9E66-8431B2F21EE9}" destId="{37E514A1-4C2E-41B2-A54B-0D0FAE036EA8}" srcOrd="2" destOrd="0" presId="urn:microsoft.com/office/officeart/2005/8/layout/vList2"/>
    <dgm:cxn modelId="{A800C087-73A6-4C22-9422-D1F534C9F0E2}" type="presParOf" srcId="{F917DBB6-0AED-41F1-9E66-8431B2F21EE9}" destId="{4162AFDC-61E3-4C00-B8AE-32931733349D}" srcOrd="3" destOrd="0" presId="urn:microsoft.com/office/officeart/2005/8/layout/vList2"/>
    <dgm:cxn modelId="{DC015918-5614-430C-B4CA-D0BD10360877}" type="presParOf" srcId="{F917DBB6-0AED-41F1-9E66-8431B2F21EE9}" destId="{CCD4386D-3D8E-4869-9B9C-0A9B6FCCEAB7}" srcOrd="4" destOrd="0" presId="urn:microsoft.com/office/officeart/2005/8/layout/vList2"/>
    <dgm:cxn modelId="{CA8F15FB-0BF7-4FCD-9F14-47478349F7F6}" type="presParOf" srcId="{F917DBB6-0AED-41F1-9E66-8431B2F21EE9}" destId="{97290745-B1F2-4136-8554-FC51BBE6AE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9E3B8D-664E-4A45-8903-0C558010101E}" type="doc">
      <dgm:prSet loTypeId="urn:microsoft.com/office/officeart/2008/layout/BendingPictureCaptionList" loCatId="picture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D9BB0AB-ED1D-44CE-AF28-801146661DF4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производство </a:t>
          </a:r>
          <a:r>
            <a:rPr lang="ru-RU" sz="1400" b="1" dirty="0" err="1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фосфоросодержащих</a:t>
          </a:r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удобрений</a:t>
          </a:r>
          <a:endParaRPr lang="ru-RU" sz="1400" b="1" dirty="0">
            <a:solidFill>
              <a:srgbClr val="126F87"/>
            </a:solidFill>
            <a:latin typeface="Ubuntu" panose="020B0504030602030204" pitchFamily="34" charset="0"/>
          </a:endParaRPr>
        </a:p>
      </dgm:t>
    </dgm:pt>
    <dgm:pt modelId="{A48C924E-72A0-41E9-8763-8069584444A4}" type="parTrans" cxnId="{5EDA7729-4789-420B-BE4B-BB1B80B66EC2}">
      <dgm:prSet/>
      <dgm:spPr/>
      <dgm:t>
        <a:bodyPr/>
        <a:lstStyle/>
        <a:p>
          <a:endParaRPr lang="ru-RU" b="1"/>
        </a:p>
      </dgm:t>
    </dgm:pt>
    <dgm:pt modelId="{41BF001D-2D98-41BD-96F1-96B51B2A31F8}" type="sibTrans" cxnId="{5EDA7729-4789-420B-BE4B-BB1B80B66EC2}">
      <dgm:prSet/>
      <dgm:spPr/>
      <dgm:t>
        <a:bodyPr/>
        <a:lstStyle/>
        <a:p>
          <a:endParaRPr lang="ru-RU" b="1"/>
        </a:p>
      </dgm:t>
    </dgm:pt>
    <dgm:pt modelId="{4177BCD5-FE55-460D-9F7D-1CFE84055244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 производство стекловолокна и продукции из него</a:t>
          </a:r>
        </a:p>
      </dgm:t>
    </dgm:pt>
    <dgm:pt modelId="{54DC63DA-CF4D-4497-8E24-4476959371A8}" type="parTrans" cxnId="{1343EADD-C9ED-48F0-95DC-E36FD70583C5}">
      <dgm:prSet/>
      <dgm:spPr/>
      <dgm:t>
        <a:bodyPr/>
        <a:lstStyle/>
        <a:p>
          <a:endParaRPr lang="ru-RU" b="1"/>
        </a:p>
      </dgm:t>
    </dgm:pt>
    <dgm:pt modelId="{FF78E8DE-023D-4820-98AF-1BF6151AE079}" type="sibTrans" cxnId="{1343EADD-C9ED-48F0-95DC-E36FD70583C5}">
      <dgm:prSet/>
      <dgm:spPr/>
      <dgm:t>
        <a:bodyPr/>
        <a:lstStyle/>
        <a:p>
          <a:endParaRPr lang="ru-RU" b="1"/>
        </a:p>
      </dgm:t>
    </dgm:pt>
    <dgm:pt modelId="{49EAD20F-8223-4B5D-A792-BC2702A12BFC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126F87"/>
              </a:solidFill>
              <a:effectLst/>
              <a:latin typeface="Ubuntu" panose="020B0504030602030204" pitchFamily="34" charset="0"/>
              <a:ea typeface="Times New Roman" panose="02020603050405020304" pitchFamily="18" charset="0"/>
            </a:rPr>
            <a:t>высокотехнологичное производство плит МДФ</a:t>
          </a:r>
          <a:endParaRPr lang="ru-RU" sz="1400" b="1" dirty="0">
            <a:solidFill>
              <a:srgbClr val="126F87"/>
            </a:solidFill>
            <a:latin typeface="Ubuntu" panose="020B0504030602030204" pitchFamily="34" charset="0"/>
          </a:endParaRPr>
        </a:p>
      </dgm:t>
    </dgm:pt>
    <dgm:pt modelId="{92502701-1E09-4214-BCFD-A873ECDFE599}" type="parTrans" cxnId="{697B62B2-341E-4012-879F-C5879393E780}">
      <dgm:prSet/>
      <dgm:spPr/>
      <dgm:t>
        <a:bodyPr/>
        <a:lstStyle/>
        <a:p>
          <a:endParaRPr lang="ru-RU" b="1"/>
        </a:p>
      </dgm:t>
    </dgm:pt>
    <dgm:pt modelId="{E9A7DB48-96CA-4E17-98D7-3E0BF506B50B}" type="sibTrans" cxnId="{697B62B2-341E-4012-879F-C5879393E780}">
      <dgm:prSet/>
      <dgm:spPr/>
      <dgm:t>
        <a:bodyPr/>
        <a:lstStyle/>
        <a:p>
          <a:endParaRPr lang="ru-RU" b="1"/>
        </a:p>
      </dgm:t>
    </dgm:pt>
    <dgm:pt modelId="{523C7222-0B61-4F05-8AED-25F0E503AD06}">
      <dgm:prSet phldrT="[Текст]" custT="1"/>
      <dgm:spPr>
        <a:ln>
          <a:solidFill>
            <a:srgbClr val="126F8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126F87"/>
              </a:solidFill>
              <a:latin typeface="Ubuntu" panose="020B0504030602030204" pitchFamily="34" charset="0"/>
            </a:rPr>
            <a:t>производство глауконитов</a:t>
          </a:r>
        </a:p>
      </dgm:t>
    </dgm:pt>
    <dgm:pt modelId="{C7D7C722-BB2D-447B-B0CD-A2D7C6C0BA49}" type="parTrans" cxnId="{ABB76262-4428-42CB-84A1-1C0394D70425}">
      <dgm:prSet/>
      <dgm:spPr/>
      <dgm:t>
        <a:bodyPr/>
        <a:lstStyle/>
        <a:p>
          <a:endParaRPr lang="ru-RU"/>
        </a:p>
      </dgm:t>
    </dgm:pt>
    <dgm:pt modelId="{D5786F90-A90F-41E9-A9CC-159AB97F8571}" type="sibTrans" cxnId="{ABB76262-4428-42CB-84A1-1C0394D70425}">
      <dgm:prSet/>
      <dgm:spPr/>
      <dgm:t>
        <a:bodyPr/>
        <a:lstStyle/>
        <a:p>
          <a:endParaRPr lang="ru-RU"/>
        </a:p>
      </dgm:t>
    </dgm:pt>
    <dgm:pt modelId="{C16F1866-0641-4409-AC2D-A83DD76E158E}" type="pres">
      <dgm:prSet presAssocID="{C19E3B8D-664E-4A45-8903-0C55801010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1ADBA1-55B4-4463-BDF7-10D981DE596E}" type="pres">
      <dgm:prSet presAssocID="{5D9BB0AB-ED1D-44CE-AF28-801146661DF4}" presName="composite" presStyleCnt="0"/>
      <dgm:spPr/>
    </dgm:pt>
    <dgm:pt modelId="{63A84AF7-8EE2-47E9-A826-B1E89E1FB029}" type="pres">
      <dgm:prSet presAssocID="{5D9BB0AB-ED1D-44CE-AF28-801146661DF4}" presName="rect1" presStyleLbl="bgImgPlace1" presStyleIdx="0" presStyleCnt="4" custLinFactNeighborX="-126" custLinFactNeighborY="-317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126F87"/>
          </a:solidFill>
        </a:ln>
      </dgm:spPr>
    </dgm:pt>
    <dgm:pt modelId="{93601E68-8F9B-4C1D-8921-1BFBDA0E6393}" type="pres">
      <dgm:prSet presAssocID="{5D9BB0AB-ED1D-44CE-AF28-801146661DF4}" presName="wedgeRectCallout1" presStyleLbl="node1" presStyleIdx="0" presStyleCnt="4" custLinFactNeighborX="-4753" custLinFactNeighborY="-77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1E6CB-0806-4019-AA80-2D2CE3E927AC}" type="pres">
      <dgm:prSet presAssocID="{41BF001D-2D98-41BD-96F1-96B51B2A31F8}" presName="sibTrans" presStyleCnt="0"/>
      <dgm:spPr/>
    </dgm:pt>
    <dgm:pt modelId="{76FBA3F6-3CCD-4204-86A1-B265DCC0338D}" type="pres">
      <dgm:prSet presAssocID="{4177BCD5-FE55-460D-9F7D-1CFE84055244}" presName="composite" presStyleCnt="0"/>
      <dgm:spPr/>
    </dgm:pt>
    <dgm:pt modelId="{932E441C-5CBA-48C2-88FC-B7C9B3AE345B}" type="pres">
      <dgm:prSet presAssocID="{4177BCD5-FE55-460D-9F7D-1CFE84055244}" presName="rect1" presStyleLbl="bgImgPlace1" presStyleIdx="1" presStyleCnt="4" custLinFactNeighborY="-3106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rgbClr val="126F87"/>
          </a:solidFill>
        </a:ln>
      </dgm:spPr>
    </dgm:pt>
    <dgm:pt modelId="{B544BD85-6B34-41F6-9D37-5AF063B45042}" type="pres">
      <dgm:prSet presAssocID="{4177BCD5-FE55-460D-9F7D-1CFE84055244}" presName="wedgeRectCallout1" presStyleLbl="node1" presStyleIdx="1" presStyleCnt="4" custScaleX="100055" custLinFactNeighborX="-3725" custLinFactNeighborY="-77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34AFB-55A2-4149-B0CF-7F55198DBD66}" type="pres">
      <dgm:prSet presAssocID="{FF78E8DE-023D-4820-98AF-1BF6151AE079}" presName="sibTrans" presStyleCnt="0"/>
      <dgm:spPr/>
    </dgm:pt>
    <dgm:pt modelId="{114593DA-7894-42A2-8948-B2A67A6DF5D0}" type="pres">
      <dgm:prSet presAssocID="{49EAD20F-8223-4B5D-A792-BC2702A12BFC}" presName="composite" presStyleCnt="0"/>
      <dgm:spPr/>
    </dgm:pt>
    <dgm:pt modelId="{6B447BB1-56FB-4F34-BB0F-12FD33405531}" type="pres">
      <dgm:prSet presAssocID="{49EAD20F-8223-4B5D-A792-BC2702A12BFC}" presName="rect1" presStyleLbl="bgImgPlace1" presStyleIdx="2" presStyleCnt="4" custLinFactNeighborX="1058" custLinFactNeighborY="-290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solidFill>
            <a:srgbClr val="126F87"/>
          </a:solidFill>
        </a:ln>
      </dgm:spPr>
    </dgm:pt>
    <dgm:pt modelId="{BBDF1B85-244D-4E51-A9BE-BBB87B408F65}" type="pres">
      <dgm:prSet presAssocID="{49EAD20F-8223-4B5D-A792-BC2702A12BFC}" presName="wedgeRectCallout1" presStyleLbl="node1" presStyleIdx="2" presStyleCnt="4" custLinFactNeighborX="-4159" custLinFactNeighborY="-81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C5BEC-3DE9-4B42-9F6A-BD84DE783B82}" type="pres">
      <dgm:prSet presAssocID="{E9A7DB48-96CA-4E17-98D7-3E0BF506B50B}" presName="sibTrans" presStyleCnt="0"/>
      <dgm:spPr/>
    </dgm:pt>
    <dgm:pt modelId="{04527128-3CF5-4355-B5AF-89E5152DCFAF}" type="pres">
      <dgm:prSet presAssocID="{523C7222-0B61-4F05-8AED-25F0E503AD06}" presName="composite" presStyleCnt="0"/>
      <dgm:spPr/>
    </dgm:pt>
    <dgm:pt modelId="{F1A2D423-7932-43CF-A02A-157E4526B452}" type="pres">
      <dgm:prSet presAssocID="{523C7222-0B61-4F05-8AED-25F0E503AD06}" presName="rect1" presStyleLbl="bgImgPlace1" presStyleIdx="3" presStyleCnt="4" custLinFactNeighborX="-17" custLinFactNeighborY="-3106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EE0B1C2-95FF-4FFF-95BC-FECFB5FE8C68}" type="pres">
      <dgm:prSet presAssocID="{523C7222-0B61-4F05-8AED-25F0E503AD06}" presName="wedgeRectCallout1" presStyleLbl="node1" presStyleIdx="3" presStyleCnt="4" custLinFactNeighborX="-3613" custLinFactNeighborY="-868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2118CD-A4EF-4FB0-9859-B0073A00E73B}" type="presOf" srcId="{C19E3B8D-664E-4A45-8903-0C558010101E}" destId="{C16F1866-0641-4409-AC2D-A83DD76E158E}" srcOrd="0" destOrd="0" presId="urn:microsoft.com/office/officeart/2008/layout/BendingPictureCaptionList"/>
    <dgm:cxn modelId="{637ADD15-54EF-44E5-8376-53C02B1B45E7}" type="presOf" srcId="{523C7222-0B61-4F05-8AED-25F0E503AD06}" destId="{7EE0B1C2-95FF-4FFF-95BC-FECFB5FE8C68}" srcOrd="0" destOrd="0" presId="urn:microsoft.com/office/officeart/2008/layout/BendingPictureCaptionList"/>
    <dgm:cxn modelId="{6508EE68-0CBD-4032-8BE9-57E1ED989DB7}" type="presOf" srcId="{4177BCD5-FE55-460D-9F7D-1CFE84055244}" destId="{B544BD85-6B34-41F6-9D37-5AF063B45042}" srcOrd="0" destOrd="0" presId="urn:microsoft.com/office/officeart/2008/layout/BendingPictureCaptionList"/>
    <dgm:cxn modelId="{909E07C5-7422-4A79-810F-7D30E627D8BA}" type="presOf" srcId="{49EAD20F-8223-4B5D-A792-BC2702A12BFC}" destId="{BBDF1B85-244D-4E51-A9BE-BBB87B408F65}" srcOrd="0" destOrd="0" presId="urn:microsoft.com/office/officeart/2008/layout/BendingPictureCaptionList"/>
    <dgm:cxn modelId="{1343EADD-C9ED-48F0-95DC-E36FD70583C5}" srcId="{C19E3B8D-664E-4A45-8903-0C558010101E}" destId="{4177BCD5-FE55-460D-9F7D-1CFE84055244}" srcOrd="1" destOrd="0" parTransId="{54DC63DA-CF4D-4497-8E24-4476959371A8}" sibTransId="{FF78E8DE-023D-4820-98AF-1BF6151AE079}"/>
    <dgm:cxn modelId="{ABB76262-4428-42CB-84A1-1C0394D70425}" srcId="{C19E3B8D-664E-4A45-8903-0C558010101E}" destId="{523C7222-0B61-4F05-8AED-25F0E503AD06}" srcOrd="3" destOrd="0" parTransId="{C7D7C722-BB2D-447B-B0CD-A2D7C6C0BA49}" sibTransId="{D5786F90-A90F-41E9-A9CC-159AB97F8571}"/>
    <dgm:cxn modelId="{D070685D-D381-4B03-82BD-D80F45EB6B5A}" type="presOf" srcId="{5D9BB0AB-ED1D-44CE-AF28-801146661DF4}" destId="{93601E68-8F9B-4C1D-8921-1BFBDA0E6393}" srcOrd="0" destOrd="0" presId="urn:microsoft.com/office/officeart/2008/layout/BendingPictureCaptionList"/>
    <dgm:cxn modelId="{5EDA7729-4789-420B-BE4B-BB1B80B66EC2}" srcId="{C19E3B8D-664E-4A45-8903-0C558010101E}" destId="{5D9BB0AB-ED1D-44CE-AF28-801146661DF4}" srcOrd="0" destOrd="0" parTransId="{A48C924E-72A0-41E9-8763-8069584444A4}" sibTransId="{41BF001D-2D98-41BD-96F1-96B51B2A31F8}"/>
    <dgm:cxn modelId="{697B62B2-341E-4012-879F-C5879393E780}" srcId="{C19E3B8D-664E-4A45-8903-0C558010101E}" destId="{49EAD20F-8223-4B5D-A792-BC2702A12BFC}" srcOrd="2" destOrd="0" parTransId="{92502701-1E09-4214-BCFD-A873ECDFE599}" sibTransId="{E9A7DB48-96CA-4E17-98D7-3E0BF506B50B}"/>
    <dgm:cxn modelId="{25992251-D704-48E7-AACB-E4436EA9EDE7}" type="presParOf" srcId="{C16F1866-0641-4409-AC2D-A83DD76E158E}" destId="{D81ADBA1-55B4-4463-BDF7-10D981DE596E}" srcOrd="0" destOrd="0" presId="urn:microsoft.com/office/officeart/2008/layout/BendingPictureCaptionList"/>
    <dgm:cxn modelId="{CC3312C0-6B21-4308-847D-7624E43FDC93}" type="presParOf" srcId="{D81ADBA1-55B4-4463-BDF7-10D981DE596E}" destId="{63A84AF7-8EE2-47E9-A826-B1E89E1FB029}" srcOrd="0" destOrd="0" presId="urn:microsoft.com/office/officeart/2008/layout/BendingPictureCaptionList"/>
    <dgm:cxn modelId="{F4EA2048-51DA-40A4-B105-E5AF14A477DC}" type="presParOf" srcId="{D81ADBA1-55B4-4463-BDF7-10D981DE596E}" destId="{93601E68-8F9B-4C1D-8921-1BFBDA0E6393}" srcOrd="1" destOrd="0" presId="urn:microsoft.com/office/officeart/2008/layout/BendingPictureCaptionList"/>
    <dgm:cxn modelId="{A033E813-A9B9-40F1-B909-D7AF3E7DAB0F}" type="presParOf" srcId="{C16F1866-0641-4409-AC2D-A83DD76E158E}" destId="{E621E6CB-0806-4019-AA80-2D2CE3E927AC}" srcOrd="1" destOrd="0" presId="urn:microsoft.com/office/officeart/2008/layout/BendingPictureCaptionList"/>
    <dgm:cxn modelId="{8628E958-39E9-47DC-B036-313E0FC66037}" type="presParOf" srcId="{C16F1866-0641-4409-AC2D-A83DD76E158E}" destId="{76FBA3F6-3CCD-4204-86A1-B265DCC0338D}" srcOrd="2" destOrd="0" presId="urn:microsoft.com/office/officeart/2008/layout/BendingPictureCaptionList"/>
    <dgm:cxn modelId="{0425037C-62A2-4107-8B47-6B2AD08DD5C2}" type="presParOf" srcId="{76FBA3F6-3CCD-4204-86A1-B265DCC0338D}" destId="{932E441C-5CBA-48C2-88FC-B7C9B3AE345B}" srcOrd="0" destOrd="0" presId="urn:microsoft.com/office/officeart/2008/layout/BendingPictureCaptionList"/>
    <dgm:cxn modelId="{7D54C946-2536-4337-8C6A-4DF996DA8B13}" type="presParOf" srcId="{76FBA3F6-3CCD-4204-86A1-B265DCC0338D}" destId="{B544BD85-6B34-41F6-9D37-5AF063B45042}" srcOrd="1" destOrd="0" presId="urn:microsoft.com/office/officeart/2008/layout/BendingPictureCaptionList"/>
    <dgm:cxn modelId="{8D33432C-C912-47AF-B23B-6486C98E735D}" type="presParOf" srcId="{C16F1866-0641-4409-AC2D-A83DD76E158E}" destId="{2B634AFB-55A2-4149-B0CF-7F55198DBD66}" srcOrd="3" destOrd="0" presId="urn:microsoft.com/office/officeart/2008/layout/BendingPictureCaptionList"/>
    <dgm:cxn modelId="{B94BD0DE-481C-40E6-B1E0-DF7126E2AECB}" type="presParOf" srcId="{C16F1866-0641-4409-AC2D-A83DD76E158E}" destId="{114593DA-7894-42A2-8948-B2A67A6DF5D0}" srcOrd="4" destOrd="0" presId="urn:microsoft.com/office/officeart/2008/layout/BendingPictureCaptionList"/>
    <dgm:cxn modelId="{6525BD0E-DF7C-442B-B05F-4BC6FC1D5AB1}" type="presParOf" srcId="{114593DA-7894-42A2-8948-B2A67A6DF5D0}" destId="{6B447BB1-56FB-4F34-BB0F-12FD33405531}" srcOrd="0" destOrd="0" presId="urn:microsoft.com/office/officeart/2008/layout/BendingPictureCaptionList"/>
    <dgm:cxn modelId="{08E30631-4E8C-4CCE-92CE-41259C79DF99}" type="presParOf" srcId="{114593DA-7894-42A2-8948-B2A67A6DF5D0}" destId="{BBDF1B85-244D-4E51-A9BE-BBB87B408F65}" srcOrd="1" destOrd="0" presId="urn:microsoft.com/office/officeart/2008/layout/BendingPictureCaptionList"/>
    <dgm:cxn modelId="{D42395E3-E5CB-48C6-A0B5-99177DB99594}" type="presParOf" srcId="{C16F1866-0641-4409-AC2D-A83DD76E158E}" destId="{1D9C5BEC-3DE9-4B42-9F6A-BD84DE783B82}" srcOrd="5" destOrd="0" presId="urn:microsoft.com/office/officeart/2008/layout/BendingPictureCaptionList"/>
    <dgm:cxn modelId="{515B8D37-380F-4AD3-A4DA-F475A01770D1}" type="presParOf" srcId="{C16F1866-0641-4409-AC2D-A83DD76E158E}" destId="{04527128-3CF5-4355-B5AF-89E5152DCFAF}" srcOrd="6" destOrd="0" presId="urn:microsoft.com/office/officeart/2008/layout/BendingPictureCaptionList"/>
    <dgm:cxn modelId="{C4A53040-482D-46FF-96C2-4C48ECB84F61}" type="presParOf" srcId="{04527128-3CF5-4355-B5AF-89E5152DCFAF}" destId="{F1A2D423-7932-43CF-A02A-157E4526B452}" srcOrd="0" destOrd="0" presId="urn:microsoft.com/office/officeart/2008/layout/BendingPictureCaptionList"/>
    <dgm:cxn modelId="{F0FBB086-FAD9-4BD5-A257-05671A8A32DE}" type="presParOf" srcId="{04527128-3CF5-4355-B5AF-89E5152DCFAF}" destId="{7EE0B1C2-95FF-4FFF-95BC-FECFB5FE8C6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586F70-7529-4145-A11B-E96969A17F07}" type="doc">
      <dgm:prSet loTypeId="urn:microsoft.com/office/officeart/2005/8/layout/hProcess11" loCatId="process" qsTypeId="urn:microsoft.com/office/officeart/2005/8/quickstyle/simple2" qsCatId="simple" csTypeId="urn:microsoft.com/office/officeart/2005/8/colors/accent1_2" csCatId="accent1" phldr="1"/>
      <dgm:spPr/>
    </dgm:pt>
    <dgm:pt modelId="{C1440BA6-08F4-4484-B1A6-7E0A6B78F2CF}">
      <dgm:prSet phldrT="[Текст]" custT="1"/>
      <dgm:spPr/>
      <dgm:t>
        <a:bodyPr/>
        <a:lstStyle/>
        <a:p>
          <a:r>
            <a:rPr lang="ru-RU" sz="1800" b="1" dirty="0">
              <a:solidFill>
                <a:srgbClr val="126F87"/>
              </a:solidFill>
              <a:latin typeface="Ubuntu" panose="020B0504030602030204" pitchFamily="34" charset="0"/>
            </a:rPr>
            <a:t>Обращение в администрацию </a:t>
          </a:r>
        </a:p>
      </dgm:t>
    </dgm:pt>
    <dgm:pt modelId="{5F3D564E-A0AB-4195-B6BE-917B8BDFE293}" type="parTrans" cxnId="{9D9D2C23-7B42-4FCA-9372-A187931D09BB}">
      <dgm:prSet/>
      <dgm:spPr/>
      <dgm:t>
        <a:bodyPr/>
        <a:lstStyle/>
        <a:p>
          <a:endParaRPr lang="ru-RU"/>
        </a:p>
      </dgm:t>
    </dgm:pt>
    <dgm:pt modelId="{1C2D5421-AA4C-4B64-842B-196D73CF5D41}" type="sibTrans" cxnId="{9D9D2C23-7B42-4FCA-9372-A187931D09BB}">
      <dgm:prSet/>
      <dgm:spPr/>
      <dgm:t>
        <a:bodyPr/>
        <a:lstStyle/>
        <a:p>
          <a:endParaRPr lang="ru-RU"/>
        </a:p>
      </dgm:t>
    </dgm:pt>
    <dgm:pt modelId="{3461CE6D-C267-4DB7-B8FC-846B2FA9959A}">
      <dgm:prSet phldrT="[Текст]" custT="1"/>
      <dgm:spPr/>
      <dgm:t>
        <a:bodyPr/>
        <a:lstStyle/>
        <a:p>
          <a:r>
            <a:rPr lang="ru-RU" sz="1800" b="1" dirty="0">
              <a:solidFill>
                <a:srgbClr val="126F87"/>
              </a:solidFill>
              <a:latin typeface="Ubuntu" panose="020B0504030602030204" pitchFamily="34" charset="0"/>
            </a:rPr>
            <a:t>Консультирование, анализ проекта</a:t>
          </a:r>
        </a:p>
      </dgm:t>
    </dgm:pt>
    <dgm:pt modelId="{BA57445C-F5DE-40B8-9FD7-721B60927FD4}" type="parTrans" cxnId="{339323C9-D41C-4B3D-B871-6007412CBCB0}">
      <dgm:prSet/>
      <dgm:spPr/>
      <dgm:t>
        <a:bodyPr/>
        <a:lstStyle/>
        <a:p>
          <a:endParaRPr lang="ru-RU"/>
        </a:p>
      </dgm:t>
    </dgm:pt>
    <dgm:pt modelId="{F64F640C-EB4D-4356-A2AC-B875ED77F821}" type="sibTrans" cxnId="{339323C9-D41C-4B3D-B871-6007412CBCB0}">
      <dgm:prSet/>
      <dgm:spPr/>
      <dgm:t>
        <a:bodyPr/>
        <a:lstStyle/>
        <a:p>
          <a:endParaRPr lang="ru-RU"/>
        </a:p>
      </dgm:t>
    </dgm:pt>
    <dgm:pt modelId="{7AC5005A-2F4D-4D2B-B388-0B6AAA0FB57B}">
      <dgm:prSet phldrT="[Текст]" custT="1"/>
      <dgm:spPr/>
      <dgm:t>
        <a:bodyPr/>
        <a:lstStyle/>
        <a:p>
          <a:r>
            <a:rPr lang="ru-RU" sz="1800" b="1" dirty="0">
              <a:solidFill>
                <a:srgbClr val="126F87"/>
              </a:solidFill>
              <a:latin typeface="Ubuntu" panose="020B0504030602030204" pitchFamily="34" charset="0"/>
            </a:rPr>
            <a:t>Подбор подходящих мер поддержки</a:t>
          </a:r>
        </a:p>
      </dgm:t>
    </dgm:pt>
    <dgm:pt modelId="{6BF505C2-1791-40D9-9D41-5ED3DE44302F}" type="parTrans" cxnId="{BC857D4A-149E-433C-96C6-5EBC2476A11B}">
      <dgm:prSet/>
      <dgm:spPr/>
      <dgm:t>
        <a:bodyPr/>
        <a:lstStyle/>
        <a:p>
          <a:endParaRPr lang="ru-RU"/>
        </a:p>
      </dgm:t>
    </dgm:pt>
    <dgm:pt modelId="{CA71536F-4F2E-4C94-8D0C-3B081E3536C1}" type="sibTrans" cxnId="{BC857D4A-149E-433C-96C6-5EBC2476A11B}">
      <dgm:prSet/>
      <dgm:spPr/>
      <dgm:t>
        <a:bodyPr/>
        <a:lstStyle/>
        <a:p>
          <a:endParaRPr lang="ru-RU"/>
        </a:p>
      </dgm:t>
    </dgm:pt>
    <dgm:pt modelId="{5BAC0F90-FC4B-4915-9F7E-5F8253855707}" type="pres">
      <dgm:prSet presAssocID="{0C586F70-7529-4145-A11B-E96969A17F07}" presName="Name0" presStyleCnt="0">
        <dgm:presLayoutVars>
          <dgm:dir/>
          <dgm:resizeHandles val="exact"/>
        </dgm:presLayoutVars>
      </dgm:prSet>
      <dgm:spPr/>
    </dgm:pt>
    <dgm:pt modelId="{A0E4B68D-A3CD-4D67-9F81-61B5611D92DA}" type="pres">
      <dgm:prSet presAssocID="{0C586F70-7529-4145-A11B-E96969A17F07}" presName="arrow" presStyleLbl="bgShp" presStyleIdx="0" presStyleCnt="1"/>
      <dgm:spPr/>
    </dgm:pt>
    <dgm:pt modelId="{2DBEBC84-373E-4052-AC26-1096CE171BF4}" type="pres">
      <dgm:prSet presAssocID="{0C586F70-7529-4145-A11B-E96969A17F07}" presName="points" presStyleCnt="0"/>
      <dgm:spPr/>
    </dgm:pt>
    <dgm:pt modelId="{D2339144-34B2-4811-B8F6-7F2890DAF14D}" type="pres">
      <dgm:prSet presAssocID="{C1440BA6-08F4-4484-B1A6-7E0A6B78F2CF}" presName="compositeA" presStyleCnt="0"/>
      <dgm:spPr/>
    </dgm:pt>
    <dgm:pt modelId="{F413A422-5C03-4508-8B3E-D33E882D6143}" type="pres">
      <dgm:prSet presAssocID="{C1440BA6-08F4-4484-B1A6-7E0A6B78F2CF}" presName="textA" presStyleLbl="revTx" presStyleIdx="0" presStyleCnt="3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2BEF8E-47BE-4428-8991-5E3343D84535}" type="pres">
      <dgm:prSet presAssocID="{C1440BA6-08F4-4484-B1A6-7E0A6B78F2CF}" presName="circleA" presStyleLbl="node1" presStyleIdx="0" presStyleCnt="3"/>
      <dgm:spPr/>
    </dgm:pt>
    <dgm:pt modelId="{EB337C59-6ADE-43CA-A127-79D610EF390A}" type="pres">
      <dgm:prSet presAssocID="{C1440BA6-08F4-4484-B1A6-7E0A6B78F2CF}" presName="spaceA" presStyleCnt="0"/>
      <dgm:spPr/>
    </dgm:pt>
    <dgm:pt modelId="{F2F2445C-8902-4E34-A354-92C29E28B8EE}" type="pres">
      <dgm:prSet presAssocID="{1C2D5421-AA4C-4B64-842B-196D73CF5D41}" presName="space" presStyleCnt="0"/>
      <dgm:spPr/>
    </dgm:pt>
    <dgm:pt modelId="{A05A0B16-C628-4731-97FF-B9C44687593B}" type="pres">
      <dgm:prSet presAssocID="{3461CE6D-C267-4DB7-B8FC-846B2FA9959A}" presName="compositeB" presStyleCnt="0"/>
      <dgm:spPr/>
    </dgm:pt>
    <dgm:pt modelId="{F9DBBB01-6258-41FF-9CC4-76E6B1B7254B}" type="pres">
      <dgm:prSet presAssocID="{3461CE6D-C267-4DB7-B8FC-846B2FA9959A}" presName="textB" presStyleLbl="revTx" presStyleIdx="1" presStyleCnt="3" custScaleX="2000000" custLinFactY="-74632" custLinFactNeighborX="-1246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5563C-77A9-4E8F-854E-00A37EA40C7A}" type="pres">
      <dgm:prSet presAssocID="{3461CE6D-C267-4DB7-B8FC-846B2FA9959A}" presName="circleB" presStyleLbl="node1" presStyleIdx="1" presStyleCnt="3"/>
      <dgm:spPr/>
    </dgm:pt>
    <dgm:pt modelId="{1C660489-E35F-463C-BEC9-18A2A0CFA581}" type="pres">
      <dgm:prSet presAssocID="{3461CE6D-C267-4DB7-B8FC-846B2FA9959A}" presName="spaceB" presStyleCnt="0"/>
      <dgm:spPr/>
    </dgm:pt>
    <dgm:pt modelId="{3C075429-CDA6-4C7B-AB2F-0536DDF35354}" type="pres">
      <dgm:prSet presAssocID="{F64F640C-EB4D-4356-A2AC-B875ED77F821}" presName="space" presStyleCnt="0"/>
      <dgm:spPr/>
    </dgm:pt>
    <dgm:pt modelId="{0435AC4B-2077-49BF-AB6F-96486D4BA457}" type="pres">
      <dgm:prSet presAssocID="{7AC5005A-2F4D-4D2B-B388-0B6AAA0FB57B}" presName="compositeA" presStyleCnt="0"/>
      <dgm:spPr/>
    </dgm:pt>
    <dgm:pt modelId="{1947DA86-DFD4-4CBD-BCBB-24945323EC93}" type="pres">
      <dgm:prSet presAssocID="{7AC5005A-2F4D-4D2B-B388-0B6AAA0FB57B}" presName="textA" presStyleLbl="revTx" presStyleIdx="2" presStyleCnt="3" custScaleX="2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B6E41-C2E1-4FC4-A320-FEAB91B1B476}" type="pres">
      <dgm:prSet presAssocID="{7AC5005A-2F4D-4D2B-B388-0B6AAA0FB57B}" presName="circleA" presStyleLbl="node1" presStyleIdx="2" presStyleCnt="3"/>
      <dgm:spPr/>
    </dgm:pt>
    <dgm:pt modelId="{D8151128-456E-44BF-9F8B-4C6BA2C8C44B}" type="pres">
      <dgm:prSet presAssocID="{7AC5005A-2F4D-4D2B-B388-0B6AAA0FB57B}" presName="spaceA" presStyleCnt="0"/>
      <dgm:spPr/>
    </dgm:pt>
  </dgm:ptLst>
  <dgm:cxnLst>
    <dgm:cxn modelId="{9D9D2C23-7B42-4FCA-9372-A187931D09BB}" srcId="{0C586F70-7529-4145-A11B-E96969A17F07}" destId="{C1440BA6-08F4-4484-B1A6-7E0A6B78F2CF}" srcOrd="0" destOrd="0" parTransId="{5F3D564E-A0AB-4195-B6BE-917B8BDFE293}" sibTransId="{1C2D5421-AA4C-4B64-842B-196D73CF5D41}"/>
    <dgm:cxn modelId="{339323C9-D41C-4B3D-B871-6007412CBCB0}" srcId="{0C586F70-7529-4145-A11B-E96969A17F07}" destId="{3461CE6D-C267-4DB7-B8FC-846B2FA9959A}" srcOrd="1" destOrd="0" parTransId="{BA57445C-F5DE-40B8-9FD7-721B60927FD4}" sibTransId="{F64F640C-EB4D-4356-A2AC-B875ED77F821}"/>
    <dgm:cxn modelId="{BC857D4A-149E-433C-96C6-5EBC2476A11B}" srcId="{0C586F70-7529-4145-A11B-E96969A17F07}" destId="{7AC5005A-2F4D-4D2B-B388-0B6AAA0FB57B}" srcOrd="2" destOrd="0" parTransId="{6BF505C2-1791-40D9-9D41-5ED3DE44302F}" sibTransId="{CA71536F-4F2E-4C94-8D0C-3B081E3536C1}"/>
    <dgm:cxn modelId="{B3D9141B-3F02-4889-9B1A-0BED8AE4BA69}" type="presOf" srcId="{7AC5005A-2F4D-4D2B-B388-0B6AAA0FB57B}" destId="{1947DA86-DFD4-4CBD-BCBB-24945323EC93}" srcOrd="0" destOrd="0" presId="urn:microsoft.com/office/officeart/2005/8/layout/hProcess11"/>
    <dgm:cxn modelId="{B4AA515A-7392-4F14-97F4-2C3998E1D1BC}" type="presOf" srcId="{3461CE6D-C267-4DB7-B8FC-846B2FA9959A}" destId="{F9DBBB01-6258-41FF-9CC4-76E6B1B7254B}" srcOrd="0" destOrd="0" presId="urn:microsoft.com/office/officeart/2005/8/layout/hProcess11"/>
    <dgm:cxn modelId="{BF332C98-C6B0-49BE-A836-2BA7E6B9F5F7}" type="presOf" srcId="{C1440BA6-08F4-4484-B1A6-7E0A6B78F2CF}" destId="{F413A422-5C03-4508-8B3E-D33E882D6143}" srcOrd="0" destOrd="0" presId="urn:microsoft.com/office/officeart/2005/8/layout/hProcess11"/>
    <dgm:cxn modelId="{CA5F4B30-06F1-4DE4-833D-1C2FE739F509}" type="presOf" srcId="{0C586F70-7529-4145-A11B-E96969A17F07}" destId="{5BAC0F90-FC4B-4915-9F7E-5F8253855707}" srcOrd="0" destOrd="0" presId="urn:microsoft.com/office/officeart/2005/8/layout/hProcess11"/>
    <dgm:cxn modelId="{627E343C-7F88-47DC-A9F3-34F923A72FBC}" type="presParOf" srcId="{5BAC0F90-FC4B-4915-9F7E-5F8253855707}" destId="{A0E4B68D-A3CD-4D67-9F81-61B5611D92DA}" srcOrd="0" destOrd="0" presId="urn:microsoft.com/office/officeart/2005/8/layout/hProcess11"/>
    <dgm:cxn modelId="{292BFE96-FBF9-45AD-8F08-00096D2C999B}" type="presParOf" srcId="{5BAC0F90-FC4B-4915-9F7E-5F8253855707}" destId="{2DBEBC84-373E-4052-AC26-1096CE171BF4}" srcOrd="1" destOrd="0" presId="urn:microsoft.com/office/officeart/2005/8/layout/hProcess11"/>
    <dgm:cxn modelId="{34F703DA-F55B-4102-BA0A-173C6176C5FD}" type="presParOf" srcId="{2DBEBC84-373E-4052-AC26-1096CE171BF4}" destId="{D2339144-34B2-4811-B8F6-7F2890DAF14D}" srcOrd="0" destOrd="0" presId="urn:microsoft.com/office/officeart/2005/8/layout/hProcess11"/>
    <dgm:cxn modelId="{8B9503A7-D965-4957-B87B-A7EDF778696A}" type="presParOf" srcId="{D2339144-34B2-4811-B8F6-7F2890DAF14D}" destId="{F413A422-5C03-4508-8B3E-D33E882D6143}" srcOrd="0" destOrd="0" presId="urn:microsoft.com/office/officeart/2005/8/layout/hProcess11"/>
    <dgm:cxn modelId="{D15CD4E9-FE00-4AA6-B249-48EA86DFD950}" type="presParOf" srcId="{D2339144-34B2-4811-B8F6-7F2890DAF14D}" destId="{032BEF8E-47BE-4428-8991-5E3343D84535}" srcOrd="1" destOrd="0" presId="urn:microsoft.com/office/officeart/2005/8/layout/hProcess11"/>
    <dgm:cxn modelId="{4FA22818-0432-49E1-B3A1-8566BEB0F68D}" type="presParOf" srcId="{D2339144-34B2-4811-B8F6-7F2890DAF14D}" destId="{EB337C59-6ADE-43CA-A127-79D610EF390A}" srcOrd="2" destOrd="0" presId="urn:microsoft.com/office/officeart/2005/8/layout/hProcess11"/>
    <dgm:cxn modelId="{16140BC2-67CA-4255-9542-090BB17D9C2C}" type="presParOf" srcId="{2DBEBC84-373E-4052-AC26-1096CE171BF4}" destId="{F2F2445C-8902-4E34-A354-92C29E28B8EE}" srcOrd="1" destOrd="0" presId="urn:microsoft.com/office/officeart/2005/8/layout/hProcess11"/>
    <dgm:cxn modelId="{D8850A23-6FAB-4878-B39B-BC1C65E6B74C}" type="presParOf" srcId="{2DBEBC84-373E-4052-AC26-1096CE171BF4}" destId="{A05A0B16-C628-4731-97FF-B9C44687593B}" srcOrd="2" destOrd="0" presId="urn:microsoft.com/office/officeart/2005/8/layout/hProcess11"/>
    <dgm:cxn modelId="{82EB4A73-B45F-4243-AE08-F58E82554B62}" type="presParOf" srcId="{A05A0B16-C628-4731-97FF-B9C44687593B}" destId="{F9DBBB01-6258-41FF-9CC4-76E6B1B7254B}" srcOrd="0" destOrd="0" presId="urn:microsoft.com/office/officeart/2005/8/layout/hProcess11"/>
    <dgm:cxn modelId="{1BFE10E2-8DDF-45ED-ADC9-930C8B866ED3}" type="presParOf" srcId="{A05A0B16-C628-4731-97FF-B9C44687593B}" destId="{DCA5563C-77A9-4E8F-854E-00A37EA40C7A}" srcOrd="1" destOrd="0" presId="urn:microsoft.com/office/officeart/2005/8/layout/hProcess11"/>
    <dgm:cxn modelId="{3B635D17-6ED0-4D9F-8499-3A666C675EDE}" type="presParOf" srcId="{A05A0B16-C628-4731-97FF-B9C44687593B}" destId="{1C660489-E35F-463C-BEC9-18A2A0CFA581}" srcOrd="2" destOrd="0" presId="urn:microsoft.com/office/officeart/2005/8/layout/hProcess11"/>
    <dgm:cxn modelId="{3CF568CE-2901-464D-A3FC-C6E7B5B2AF59}" type="presParOf" srcId="{2DBEBC84-373E-4052-AC26-1096CE171BF4}" destId="{3C075429-CDA6-4C7B-AB2F-0536DDF35354}" srcOrd="3" destOrd="0" presId="urn:microsoft.com/office/officeart/2005/8/layout/hProcess11"/>
    <dgm:cxn modelId="{006EB46D-39E1-4DE7-969D-7334594628AE}" type="presParOf" srcId="{2DBEBC84-373E-4052-AC26-1096CE171BF4}" destId="{0435AC4B-2077-49BF-AB6F-96486D4BA457}" srcOrd="4" destOrd="0" presId="urn:microsoft.com/office/officeart/2005/8/layout/hProcess11"/>
    <dgm:cxn modelId="{DDBAAB84-8395-4767-9898-89FD6EC5C4C5}" type="presParOf" srcId="{0435AC4B-2077-49BF-AB6F-96486D4BA457}" destId="{1947DA86-DFD4-4CBD-BCBB-24945323EC93}" srcOrd="0" destOrd="0" presId="urn:microsoft.com/office/officeart/2005/8/layout/hProcess11"/>
    <dgm:cxn modelId="{266B7022-748F-49FC-9DCA-0F355B4A6B9F}" type="presParOf" srcId="{0435AC4B-2077-49BF-AB6F-96486D4BA457}" destId="{853B6E41-C2E1-4FC4-A320-FEAB91B1B476}" srcOrd="1" destOrd="0" presId="urn:microsoft.com/office/officeart/2005/8/layout/hProcess11"/>
    <dgm:cxn modelId="{B11C7596-5EA9-4440-8C75-97761738BF58}" type="presParOf" srcId="{0435AC4B-2077-49BF-AB6F-96486D4BA457}" destId="{D8151128-456E-44BF-9F8B-4C6BA2C8C44B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62EC47-F9CB-498C-B7F2-F8FFC2B53E47}">
      <dsp:nvSpPr>
        <dsp:cNvPr id="0" name=""/>
        <dsp:cNvSpPr/>
      </dsp:nvSpPr>
      <dsp:spPr>
        <a:xfrm>
          <a:off x="-5602173" y="-882938"/>
          <a:ext cx="6735258" cy="6735258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ABFF73-10DC-456C-B078-4EC20429FCCB}">
      <dsp:nvSpPr>
        <dsp:cNvPr id="0" name=""/>
        <dsp:cNvSpPr/>
      </dsp:nvSpPr>
      <dsp:spPr>
        <a:xfrm>
          <a:off x="526225" y="295639"/>
          <a:ext cx="6066364" cy="625614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Ubuntu" panose="020B0504030602030204" pitchFamily="34" charset="0"/>
            </a:rPr>
            <a:t>Площадь округа – 10 296,93</a:t>
          </a:r>
          <a:r>
            <a:rPr lang="ru-RU" sz="1800" kern="1200" dirty="0">
              <a:latin typeface="Ubuntu" panose="020B0504030602030204" pitchFamily="34" charset="0"/>
              <a:cs typeface="Times New Roman" panose="02020603050405020304" pitchFamily="18" charset="0"/>
            </a:rPr>
            <a:t> </a:t>
          </a:r>
          <a:r>
            <a:rPr lang="ru-RU" sz="1800" kern="1200" dirty="0">
              <a:latin typeface="Ubuntu" panose="020B0504030602030204" pitchFamily="34" charset="0"/>
            </a:rPr>
            <a:t>кв. км</a:t>
          </a:r>
        </a:p>
      </dsp:txBody>
      <dsp:txXfrm>
        <a:off x="526225" y="295639"/>
        <a:ext cx="6066364" cy="625614"/>
      </dsp:txXfrm>
    </dsp:sp>
    <dsp:sp modelId="{358AF3FD-BA62-4F2E-B554-BA0E3A6A877A}">
      <dsp:nvSpPr>
        <dsp:cNvPr id="0" name=""/>
        <dsp:cNvSpPr/>
      </dsp:nvSpPr>
      <dsp:spPr>
        <a:xfrm>
          <a:off x="135216" y="217437"/>
          <a:ext cx="782018" cy="78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C6C4E-7E29-465F-A2D1-E6988B1BF81A}">
      <dsp:nvSpPr>
        <dsp:cNvPr id="0" name=""/>
        <dsp:cNvSpPr/>
      </dsp:nvSpPr>
      <dsp:spPr>
        <a:xfrm>
          <a:off x="974522" y="1233761"/>
          <a:ext cx="5618066" cy="625614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</a:rPr>
            <a:t>Численность населения на 01.01.2024 –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</a:rPr>
            <a:t>19 600 человек</a:t>
          </a:r>
        </a:p>
      </dsp:txBody>
      <dsp:txXfrm>
        <a:off x="974522" y="1233761"/>
        <a:ext cx="5618066" cy="625614"/>
      </dsp:txXfrm>
    </dsp:sp>
    <dsp:sp modelId="{A4BA79D4-A618-4503-9791-702805C5ED38}">
      <dsp:nvSpPr>
        <dsp:cNvPr id="0" name=""/>
        <dsp:cNvSpPr/>
      </dsp:nvSpPr>
      <dsp:spPr>
        <a:xfrm>
          <a:off x="583513" y="1155559"/>
          <a:ext cx="782018" cy="78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BFE16-59A3-41E2-8327-C63EA2EBE6C3}">
      <dsp:nvSpPr>
        <dsp:cNvPr id="0" name=""/>
        <dsp:cNvSpPr/>
      </dsp:nvSpPr>
      <dsp:spPr>
        <a:xfrm>
          <a:off x="1112113" y="2171883"/>
          <a:ext cx="5480475" cy="625614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Ubuntu" panose="020B0504030602030204" pitchFamily="34" charset="0"/>
            </a:rPr>
            <a:t>Расположен на северо-востоке Кировской области</a:t>
          </a:r>
        </a:p>
      </dsp:txBody>
      <dsp:txXfrm>
        <a:off x="1112113" y="2171883"/>
        <a:ext cx="5480475" cy="625614"/>
      </dsp:txXfrm>
    </dsp:sp>
    <dsp:sp modelId="{BB474ACF-6BEC-4F6C-962E-92F1FA282F02}">
      <dsp:nvSpPr>
        <dsp:cNvPr id="0" name=""/>
        <dsp:cNvSpPr/>
      </dsp:nvSpPr>
      <dsp:spPr>
        <a:xfrm>
          <a:off x="721104" y="2093681"/>
          <a:ext cx="782018" cy="78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50539-9948-4B44-BA8C-6D49312D397E}">
      <dsp:nvSpPr>
        <dsp:cNvPr id="0" name=""/>
        <dsp:cNvSpPr/>
      </dsp:nvSpPr>
      <dsp:spPr>
        <a:xfrm>
          <a:off x="974522" y="3110005"/>
          <a:ext cx="5618066" cy="625614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5720" rIns="45720" bIns="45720" numCol="1" spcCol="1270" anchor="ctr" anchorCtr="0">
          <a:noAutofit/>
        </a:bodyPr>
        <a:lstStyle/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endParaRPr lang="ru-RU" sz="1800" kern="1200" dirty="0">
            <a:latin typeface="Constantia" panose="02030602050306030303" pitchFamily="18" charset="0"/>
            <a:ea typeface="+mn-ea"/>
            <a:cs typeface="+mn-cs"/>
          </a:endParaRPr>
        </a:p>
        <a:p>
          <a:pPr marL="0" marR="0" lvl="0" indent="0" algn="l" defTabSz="666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latin typeface="Ubuntu" panose="020B0504030602030204" pitchFamily="34" charset="0"/>
              <a:ea typeface="+mn-ea"/>
              <a:cs typeface="+mn-cs"/>
            </a:rPr>
            <a:t>В 210 км от областного центра г. Кирова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Constantia" panose="02030602050306030303" pitchFamily="18" charset="0"/>
          </a:endParaRPr>
        </a:p>
      </dsp:txBody>
      <dsp:txXfrm>
        <a:off x="974522" y="3110005"/>
        <a:ext cx="5618066" cy="625614"/>
      </dsp:txXfrm>
    </dsp:sp>
    <dsp:sp modelId="{8464EFD0-FCEE-44B2-9B27-45B9D139D0C6}">
      <dsp:nvSpPr>
        <dsp:cNvPr id="0" name=""/>
        <dsp:cNvSpPr/>
      </dsp:nvSpPr>
      <dsp:spPr>
        <a:xfrm>
          <a:off x="583513" y="3031803"/>
          <a:ext cx="782018" cy="78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5D511-163C-464D-8695-0B382C316578}">
      <dsp:nvSpPr>
        <dsp:cNvPr id="0" name=""/>
        <dsp:cNvSpPr/>
      </dsp:nvSpPr>
      <dsp:spPr>
        <a:xfrm>
          <a:off x="742127" y="3807787"/>
          <a:ext cx="5634560" cy="1106293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8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Ubuntu" panose="020B0504030602030204" pitchFamily="34" charset="0"/>
            </a:rPr>
            <a:t>Верхнекамский муниципальный округ Кировской области образован 01.01.2022, граничит с Нагорским, Белохолуницким, Омутнинским </a:t>
          </a:r>
          <a:br>
            <a:rPr lang="ru-RU" sz="1600" kern="1200" dirty="0">
              <a:latin typeface="Ubuntu" panose="020B0504030602030204" pitchFamily="34" charset="0"/>
            </a:rPr>
          </a:br>
          <a:r>
            <a:rPr lang="ru-RU" sz="1600" kern="1200" dirty="0">
              <a:latin typeface="Ubuntu" panose="020B0504030602030204" pitchFamily="34" charset="0"/>
            </a:rPr>
            <a:t>и Афанасьевским районами Кировской области, </a:t>
          </a:r>
          <a:br>
            <a:rPr lang="ru-RU" sz="1600" kern="1200" dirty="0">
              <a:latin typeface="Ubuntu" panose="020B0504030602030204" pitchFamily="34" charset="0"/>
            </a:rPr>
          </a:br>
          <a:r>
            <a:rPr lang="ru-RU" sz="1600" kern="1200" dirty="0">
              <a:latin typeface="Ubuntu" panose="020B0504030602030204" pitchFamily="34" charset="0"/>
            </a:rPr>
            <a:t>а также с Пермским краем и Республикой Коми</a:t>
          </a:r>
        </a:p>
      </dsp:txBody>
      <dsp:txXfrm>
        <a:off x="742127" y="3807787"/>
        <a:ext cx="5634560" cy="1106293"/>
      </dsp:txXfrm>
    </dsp:sp>
    <dsp:sp modelId="{20170638-36D2-4BD9-A2F0-374AC54AA355}">
      <dsp:nvSpPr>
        <dsp:cNvPr id="0" name=""/>
        <dsp:cNvSpPr/>
      </dsp:nvSpPr>
      <dsp:spPr>
        <a:xfrm>
          <a:off x="15133" y="3894190"/>
          <a:ext cx="1022184" cy="9334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9D9B0-4154-45B5-843B-05373C4478B0}">
      <dsp:nvSpPr>
        <dsp:cNvPr id="0" name=""/>
        <dsp:cNvSpPr/>
      </dsp:nvSpPr>
      <dsp:spPr>
        <a:xfrm>
          <a:off x="1063651" y="402777"/>
          <a:ext cx="1420317" cy="122312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1283938" y="592480"/>
        <a:ext cx="979743" cy="843720"/>
      </dsp:txXfrm>
    </dsp:sp>
    <dsp:sp modelId="{EDBF0A81-C714-443F-AD56-F1372E5B2C1E}">
      <dsp:nvSpPr>
        <dsp:cNvPr id="0" name=""/>
        <dsp:cNvSpPr/>
      </dsp:nvSpPr>
      <dsp:spPr>
        <a:xfrm>
          <a:off x="1563470" y="1349086"/>
          <a:ext cx="165768" cy="1430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B0A310-328E-4FEE-85B3-5F80471D8361}">
      <dsp:nvSpPr>
        <dsp:cNvPr id="0" name=""/>
        <dsp:cNvSpPr/>
      </dsp:nvSpPr>
      <dsp:spPr>
        <a:xfrm>
          <a:off x="705244" y="-118093"/>
          <a:ext cx="2184648" cy="187022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86763-2AC5-46F4-8B10-8AE144F1BD7C}">
      <dsp:nvSpPr>
        <dsp:cNvPr id="0" name=""/>
        <dsp:cNvSpPr/>
      </dsp:nvSpPr>
      <dsp:spPr>
        <a:xfrm>
          <a:off x="2645226" y="1469233"/>
          <a:ext cx="165768" cy="14307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9237E-E334-406D-AF75-8353F18DDDB2}">
      <dsp:nvSpPr>
        <dsp:cNvPr id="0" name=""/>
        <dsp:cNvSpPr/>
      </dsp:nvSpPr>
      <dsp:spPr>
        <a:xfrm>
          <a:off x="209381" y="301384"/>
          <a:ext cx="1892570" cy="159347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6990" rIns="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99885" y="545977"/>
        <a:ext cx="1311562" cy="1104288"/>
      </dsp:txXfrm>
    </dsp:sp>
    <dsp:sp modelId="{056CB4AF-F615-4920-89D4-F9B8F2C8120E}">
      <dsp:nvSpPr>
        <dsp:cNvPr id="0" name=""/>
        <dsp:cNvSpPr/>
      </dsp:nvSpPr>
      <dsp:spPr>
        <a:xfrm>
          <a:off x="1155214" y="1312013"/>
          <a:ext cx="145451" cy="1255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5F8BC-10D5-4B0A-A7A0-72DE7A8FCBC1}">
      <dsp:nvSpPr>
        <dsp:cNvPr id="0" name=""/>
        <dsp:cNvSpPr/>
      </dsp:nvSpPr>
      <dsp:spPr>
        <a:xfrm>
          <a:off x="1" y="11350"/>
          <a:ext cx="2276226" cy="195236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120AC-E22E-4147-B284-5C74C9A6263E}">
      <dsp:nvSpPr>
        <dsp:cNvPr id="0" name=""/>
        <dsp:cNvSpPr/>
      </dsp:nvSpPr>
      <dsp:spPr>
        <a:xfrm>
          <a:off x="2034845" y="1752242"/>
          <a:ext cx="145451" cy="1255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E6BA6-0551-4112-8CBE-4CBF3F04ED1C}">
      <dsp:nvSpPr>
        <dsp:cNvPr id="0" name=""/>
        <dsp:cNvSpPr/>
      </dsp:nvSpPr>
      <dsp:spPr>
        <a:xfrm>
          <a:off x="1595131" y="1120815"/>
          <a:ext cx="456824" cy="49420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1671268" y="1203183"/>
        <a:ext cx="304550" cy="329470"/>
      </dsp:txXfrm>
    </dsp:sp>
    <dsp:sp modelId="{F367D99B-10C6-4E7A-8B3F-09DED4478DFE}">
      <dsp:nvSpPr>
        <dsp:cNvPr id="0" name=""/>
        <dsp:cNvSpPr/>
      </dsp:nvSpPr>
      <dsp:spPr>
        <a:xfrm>
          <a:off x="1543608" y="1500826"/>
          <a:ext cx="148082" cy="12780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BC715-708D-41CC-885D-743D15E30986}">
      <dsp:nvSpPr>
        <dsp:cNvPr id="0" name=""/>
        <dsp:cNvSpPr/>
      </dsp:nvSpPr>
      <dsp:spPr>
        <a:xfrm>
          <a:off x="-3" y="0"/>
          <a:ext cx="2317404" cy="197284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72853-1B77-4233-8428-125C535F8A24}">
      <dsp:nvSpPr>
        <dsp:cNvPr id="0" name=""/>
        <dsp:cNvSpPr/>
      </dsp:nvSpPr>
      <dsp:spPr>
        <a:xfrm>
          <a:off x="2130583" y="1707291"/>
          <a:ext cx="148082" cy="12780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26651-E29C-4DD6-96FB-FB1DA603A8BD}">
      <dsp:nvSpPr>
        <dsp:cNvPr id="0" name=""/>
        <dsp:cNvSpPr/>
      </dsp:nvSpPr>
      <dsp:spPr>
        <a:xfrm>
          <a:off x="886459" y="303374"/>
          <a:ext cx="1487800" cy="128124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6830" rIns="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1117212" y="502090"/>
        <a:ext cx="1026294" cy="883808"/>
      </dsp:txXfrm>
    </dsp:sp>
    <dsp:sp modelId="{CA703D16-E581-472D-9DB3-787EE3701BEA}">
      <dsp:nvSpPr>
        <dsp:cNvPr id="0" name=""/>
        <dsp:cNvSpPr/>
      </dsp:nvSpPr>
      <dsp:spPr>
        <a:xfrm>
          <a:off x="1450137" y="1504806"/>
          <a:ext cx="173644" cy="149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A44C7-D346-446A-A766-1B9CA48AF2B3}">
      <dsp:nvSpPr>
        <dsp:cNvPr id="0" name=""/>
        <dsp:cNvSpPr/>
      </dsp:nvSpPr>
      <dsp:spPr>
        <a:xfrm>
          <a:off x="375360" y="124955"/>
          <a:ext cx="2229828" cy="18544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EEE96-7C4B-4438-80E7-97E826A260A2}">
      <dsp:nvSpPr>
        <dsp:cNvPr id="0" name=""/>
        <dsp:cNvSpPr/>
      </dsp:nvSpPr>
      <dsp:spPr>
        <a:xfrm>
          <a:off x="2275335" y="1837716"/>
          <a:ext cx="173644" cy="1498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1462A-A19E-46C8-9AAC-D27804174A5E}">
      <dsp:nvSpPr>
        <dsp:cNvPr id="0" name=""/>
        <dsp:cNvSpPr/>
      </dsp:nvSpPr>
      <dsp:spPr>
        <a:xfrm>
          <a:off x="0" y="38324"/>
          <a:ext cx="5164427" cy="50544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31 111 рублей или 114% к 01.01.2023 году</a:t>
          </a:r>
        </a:p>
      </dsp:txBody>
      <dsp:txXfrm>
        <a:off x="24674" y="62998"/>
        <a:ext cx="5115079" cy="456092"/>
      </dsp:txXfrm>
    </dsp:sp>
    <dsp:sp modelId="{F4D54273-A467-4DE5-9A6A-08651D68FF3B}">
      <dsp:nvSpPr>
        <dsp:cNvPr id="0" name=""/>
        <dsp:cNvSpPr/>
      </dsp:nvSpPr>
      <dsp:spPr>
        <a:xfrm>
          <a:off x="0" y="543764"/>
          <a:ext cx="5164427" cy="475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7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среднемесячная заработная плата, начисленная работникам за 2023 год</a:t>
          </a:r>
        </a:p>
      </dsp:txBody>
      <dsp:txXfrm>
        <a:off x="0" y="543764"/>
        <a:ext cx="5164427" cy="475064"/>
      </dsp:txXfrm>
    </dsp:sp>
    <dsp:sp modelId="{37E514A1-4C2E-41B2-A54B-0D0FAE036EA8}">
      <dsp:nvSpPr>
        <dsp:cNvPr id="0" name=""/>
        <dsp:cNvSpPr/>
      </dsp:nvSpPr>
      <dsp:spPr>
        <a:xfrm>
          <a:off x="0" y="1018829"/>
          <a:ext cx="5164427" cy="50544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0,65 %</a:t>
          </a:r>
        </a:p>
      </dsp:txBody>
      <dsp:txXfrm>
        <a:off x="24674" y="1043503"/>
        <a:ext cx="5115079" cy="456092"/>
      </dsp:txXfrm>
    </dsp:sp>
    <dsp:sp modelId="{4162AFDC-61E3-4C00-B8AE-32931733349D}">
      <dsp:nvSpPr>
        <dsp:cNvPr id="0" name=""/>
        <dsp:cNvSpPr/>
      </dsp:nvSpPr>
      <dsp:spPr>
        <a:xfrm>
          <a:off x="0" y="1524269"/>
          <a:ext cx="5164427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7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уровень безработицы на 01.01.2024 </a:t>
          </a:r>
        </a:p>
      </dsp:txBody>
      <dsp:txXfrm>
        <a:off x="0" y="1524269"/>
        <a:ext cx="5164427" cy="447119"/>
      </dsp:txXfrm>
    </dsp:sp>
    <dsp:sp modelId="{CCD4386D-3D8E-4869-9B9C-0A9B6FCCEAB7}">
      <dsp:nvSpPr>
        <dsp:cNvPr id="0" name=""/>
        <dsp:cNvSpPr/>
      </dsp:nvSpPr>
      <dsp:spPr>
        <a:xfrm>
          <a:off x="0" y="1971389"/>
          <a:ext cx="5164427" cy="50544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69 человек или 52,3% к 01.01.2023 </a:t>
          </a:r>
        </a:p>
      </dsp:txBody>
      <dsp:txXfrm>
        <a:off x="24674" y="1996063"/>
        <a:ext cx="5115079" cy="456092"/>
      </dsp:txXfrm>
    </dsp:sp>
    <dsp:sp modelId="{97290745-B1F2-4136-8554-FC51BBE6AEDA}">
      <dsp:nvSpPr>
        <dsp:cNvPr id="0" name=""/>
        <dsp:cNvSpPr/>
      </dsp:nvSpPr>
      <dsp:spPr>
        <a:xfrm>
          <a:off x="0" y="2488864"/>
          <a:ext cx="5164427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971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b="1" kern="1200" dirty="0">
              <a:solidFill>
                <a:srgbClr val="126F87"/>
              </a:solidFill>
              <a:latin typeface="Ubuntu" panose="020B0504030602030204" pitchFamily="34" charset="0"/>
            </a:rPr>
            <a:t>численность безработных на 01.01.2024 </a:t>
          </a:r>
        </a:p>
      </dsp:txBody>
      <dsp:txXfrm>
        <a:off x="0" y="2488864"/>
        <a:ext cx="5164427" cy="4471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FF81A4-0F4F-4802-8314-573A0545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F32A0-5E45-4649-B77F-D5BE2EF72776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9180E9-8055-4DBE-8133-7CFCEB4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D89418-0B98-4943-9A1E-D5F83B26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3120D-A746-4741-951A-FC78F3FFF1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7475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9492B9-111D-46CF-89AF-E3249E2C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1F839-72FB-48C0-B87E-D89B783062CD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70E800-52C2-4F4C-85CD-A72EACB7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2A1FBD-AA7B-47FC-9243-05E26895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FC652-A09F-4051-8005-871EEEE8E2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452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4A86A4-D1C6-4AB8-827B-150390C1A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8C6AF-D59B-439B-BAF3-769AB7AF8F87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9A93D4A-CA03-4828-9208-A3F39964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70CDBF-19C0-4062-B19E-6A3311E2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7514-BF6A-4107-B209-C6CF448FAA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755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ED6A36-AA0B-472A-9FB7-DB5A524E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0DFB3-DCAD-4AFD-BE21-AEA749767F5E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4302BE-7387-4276-87AF-EDBAFBAD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03174D-81B4-4DFF-9A55-C60A8772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468A9-76AE-48E1-AD8D-6D5B279D1D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529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7FD7C4-58B6-4018-AD00-A33EA8499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DBE8D-AC94-461A-8DD2-3FD30D33A12F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D4216E-7B06-417D-AB7A-BFAE1E2A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B44C89-3056-439D-82F6-2B7364A8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9AD91-4DE6-43FD-9A32-C1346F0B4C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465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2B5FF654-D3BB-4B0E-82D8-37A684E5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F34DB-67DA-412F-A49B-A15594991720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84F69987-1723-4BE5-95AF-7B1C65BB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CEA03F3E-76B3-4517-B7D1-91B3DE08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DE390-1F67-4061-B368-64302807FF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87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88F80DB4-B4CF-4B34-AC6E-87D172B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57EDC-39CC-459E-AA9C-8300B630E782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8297D00B-F3D0-41EC-9919-A568B3BD4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95965925-7139-4CD5-B1DC-CA420B8A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A88B-34B9-411F-B396-F0C7B918CF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919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7E3A98B6-03E8-41BD-9C59-B22F83F1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F5697-6ABD-4668-9E5A-444F7AFFB08E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80624D50-02E8-4CBF-B8DC-68A9A622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27CA90EA-06CC-4A75-8C9F-8791CCC5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D61BB-A2A0-436E-82BD-0D0168D204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695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2A5342DE-517B-4DE3-A1DD-89C5263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16062-97D1-47E5-AA5F-C55E074972DD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D77EE78C-DB53-4113-80A2-BFE2B036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BCE4BEF2-20AB-473F-A92F-C06EF5E4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B6021-922A-4F58-AB32-B36C28E484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73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2679B028-CD2F-4C7F-AE8C-9A93B305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6A4AA-A485-4FDE-802A-AF85FB50C6E2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EAD7E397-6B7F-406A-9087-9973C962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1BBB4FA2-F812-4D71-BD30-77207169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4D0F-4BDB-42CE-8281-3AC51FE173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589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D22F4E7E-55B1-477F-8FA2-63A3329F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3C0B0-4121-49B0-876A-E1311CF26632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B3931E37-5BE5-4622-8C89-90CD170C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6D38D1B0-D776-4BD2-94F2-195668D3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2EC2E-03F7-477D-A499-751F206511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116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D98D1F5F-F3E8-400B-A1CB-00111195EB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8E3411C4-29DF-4C4B-8642-E3D4E8058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6C553F-466C-4E0A-9183-7D00B689A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477074-3187-4533-9AFA-5DA9299B9235}" type="datetimeFigureOut">
              <a:rPr lang="ru-RU"/>
              <a:pPr>
                <a:defRPr/>
              </a:pPr>
              <a:t>22.05.2024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8E747D-5539-45CA-8E57-D1E514EAF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295A4E-051E-415D-8DA8-CDA217971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5355FE2-86E5-4888-8C36-33F21ECA18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1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hyperlink" Target="https://kirov-investkarta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65.png"/><Relationship Id="rId4" Type="http://schemas.openxmlformats.org/officeDocument/2006/relationships/image" Target="../media/image74.sv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kirsfond@yandex.ru" TargetMode="External"/><Relationship Id="rId3" Type="http://schemas.openxmlformats.org/officeDocument/2006/relationships/diagramLayout" Target="../diagrams/layout8.xml"/><Relationship Id="rId7" Type="http://schemas.openxmlformats.org/officeDocument/2006/relationships/image" Target="../media/image6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vcpe@mail.ru" TargetMode="External"/><Relationship Id="rId3" Type="http://schemas.openxmlformats.org/officeDocument/2006/relationships/image" Target="../media/image70.png"/><Relationship Id="rId7" Type="http://schemas.openxmlformats.org/officeDocument/2006/relationships/hyperlink" Target="mailto:mail@kfpp.ru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info.ru" TargetMode="External"/><Relationship Id="rId13" Type="http://schemas.openxmlformats.org/officeDocument/2006/relationships/hyperlink" Target="https://vk.com/mspbank" TargetMode="External"/><Relationship Id="rId3" Type="http://schemas.openxmlformats.org/officeDocument/2006/relationships/image" Target="../media/image76.png"/><Relationship Id="rId7" Type="http://schemas.openxmlformats.org/officeDocument/2006/relationships/image" Target="../media/image79.jpeg"/><Relationship Id="rId12" Type="http://schemas.openxmlformats.org/officeDocument/2006/relationships/hyperlink" Target="https://mspbank.ru/contacts/" TargetMode="External"/><Relationship Id="rId2" Type="http://schemas.openxmlformats.org/officeDocument/2006/relationships/image" Target="../media/image75.jpeg"/><Relationship Id="rId16" Type="http://schemas.openxmlformats.org/officeDocument/2006/relationships/hyperlink" Target="https://frprf.ru/kontakt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hyperlink" Target="https://corpmsp.ru/contacts/" TargetMode="External"/><Relationship Id="rId5" Type="http://schemas.openxmlformats.org/officeDocument/2006/relationships/image" Target="../media/image78.png"/><Relationship Id="rId15" Type="http://schemas.openxmlformats.org/officeDocument/2006/relationships/hyperlink" Target="tel:8-800-500-71-29" TargetMode="External"/><Relationship Id="rId10" Type="http://schemas.openxmlformats.org/officeDocument/2006/relationships/hyperlink" Target="mailto:info@corpmsp.ru" TargetMode="External"/><Relationship Id="rId4" Type="http://schemas.openxmlformats.org/officeDocument/2006/relationships/image" Target="../media/image77.jpeg"/><Relationship Id="rId9" Type="http://schemas.openxmlformats.org/officeDocument/2006/relationships/hyperlink" Target="mailto:info@veb.ru" TargetMode="External"/><Relationship Id="rId14" Type="http://schemas.openxmlformats.org/officeDocument/2006/relationships/hyperlink" Target="tel:+7-495-120-24-1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10.jpeg"/><Relationship Id="rId21" Type="http://schemas.openxmlformats.org/officeDocument/2006/relationships/diagramQuickStyle" Target="../diagrams/quickStyl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image" Target="../media/image9.png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10" Type="http://schemas.openxmlformats.org/officeDocument/2006/relationships/diagramLayout" Target="../diagrams/layout3.xml"/><Relationship Id="rId19" Type="http://schemas.openxmlformats.org/officeDocument/2006/relationships/diagramData" Target="../diagrams/data5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svg"/><Relationship Id="rId18" Type="http://schemas.openxmlformats.org/officeDocument/2006/relationships/image" Target="../media/image2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0.png"/><Relationship Id="rId17" Type="http://schemas.openxmlformats.org/officeDocument/2006/relationships/image" Target="../media/image30.svg"/><Relationship Id="rId2" Type="http://schemas.openxmlformats.org/officeDocument/2006/relationships/image" Target="../media/image15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19.png"/><Relationship Id="rId19" Type="http://schemas.openxmlformats.org/officeDocument/2006/relationships/image" Target="../media/image32.svg"/><Relationship Id="rId4" Type="http://schemas.openxmlformats.org/officeDocument/2006/relationships/image" Target="../media/image16.png"/><Relationship Id="rId9" Type="http://schemas.openxmlformats.org/officeDocument/2006/relationships/image" Target="../media/image22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29.jpe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6.jpeg"/><Relationship Id="rId7" Type="http://schemas.openxmlformats.org/officeDocument/2006/relationships/diagramColors" Target="../diagrams/colors6.xml"/><Relationship Id="rId12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48.jpeg"/><Relationship Id="rId5" Type="http://schemas.openxmlformats.org/officeDocument/2006/relationships/diagramLayout" Target="../diagrams/layout6.xml"/><Relationship Id="rId10" Type="http://schemas.openxmlformats.org/officeDocument/2006/relationships/image" Target="../media/image47.png"/><Relationship Id="rId4" Type="http://schemas.openxmlformats.org/officeDocument/2006/relationships/diagramData" Target="../diagrams/data6.xml"/><Relationship Id="rId9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" name="Заголовок 1">
            <a:extLst>
              <a:ext uri="{FF2B5EF4-FFF2-40B4-BE49-F238E27FC236}">
                <a16:creationId xmlns:a16="http://schemas.microsoft.com/office/drawing/2014/main" xmlns="" id="{DEA1F243-159F-41BF-A1E2-9872A50CD7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09938" y="1649603"/>
            <a:ext cx="9144000" cy="2387600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126F87"/>
                </a:solidFill>
              </a:rPr>
              <a:t>Инвестиционная привлекательность</a:t>
            </a:r>
          </a:p>
        </p:txBody>
      </p:sp>
      <p:sp>
        <p:nvSpPr>
          <p:cNvPr id="3075" name="Подзаголовок 2">
            <a:extLst>
              <a:ext uri="{FF2B5EF4-FFF2-40B4-BE49-F238E27FC236}">
                <a16:creationId xmlns:a16="http://schemas.microsoft.com/office/drawing/2014/main" xmlns="" id="{4FCA097E-82A0-488F-B67E-F67D177C74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09938" y="4132263"/>
            <a:ext cx="9144000" cy="1249362"/>
          </a:xfrm>
        </p:spPr>
        <p:txBody>
          <a:bodyPr/>
          <a:lstStyle/>
          <a:p>
            <a:pPr eaLnBrk="1" hangingPunct="1"/>
            <a:r>
              <a:rPr lang="ru-RU" altLang="ru-RU" b="1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sp>
        <p:nvSpPr>
          <p:cNvPr id="3076" name="Прямоугольник 4">
            <a:extLst>
              <a:ext uri="{FF2B5EF4-FFF2-40B4-BE49-F238E27FC236}">
                <a16:creationId xmlns:a16="http://schemas.microsoft.com/office/drawing/2014/main" xmlns="" id="{4FEB1F08-BD48-423C-92D1-CD3C5B8E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6351588"/>
            <a:ext cx="1099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126F87"/>
                </a:solidFill>
                <a:latin typeface="Ubuntu" panose="020B0504030602030204" pitchFamily="34" charset="0"/>
              </a:rPr>
              <a:t>2024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90374E-EF64-4815-A403-C3AA1377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83" y="2437912"/>
            <a:ext cx="2472716" cy="1990140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E74E974-4316-4C3A-8AC3-ED0863D3E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886" y="374973"/>
            <a:ext cx="2458531" cy="2066059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62BFCC6-91C4-45BA-A54B-A32E78FF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3088" y="3361886"/>
            <a:ext cx="2474949" cy="2027234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F37E81D-E52D-4FC2-8ED5-1999751D8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886" y="4380315"/>
            <a:ext cx="2472716" cy="1971273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1F38F9-B54E-44D5-904A-DBB0B371C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875" y="1389134"/>
            <a:ext cx="2472716" cy="1999459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Заголовок 1">
            <a:extLst>
              <a:ext uri="{FF2B5EF4-FFF2-40B4-BE49-F238E27FC236}">
                <a16:creationId xmlns:a16="http://schemas.microsoft.com/office/drawing/2014/main" xmlns="" id="{440651AF-A8BB-4505-9766-207E75396D23}"/>
              </a:ext>
            </a:extLst>
          </p:cNvPr>
          <p:cNvSpPr txBox="1">
            <a:spLocks/>
          </p:cNvSpPr>
          <p:nvPr/>
        </p:nvSpPr>
        <p:spPr bwMode="auto">
          <a:xfrm>
            <a:off x="428625" y="256058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002060"/>
                </a:solidFill>
                <a:latin typeface="Ubuntu" panose="020B0504030602030204" pitchFamily="34" charset="0"/>
                <a:ea typeface="+mj-ea"/>
                <a:cs typeface="+mj-cs"/>
              </a:rPr>
              <a:t>Социальная инфраструктура</a:t>
            </a: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95F78B5E-F3EB-5C04-1085-3BE5831DC624}"/>
              </a:ext>
            </a:extLst>
          </p:cNvPr>
          <p:cNvSpPr/>
          <p:nvPr/>
        </p:nvSpPr>
        <p:spPr>
          <a:xfrm>
            <a:off x="467258" y="866339"/>
            <a:ext cx="612536" cy="643801"/>
          </a:xfrm>
          <a:custGeom>
            <a:avLst/>
            <a:gdLst>
              <a:gd name="connsiteX0" fmla="*/ 0 w 643800"/>
              <a:gd name="connsiteY0" fmla="*/ 306268 h 612535"/>
              <a:gd name="connsiteX1" fmla="*/ 153134 w 643800"/>
              <a:gd name="connsiteY1" fmla="*/ 0 h 612535"/>
              <a:gd name="connsiteX2" fmla="*/ 490666 w 643800"/>
              <a:gd name="connsiteY2" fmla="*/ 0 h 612535"/>
              <a:gd name="connsiteX3" fmla="*/ 643800 w 643800"/>
              <a:gd name="connsiteY3" fmla="*/ 306268 h 612535"/>
              <a:gd name="connsiteX4" fmla="*/ 490666 w 643800"/>
              <a:gd name="connsiteY4" fmla="*/ 612535 h 612535"/>
              <a:gd name="connsiteX5" fmla="*/ 153134 w 643800"/>
              <a:gd name="connsiteY5" fmla="*/ 612535 h 612535"/>
              <a:gd name="connsiteX6" fmla="*/ 0 w 643800"/>
              <a:gd name="connsiteY6" fmla="*/ 306268 h 61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800" h="612535">
                <a:moveTo>
                  <a:pt x="321899" y="0"/>
                </a:moveTo>
                <a:lnTo>
                  <a:pt x="643799" y="145698"/>
                </a:lnTo>
                <a:lnTo>
                  <a:pt x="643799" y="466837"/>
                </a:lnTo>
                <a:lnTo>
                  <a:pt x="321899" y="612535"/>
                </a:lnTo>
                <a:lnTo>
                  <a:pt x="1" y="466837"/>
                </a:lnTo>
                <a:lnTo>
                  <a:pt x="1" y="145698"/>
                </a:lnTo>
                <a:lnTo>
                  <a:pt x="321899" y="0"/>
                </a:lnTo>
                <a:close/>
              </a:path>
            </a:pathLst>
          </a:custGeom>
          <a:solidFill>
            <a:srgbClr val="126F87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10" tIns="117396" rIns="112311" bIns="11739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dirty="0">
                <a:solidFill>
                  <a:schemeClr val="bg1"/>
                </a:solidFill>
              </a:rPr>
              <a:t>1</a:t>
            </a:r>
            <a:endParaRPr lang="ru-RU" sz="2000" b="1" kern="1200" dirty="0">
              <a:solidFill>
                <a:schemeClr val="bg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DA67ED8C-9D7B-C059-FF38-5F504235CB58}"/>
              </a:ext>
            </a:extLst>
          </p:cNvPr>
          <p:cNvSpPr/>
          <p:nvPr/>
        </p:nvSpPr>
        <p:spPr>
          <a:xfrm>
            <a:off x="1258159" y="761650"/>
            <a:ext cx="5186602" cy="1169614"/>
          </a:xfrm>
          <a:custGeom>
            <a:avLst/>
            <a:gdLst>
              <a:gd name="connsiteX0" fmla="*/ 93298 w 559779"/>
              <a:gd name="connsiteY0" fmla="*/ 0 h 4551507"/>
              <a:gd name="connsiteX1" fmla="*/ 466481 w 559779"/>
              <a:gd name="connsiteY1" fmla="*/ 0 h 4551507"/>
              <a:gd name="connsiteX2" fmla="*/ 559779 w 559779"/>
              <a:gd name="connsiteY2" fmla="*/ 93298 h 4551507"/>
              <a:gd name="connsiteX3" fmla="*/ 559779 w 559779"/>
              <a:gd name="connsiteY3" fmla="*/ 4551507 h 4551507"/>
              <a:gd name="connsiteX4" fmla="*/ 559779 w 559779"/>
              <a:gd name="connsiteY4" fmla="*/ 4551507 h 4551507"/>
              <a:gd name="connsiteX5" fmla="*/ 0 w 559779"/>
              <a:gd name="connsiteY5" fmla="*/ 4551507 h 4551507"/>
              <a:gd name="connsiteX6" fmla="*/ 0 w 559779"/>
              <a:gd name="connsiteY6" fmla="*/ 4551507 h 4551507"/>
              <a:gd name="connsiteX7" fmla="*/ 0 w 559779"/>
              <a:gd name="connsiteY7" fmla="*/ 93298 h 4551507"/>
              <a:gd name="connsiteX8" fmla="*/ 93298 w 559779"/>
              <a:gd name="connsiteY8" fmla="*/ 0 h 455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779" h="4551507">
                <a:moveTo>
                  <a:pt x="559779" y="758597"/>
                </a:moveTo>
                <a:lnTo>
                  <a:pt x="559779" y="3792910"/>
                </a:lnTo>
                <a:cubicBezTo>
                  <a:pt x="559779" y="4211871"/>
                  <a:pt x="554642" y="4551507"/>
                  <a:pt x="548305" y="4551507"/>
                </a:cubicBezTo>
                <a:lnTo>
                  <a:pt x="0" y="4551507"/>
                </a:lnTo>
                <a:lnTo>
                  <a:pt x="0" y="4551507"/>
                </a:lnTo>
                <a:lnTo>
                  <a:pt x="0" y="0"/>
                </a:lnTo>
                <a:lnTo>
                  <a:pt x="0" y="0"/>
                </a:lnTo>
                <a:lnTo>
                  <a:pt x="548305" y="0"/>
                </a:lnTo>
                <a:cubicBezTo>
                  <a:pt x="554642" y="0"/>
                  <a:pt x="559779" y="339636"/>
                  <a:pt x="559779" y="758597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37486" rIns="37486" bIns="37486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Aft>
                <a:spcPct val="15000"/>
              </a:spcAft>
            </a:pPr>
            <a:endParaRPr lang="ru-RU" sz="1400" b="1" kern="1200" dirty="0">
              <a:solidFill>
                <a:srgbClr val="126F87"/>
              </a:solidFill>
              <a:latin typeface="Ubuntu" panose="020B0504030602030204" pitchFamily="34" charset="0"/>
            </a:endParaRPr>
          </a:p>
          <a:p>
            <a:pPr marL="171450" lvl="1" indent="-171450" defTabSz="711200">
              <a:lnSpc>
                <a:spcPct val="90000"/>
              </a:lnSpc>
              <a:spcAft>
                <a:spcPct val="15000"/>
              </a:spcAft>
            </a:pPr>
            <a:r>
              <a:rPr lang="ru-RU" sz="1400" b="1" kern="1200" dirty="0">
                <a:solidFill>
                  <a:srgbClr val="126F87"/>
                </a:solidFill>
                <a:latin typeface="Ubuntu" panose="020B0504030602030204" pitchFamily="34" charset="0"/>
              </a:rPr>
              <a:t>    Учреждение здравоохранения - </a:t>
            </a: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КОГБУЗ «Верхнекамская ЦРБ» (Центральная районная больница, филиалы: «Рудничная участковая больница», «</a:t>
            </a:r>
            <a:r>
              <a:rPr lang="ru-RU" sz="1400" b="1" dirty="0" err="1">
                <a:solidFill>
                  <a:srgbClr val="126F87"/>
                </a:solidFill>
                <a:latin typeface="Ubuntu" panose="020B0504030602030204" pitchFamily="34" charset="0"/>
              </a:rPr>
              <a:t>Лойнская</a:t>
            </a: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 участковая больница», </a:t>
            </a:r>
            <a:r>
              <a:rPr lang="ru-RU" sz="1400" b="1" dirty="0" err="1">
                <a:solidFill>
                  <a:srgbClr val="126F87"/>
                </a:solidFill>
                <a:latin typeface="Ubuntu" panose="020B0504030602030204" pitchFamily="34" charset="0"/>
              </a:rPr>
              <a:t>Светлополянская</a:t>
            </a: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, Камская, Созимская амбулатории, амбулатория в п. Лесной)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ru-RU" sz="1400" b="1" kern="1200" dirty="0">
                <a:solidFill>
                  <a:srgbClr val="126F87"/>
                </a:solidFill>
                <a:latin typeface="Ubuntu" panose="020B0504030602030204" pitchFamily="34" charset="0"/>
              </a:rPr>
              <a:t>  </a:t>
            </a: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27A799B3-DCE8-22DC-503F-C0F5FCD46103}"/>
              </a:ext>
            </a:extLst>
          </p:cNvPr>
          <p:cNvSpPr/>
          <p:nvPr/>
        </p:nvSpPr>
        <p:spPr>
          <a:xfrm>
            <a:off x="491844" y="2860687"/>
            <a:ext cx="641453" cy="676263"/>
          </a:xfrm>
          <a:custGeom>
            <a:avLst/>
            <a:gdLst>
              <a:gd name="connsiteX0" fmla="*/ 0 w 594660"/>
              <a:gd name="connsiteY0" fmla="*/ 278554 h 557107"/>
              <a:gd name="connsiteX1" fmla="*/ 139277 w 594660"/>
              <a:gd name="connsiteY1" fmla="*/ 0 h 557107"/>
              <a:gd name="connsiteX2" fmla="*/ 455383 w 594660"/>
              <a:gd name="connsiteY2" fmla="*/ 0 h 557107"/>
              <a:gd name="connsiteX3" fmla="*/ 594660 w 594660"/>
              <a:gd name="connsiteY3" fmla="*/ 278554 h 557107"/>
              <a:gd name="connsiteX4" fmla="*/ 455383 w 594660"/>
              <a:gd name="connsiteY4" fmla="*/ 557107 h 557107"/>
              <a:gd name="connsiteX5" fmla="*/ 139277 w 594660"/>
              <a:gd name="connsiteY5" fmla="*/ 557107 h 557107"/>
              <a:gd name="connsiteX6" fmla="*/ 0 w 594660"/>
              <a:gd name="connsiteY6" fmla="*/ 278554 h 5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660" h="557107">
                <a:moveTo>
                  <a:pt x="297329" y="0"/>
                </a:moveTo>
                <a:lnTo>
                  <a:pt x="594659" y="130482"/>
                </a:lnTo>
                <a:lnTo>
                  <a:pt x="594659" y="426625"/>
                </a:lnTo>
                <a:lnTo>
                  <a:pt x="297329" y="557107"/>
                </a:lnTo>
                <a:lnTo>
                  <a:pt x="1" y="426625"/>
                </a:lnTo>
                <a:lnTo>
                  <a:pt x="1" y="130482"/>
                </a:lnTo>
                <a:lnTo>
                  <a:pt x="297329" y="0"/>
                </a:lnTo>
                <a:close/>
              </a:path>
            </a:pathLst>
          </a:custGeom>
          <a:solidFill>
            <a:srgbClr val="126F87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1">
              <a:alpha val="90000"/>
              <a:hueOff val="0"/>
              <a:satOff val="0"/>
              <a:lumOff val="0"/>
              <a:alphaOff val="-13333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-13333"/>
            </a:schemeClr>
          </a:fillRef>
          <a:effectRef idx="2">
            <a:schemeClr val="accent1">
              <a:alpha val="90000"/>
              <a:hueOff val="0"/>
              <a:satOff val="0"/>
              <a:lumOff val="0"/>
              <a:alphaOff val="-13333"/>
            </a:schemeClr>
          </a:effectRef>
          <a:fontRef idx="minor">
            <a:schemeClr val="lt1"/>
          </a:fontRef>
        </p:style>
        <p:txBody>
          <a:bodyPr spcFirstLastPara="0" vert="horz" wrap="square" lIns="102619" tIns="108682" rIns="102620" bIns="10868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dirty="0"/>
              <a:t>35</a:t>
            </a:r>
            <a:endParaRPr lang="ru-RU" sz="2000" b="1" kern="1200" dirty="0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05C5BF48-7F8D-BB14-82CD-B0101BC75761}"/>
              </a:ext>
            </a:extLst>
          </p:cNvPr>
          <p:cNvSpPr/>
          <p:nvPr/>
        </p:nvSpPr>
        <p:spPr>
          <a:xfrm>
            <a:off x="1258159" y="2099255"/>
            <a:ext cx="5186602" cy="433792"/>
          </a:xfrm>
          <a:custGeom>
            <a:avLst/>
            <a:gdLst>
              <a:gd name="connsiteX0" fmla="*/ 165637 w 993802"/>
              <a:gd name="connsiteY0" fmla="*/ 0 h 4647430"/>
              <a:gd name="connsiteX1" fmla="*/ 828165 w 993802"/>
              <a:gd name="connsiteY1" fmla="*/ 0 h 4647430"/>
              <a:gd name="connsiteX2" fmla="*/ 993802 w 993802"/>
              <a:gd name="connsiteY2" fmla="*/ 165637 h 4647430"/>
              <a:gd name="connsiteX3" fmla="*/ 993802 w 993802"/>
              <a:gd name="connsiteY3" fmla="*/ 4647430 h 4647430"/>
              <a:gd name="connsiteX4" fmla="*/ 993802 w 993802"/>
              <a:gd name="connsiteY4" fmla="*/ 4647430 h 4647430"/>
              <a:gd name="connsiteX5" fmla="*/ 0 w 993802"/>
              <a:gd name="connsiteY5" fmla="*/ 4647430 h 4647430"/>
              <a:gd name="connsiteX6" fmla="*/ 0 w 993802"/>
              <a:gd name="connsiteY6" fmla="*/ 4647430 h 4647430"/>
              <a:gd name="connsiteX7" fmla="*/ 0 w 993802"/>
              <a:gd name="connsiteY7" fmla="*/ 165637 h 4647430"/>
              <a:gd name="connsiteX8" fmla="*/ 165637 w 993802"/>
              <a:gd name="connsiteY8" fmla="*/ 0 h 464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802" h="4647430">
                <a:moveTo>
                  <a:pt x="993802" y="774587"/>
                </a:moveTo>
                <a:lnTo>
                  <a:pt x="993802" y="3872843"/>
                </a:lnTo>
                <a:cubicBezTo>
                  <a:pt x="993802" y="4300636"/>
                  <a:pt x="977944" y="4647430"/>
                  <a:pt x="958382" y="4647430"/>
                </a:cubicBezTo>
                <a:lnTo>
                  <a:pt x="0" y="4647430"/>
                </a:lnTo>
                <a:lnTo>
                  <a:pt x="0" y="4647430"/>
                </a:lnTo>
                <a:lnTo>
                  <a:pt x="0" y="0"/>
                </a:lnTo>
                <a:lnTo>
                  <a:pt x="0" y="0"/>
                </a:lnTo>
                <a:lnTo>
                  <a:pt x="958382" y="0"/>
                </a:lnTo>
                <a:cubicBezTo>
                  <a:pt x="977944" y="0"/>
                  <a:pt x="993802" y="346794"/>
                  <a:pt x="993802" y="774587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hueOff val="0"/>
              <a:satOff val="0"/>
              <a:lumOff val="0"/>
              <a:alphaOff val="-13333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58672" rIns="58672" bIns="58674" numCol="1" spcCol="1270" anchor="ctr" anchorCtr="0">
            <a:noAutofit/>
          </a:bodyPr>
          <a:lstStyle/>
          <a:p>
            <a:pPr marL="0" lvl="1" indent="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ru-RU" sz="1400" b="1" kern="1200" dirty="0">
                <a:solidFill>
                  <a:srgbClr val="126F87"/>
                </a:solidFill>
                <a:latin typeface="Ubuntu" panose="020B0504030602030204" pitchFamily="34" charset="0"/>
              </a:rPr>
              <a:t>    Спорт: МКУ ВСЦ «Акватори</a:t>
            </a: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я», СК «Богатырь»</a:t>
            </a:r>
            <a:r>
              <a:rPr lang="ru-RU" sz="1400" b="1" kern="1200" dirty="0">
                <a:solidFill>
                  <a:srgbClr val="126F87"/>
                </a:solidFill>
                <a:latin typeface="Ubuntu" panose="020B0504030602030204" pitchFamily="34" charset="0"/>
              </a:rPr>
              <a:t> </a:t>
            </a: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xmlns="" id="{51274555-1A84-2DA8-F03F-A7BB67FE4095}"/>
              </a:ext>
            </a:extLst>
          </p:cNvPr>
          <p:cNvSpPr/>
          <p:nvPr/>
        </p:nvSpPr>
        <p:spPr>
          <a:xfrm>
            <a:off x="1258159" y="2756079"/>
            <a:ext cx="5186602" cy="940158"/>
          </a:xfrm>
          <a:custGeom>
            <a:avLst/>
            <a:gdLst>
              <a:gd name="connsiteX0" fmla="*/ 168918 w 1013489"/>
              <a:gd name="connsiteY0" fmla="*/ 0 h 4647430"/>
              <a:gd name="connsiteX1" fmla="*/ 844571 w 1013489"/>
              <a:gd name="connsiteY1" fmla="*/ 0 h 4647430"/>
              <a:gd name="connsiteX2" fmla="*/ 1013489 w 1013489"/>
              <a:gd name="connsiteY2" fmla="*/ 168918 h 4647430"/>
              <a:gd name="connsiteX3" fmla="*/ 1013489 w 1013489"/>
              <a:gd name="connsiteY3" fmla="*/ 4647430 h 4647430"/>
              <a:gd name="connsiteX4" fmla="*/ 1013489 w 1013489"/>
              <a:gd name="connsiteY4" fmla="*/ 4647430 h 4647430"/>
              <a:gd name="connsiteX5" fmla="*/ 0 w 1013489"/>
              <a:gd name="connsiteY5" fmla="*/ 4647430 h 4647430"/>
              <a:gd name="connsiteX6" fmla="*/ 0 w 1013489"/>
              <a:gd name="connsiteY6" fmla="*/ 4647430 h 4647430"/>
              <a:gd name="connsiteX7" fmla="*/ 0 w 1013489"/>
              <a:gd name="connsiteY7" fmla="*/ 168918 h 4647430"/>
              <a:gd name="connsiteX8" fmla="*/ 168918 w 1013489"/>
              <a:gd name="connsiteY8" fmla="*/ 0 h 464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489" h="4647430">
                <a:moveTo>
                  <a:pt x="1013489" y="774588"/>
                </a:moveTo>
                <a:lnTo>
                  <a:pt x="1013489" y="3872842"/>
                </a:lnTo>
                <a:cubicBezTo>
                  <a:pt x="1013489" y="4300635"/>
                  <a:pt x="996997" y="4647428"/>
                  <a:pt x="976652" y="4647428"/>
                </a:cubicBezTo>
                <a:lnTo>
                  <a:pt x="0" y="4647428"/>
                </a:lnTo>
                <a:lnTo>
                  <a:pt x="0" y="4647428"/>
                </a:lnTo>
                <a:lnTo>
                  <a:pt x="0" y="2"/>
                </a:lnTo>
                <a:lnTo>
                  <a:pt x="0" y="2"/>
                </a:lnTo>
                <a:lnTo>
                  <a:pt x="976652" y="2"/>
                </a:lnTo>
                <a:cubicBezTo>
                  <a:pt x="996997" y="2"/>
                  <a:pt x="1013489" y="346795"/>
                  <a:pt x="1013489" y="774588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hueOff val="0"/>
              <a:satOff val="0"/>
              <a:lumOff val="0"/>
              <a:alphaOff val="-26667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59634" rIns="59634" bIns="59635" numCol="1" spcCol="1270" anchor="ctr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Aft>
                <a:spcPct val="15000"/>
              </a:spcAft>
            </a:pPr>
            <a:r>
              <a:rPr lang="ru-RU" sz="1400" b="1" kern="1200" dirty="0">
                <a:solidFill>
                  <a:srgbClr val="126F87"/>
                </a:solidFill>
                <a:latin typeface="Ubuntu" panose="020B0504030602030204" pitchFamily="34" charset="0"/>
              </a:rPr>
              <a:t>   Культура и искусство: </a:t>
            </a: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13 культурно-досуговых учреждений, 16 библиотек, 2 музея, 2 детские школы искусств, 2 детские музыкальные школы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ru-RU" sz="1400" b="1" kern="1200" dirty="0">
                <a:solidFill>
                  <a:srgbClr val="126F87"/>
                </a:solidFill>
                <a:latin typeface="Ubuntu" panose="020B0504030602030204" pitchFamily="34" charset="0"/>
              </a:rPr>
              <a:t>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6E48693A-BBFF-4F11-88E4-266D36E18244}"/>
              </a:ext>
            </a:extLst>
          </p:cNvPr>
          <p:cNvSpPr txBox="1">
            <a:spLocks/>
          </p:cNvSpPr>
          <p:nvPr/>
        </p:nvSpPr>
        <p:spPr>
          <a:xfrm>
            <a:off x="8739188" y="282575"/>
            <a:ext cx="3452812" cy="315913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86411" y="128789"/>
            <a:ext cx="4842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1026" name="Picture 2" descr="http://img-fotki.yandex.ru/get/4511/96074037.8/0_8a537_e2242271_-1-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65" y="852952"/>
            <a:ext cx="2449297" cy="146524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194" y="866338"/>
            <a:ext cx="2386885" cy="14518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https://verxnekamskij-r43.gosweb.gosuslugi.ru/netcat_files/40/201/scale_1200_1_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irov.er.ru/media/userdata/news/2019/03/05/33eae0ac063e4851dfc9935c9e67b84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77" y="2533047"/>
            <a:ext cx="2467785" cy="157531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altay/1608507/2a00000166be8730a6f68e6f1f3f89738375/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194" y="2466853"/>
            <a:ext cx="2386885" cy="164150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https://verxnekamskij-r43.gosweb.gosuslugi.ru/netcat_files/40/201/scale_1200_1_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avatars.mds.yandex.net/i?id=6a9b473e895224f0ce1dc2ecde5af313922b704a-9461935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5" y="4551155"/>
            <a:ext cx="3202186" cy="21347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User\Desktop\Анастасия\фото и видео 2021\Информация для населения по реализации инвестиционных проектов в Верхнекамском районе на 1 сентября 2021 г\Культура\1 модельная библиотека Кирс\модельная библиотека ПОСЛЕ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09" y="4551153"/>
            <a:ext cx="3456384" cy="21347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Документы\Обзоры\новые фото\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315" y="4551153"/>
            <a:ext cx="3383764" cy="213479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олилиния: фигура 6">
            <a:extLst>
              <a:ext uri="{FF2B5EF4-FFF2-40B4-BE49-F238E27FC236}">
                <a16:creationId xmlns:a16="http://schemas.microsoft.com/office/drawing/2014/main" xmlns="" id="{95F78B5E-F3EB-5C04-1085-3BE5831DC624}"/>
              </a:ext>
            </a:extLst>
          </p:cNvPr>
          <p:cNvSpPr/>
          <p:nvPr/>
        </p:nvSpPr>
        <p:spPr>
          <a:xfrm>
            <a:off x="482127" y="1942097"/>
            <a:ext cx="651170" cy="696025"/>
          </a:xfrm>
          <a:custGeom>
            <a:avLst/>
            <a:gdLst>
              <a:gd name="connsiteX0" fmla="*/ 0 w 643800"/>
              <a:gd name="connsiteY0" fmla="*/ 306268 h 612535"/>
              <a:gd name="connsiteX1" fmla="*/ 153134 w 643800"/>
              <a:gd name="connsiteY1" fmla="*/ 0 h 612535"/>
              <a:gd name="connsiteX2" fmla="*/ 490666 w 643800"/>
              <a:gd name="connsiteY2" fmla="*/ 0 h 612535"/>
              <a:gd name="connsiteX3" fmla="*/ 643800 w 643800"/>
              <a:gd name="connsiteY3" fmla="*/ 306268 h 612535"/>
              <a:gd name="connsiteX4" fmla="*/ 490666 w 643800"/>
              <a:gd name="connsiteY4" fmla="*/ 612535 h 612535"/>
              <a:gd name="connsiteX5" fmla="*/ 153134 w 643800"/>
              <a:gd name="connsiteY5" fmla="*/ 612535 h 612535"/>
              <a:gd name="connsiteX6" fmla="*/ 0 w 643800"/>
              <a:gd name="connsiteY6" fmla="*/ 306268 h 61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800" h="612535">
                <a:moveTo>
                  <a:pt x="321899" y="0"/>
                </a:moveTo>
                <a:lnTo>
                  <a:pt x="643799" y="145698"/>
                </a:lnTo>
                <a:lnTo>
                  <a:pt x="643799" y="466837"/>
                </a:lnTo>
                <a:lnTo>
                  <a:pt x="321899" y="612535"/>
                </a:lnTo>
                <a:lnTo>
                  <a:pt x="1" y="466837"/>
                </a:lnTo>
                <a:lnTo>
                  <a:pt x="1" y="145698"/>
                </a:lnTo>
                <a:lnTo>
                  <a:pt x="321899" y="0"/>
                </a:lnTo>
                <a:close/>
              </a:path>
            </a:pathLst>
          </a:custGeom>
          <a:solidFill>
            <a:srgbClr val="126F87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10" tIns="117396" rIns="112311" bIns="11739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dirty="0">
                <a:solidFill>
                  <a:schemeClr val="bg1"/>
                </a:solidFill>
              </a:rPr>
              <a:t>2</a:t>
            </a:r>
            <a:endParaRPr lang="ru-RU" sz="2000" b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Заголовок 1">
            <a:extLst>
              <a:ext uri="{FF2B5EF4-FFF2-40B4-BE49-F238E27FC236}">
                <a16:creationId xmlns:a16="http://schemas.microsoft.com/office/drawing/2014/main" xmlns="" id="{440651AF-A8BB-4505-9766-207E75396D23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002060"/>
                </a:solidFill>
                <a:latin typeface="Ubuntu" panose="020B0504030602030204" pitchFamily="34" charset="0"/>
                <a:ea typeface="+mj-ea"/>
                <a:cs typeface="+mj-cs"/>
              </a:rPr>
              <a:t>Туризм</a:t>
            </a: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95F78B5E-F3EB-5C04-1085-3BE5831DC624}"/>
              </a:ext>
            </a:extLst>
          </p:cNvPr>
          <p:cNvSpPr/>
          <p:nvPr/>
        </p:nvSpPr>
        <p:spPr>
          <a:xfrm>
            <a:off x="326689" y="1072143"/>
            <a:ext cx="694982" cy="734095"/>
          </a:xfrm>
          <a:custGeom>
            <a:avLst/>
            <a:gdLst>
              <a:gd name="connsiteX0" fmla="*/ 0 w 643800"/>
              <a:gd name="connsiteY0" fmla="*/ 306268 h 612535"/>
              <a:gd name="connsiteX1" fmla="*/ 153134 w 643800"/>
              <a:gd name="connsiteY1" fmla="*/ 0 h 612535"/>
              <a:gd name="connsiteX2" fmla="*/ 490666 w 643800"/>
              <a:gd name="connsiteY2" fmla="*/ 0 h 612535"/>
              <a:gd name="connsiteX3" fmla="*/ 643800 w 643800"/>
              <a:gd name="connsiteY3" fmla="*/ 306268 h 612535"/>
              <a:gd name="connsiteX4" fmla="*/ 490666 w 643800"/>
              <a:gd name="connsiteY4" fmla="*/ 612535 h 612535"/>
              <a:gd name="connsiteX5" fmla="*/ 153134 w 643800"/>
              <a:gd name="connsiteY5" fmla="*/ 612535 h 612535"/>
              <a:gd name="connsiteX6" fmla="*/ 0 w 643800"/>
              <a:gd name="connsiteY6" fmla="*/ 306268 h 61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800" h="612535">
                <a:moveTo>
                  <a:pt x="321899" y="0"/>
                </a:moveTo>
                <a:lnTo>
                  <a:pt x="643799" y="145698"/>
                </a:lnTo>
                <a:lnTo>
                  <a:pt x="643799" y="466837"/>
                </a:lnTo>
                <a:lnTo>
                  <a:pt x="321899" y="612535"/>
                </a:lnTo>
                <a:lnTo>
                  <a:pt x="1" y="466837"/>
                </a:lnTo>
                <a:lnTo>
                  <a:pt x="1" y="145698"/>
                </a:lnTo>
                <a:lnTo>
                  <a:pt x="321899" y="0"/>
                </a:lnTo>
                <a:close/>
              </a:path>
            </a:pathLst>
          </a:custGeom>
          <a:solidFill>
            <a:srgbClr val="126F87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10" tIns="117396" rIns="112311" bIns="11739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dirty="0"/>
              <a:t>1</a:t>
            </a:r>
            <a:endParaRPr lang="ru-RU" sz="2000" b="1" kern="1200" dirty="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DA67ED8C-9D7B-C059-FF38-5F504235CB58}"/>
              </a:ext>
            </a:extLst>
          </p:cNvPr>
          <p:cNvSpPr/>
          <p:nvPr/>
        </p:nvSpPr>
        <p:spPr>
          <a:xfrm>
            <a:off x="1122319" y="959129"/>
            <a:ext cx="5213468" cy="950139"/>
          </a:xfrm>
          <a:custGeom>
            <a:avLst/>
            <a:gdLst>
              <a:gd name="connsiteX0" fmla="*/ 93298 w 559779"/>
              <a:gd name="connsiteY0" fmla="*/ 0 h 4551507"/>
              <a:gd name="connsiteX1" fmla="*/ 466481 w 559779"/>
              <a:gd name="connsiteY1" fmla="*/ 0 h 4551507"/>
              <a:gd name="connsiteX2" fmla="*/ 559779 w 559779"/>
              <a:gd name="connsiteY2" fmla="*/ 93298 h 4551507"/>
              <a:gd name="connsiteX3" fmla="*/ 559779 w 559779"/>
              <a:gd name="connsiteY3" fmla="*/ 4551507 h 4551507"/>
              <a:gd name="connsiteX4" fmla="*/ 559779 w 559779"/>
              <a:gd name="connsiteY4" fmla="*/ 4551507 h 4551507"/>
              <a:gd name="connsiteX5" fmla="*/ 0 w 559779"/>
              <a:gd name="connsiteY5" fmla="*/ 4551507 h 4551507"/>
              <a:gd name="connsiteX6" fmla="*/ 0 w 559779"/>
              <a:gd name="connsiteY6" fmla="*/ 4551507 h 4551507"/>
              <a:gd name="connsiteX7" fmla="*/ 0 w 559779"/>
              <a:gd name="connsiteY7" fmla="*/ 93298 h 4551507"/>
              <a:gd name="connsiteX8" fmla="*/ 93298 w 559779"/>
              <a:gd name="connsiteY8" fmla="*/ 0 h 455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779" h="4551507">
                <a:moveTo>
                  <a:pt x="559779" y="758597"/>
                </a:moveTo>
                <a:lnTo>
                  <a:pt x="559779" y="3792910"/>
                </a:lnTo>
                <a:cubicBezTo>
                  <a:pt x="559779" y="4211871"/>
                  <a:pt x="554642" y="4551507"/>
                  <a:pt x="548305" y="4551507"/>
                </a:cubicBezTo>
                <a:lnTo>
                  <a:pt x="0" y="4551507"/>
                </a:lnTo>
                <a:lnTo>
                  <a:pt x="0" y="4551507"/>
                </a:lnTo>
                <a:lnTo>
                  <a:pt x="0" y="0"/>
                </a:lnTo>
                <a:lnTo>
                  <a:pt x="0" y="0"/>
                </a:lnTo>
                <a:lnTo>
                  <a:pt x="548305" y="0"/>
                </a:lnTo>
                <a:cubicBezTo>
                  <a:pt x="554642" y="0"/>
                  <a:pt x="559779" y="339636"/>
                  <a:pt x="559779" y="758597"/>
                </a:cubicBezTo>
                <a:close/>
              </a:path>
            </a:pathLst>
          </a:custGeom>
          <a:ln>
            <a:solidFill>
              <a:srgbClr val="126F87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37486" rIns="37486" bIns="37486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Aft>
                <a:spcPct val="15000"/>
              </a:spcAft>
            </a:pPr>
            <a:r>
              <a:rPr lang="ru-RU" sz="1600" b="1" dirty="0">
                <a:solidFill>
                  <a:srgbClr val="126F87"/>
                </a:solidFill>
                <a:latin typeface="Ubuntu" panose="020B0504030602030204" pitchFamily="34" charset="0"/>
              </a:rPr>
              <a:t>Тур выходного дня «Кай-всему свету край», организатор - Верхнекамский исторический музей, телефон (83339) 2-09-48, </a:t>
            </a:r>
            <a:br>
              <a:rPr lang="ru-RU" sz="1600" b="1" dirty="0">
                <a:solidFill>
                  <a:srgbClr val="126F87"/>
                </a:solidFill>
                <a:latin typeface="Ubuntu" panose="020B0504030602030204" pitchFamily="34" charset="0"/>
              </a:rPr>
            </a:br>
            <a:r>
              <a:rPr lang="ru-RU" sz="1600" b="1" dirty="0">
                <a:solidFill>
                  <a:srgbClr val="126F87"/>
                </a:solidFill>
                <a:latin typeface="Ubuntu" panose="020B0504030602030204" pitchFamily="34" charset="0"/>
              </a:rPr>
              <a:t>Дом-музей Ф.Э. Дзержинского (83339) 3-46-32</a:t>
            </a:r>
            <a:endParaRPr lang="ru-RU" sz="1600" b="1" kern="12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xmlns="" id="{05C5BF48-7F8D-BB14-82CD-B0101BC75761}"/>
              </a:ext>
            </a:extLst>
          </p:cNvPr>
          <p:cNvSpPr/>
          <p:nvPr/>
        </p:nvSpPr>
        <p:spPr>
          <a:xfrm>
            <a:off x="1122320" y="2235954"/>
            <a:ext cx="5213468" cy="716504"/>
          </a:xfrm>
          <a:custGeom>
            <a:avLst/>
            <a:gdLst>
              <a:gd name="connsiteX0" fmla="*/ 165637 w 993802"/>
              <a:gd name="connsiteY0" fmla="*/ 0 h 4647430"/>
              <a:gd name="connsiteX1" fmla="*/ 828165 w 993802"/>
              <a:gd name="connsiteY1" fmla="*/ 0 h 4647430"/>
              <a:gd name="connsiteX2" fmla="*/ 993802 w 993802"/>
              <a:gd name="connsiteY2" fmla="*/ 165637 h 4647430"/>
              <a:gd name="connsiteX3" fmla="*/ 993802 w 993802"/>
              <a:gd name="connsiteY3" fmla="*/ 4647430 h 4647430"/>
              <a:gd name="connsiteX4" fmla="*/ 993802 w 993802"/>
              <a:gd name="connsiteY4" fmla="*/ 4647430 h 4647430"/>
              <a:gd name="connsiteX5" fmla="*/ 0 w 993802"/>
              <a:gd name="connsiteY5" fmla="*/ 4647430 h 4647430"/>
              <a:gd name="connsiteX6" fmla="*/ 0 w 993802"/>
              <a:gd name="connsiteY6" fmla="*/ 4647430 h 4647430"/>
              <a:gd name="connsiteX7" fmla="*/ 0 w 993802"/>
              <a:gd name="connsiteY7" fmla="*/ 165637 h 4647430"/>
              <a:gd name="connsiteX8" fmla="*/ 165637 w 993802"/>
              <a:gd name="connsiteY8" fmla="*/ 0 h 464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802" h="4647430">
                <a:moveTo>
                  <a:pt x="993802" y="774587"/>
                </a:moveTo>
                <a:lnTo>
                  <a:pt x="993802" y="3872843"/>
                </a:lnTo>
                <a:cubicBezTo>
                  <a:pt x="993802" y="4300636"/>
                  <a:pt x="977944" y="4647430"/>
                  <a:pt x="958382" y="4647430"/>
                </a:cubicBezTo>
                <a:lnTo>
                  <a:pt x="0" y="4647430"/>
                </a:lnTo>
                <a:lnTo>
                  <a:pt x="0" y="4647430"/>
                </a:lnTo>
                <a:lnTo>
                  <a:pt x="0" y="0"/>
                </a:lnTo>
                <a:lnTo>
                  <a:pt x="0" y="0"/>
                </a:lnTo>
                <a:lnTo>
                  <a:pt x="958382" y="0"/>
                </a:lnTo>
                <a:cubicBezTo>
                  <a:pt x="977944" y="0"/>
                  <a:pt x="993802" y="346794"/>
                  <a:pt x="993802" y="774587"/>
                </a:cubicBezTo>
                <a:close/>
              </a:path>
            </a:pathLst>
          </a:custGeom>
          <a:ln>
            <a:solidFill>
              <a:srgbClr val="126F87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hueOff val="0"/>
              <a:satOff val="0"/>
              <a:lumOff val="0"/>
              <a:alphaOff val="-13333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58672" rIns="58672" bIns="58674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Aft>
                <a:spcPct val="15000"/>
              </a:spcAft>
            </a:pPr>
            <a:r>
              <a:rPr lang="ru-RU" sz="1600" b="1" dirty="0">
                <a:solidFill>
                  <a:srgbClr val="126F87"/>
                </a:solidFill>
                <a:latin typeface="Ubuntu" panose="020B0504030602030204" pitchFamily="34" charset="0"/>
              </a:rPr>
              <a:t>Эко-тур «Кай-душа края», организатор - МКУК «Верхнекамская централизованная клубная система», (83339) 2-14-75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6E48693A-BBFF-4F11-88E4-266D36E18244}"/>
              </a:ext>
            </a:extLst>
          </p:cNvPr>
          <p:cNvSpPr txBox="1">
            <a:spLocks/>
          </p:cNvSpPr>
          <p:nvPr/>
        </p:nvSpPr>
        <p:spPr>
          <a:xfrm>
            <a:off x="6673732" y="188913"/>
            <a:ext cx="5518268" cy="409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58B64126-D01D-46F4-9B50-D11C4594EFB8}"/>
              </a:ext>
            </a:extLst>
          </p:cNvPr>
          <p:cNvGrpSpPr/>
          <p:nvPr/>
        </p:nvGrpSpPr>
        <p:grpSpPr>
          <a:xfrm>
            <a:off x="304800" y="2139979"/>
            <a:ext cx="716871" cy="743591"/>
            <a:chOff x="1" y="532683"/>
            <a:chExt cx="461518" cy="488049"/>
          </a:xfrm>
          <a:solidFill>
            <a:srgbClr val="126F8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Шестиугольник 19">
              <a:extLst>
                <a:ext uri="{FF2B5EF4-FFF2-40B4-BE49-F238E27FC236}">
                  <a16:creationId xmlns:a16="http://schemas.microsoft.com/office/drawing/2014/main" xmlns="" id="{6A280965-74FA-4C53-AE06-EE79C9E68CB4}"/>
                </a:ext>
              </a:extLst>
            </p:cNvPr>
            <p:cNvSpPr/>
            <p:nvPr/>
          </p:nvSpPr>
          <p:spPr>
            <a:xfrm rot="5400000">
              <a:off x="-13265" y="545949"/>
              <a:ext cx="488049" cy="461518"/>
            </a:xfrm>
            <a:prstGeom prst="hexagon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Шестиугольник 4">
              <a:extLst>
                <a:ext uri="{FF2B5EF4-FFF2-40B4-BE49-F238E27FC236}">
                  <a16:creationId xmlns:a16="http://schemas.microsoft.com/office/drawing/2014/main" xmlns="" id="{3231DC90-F65F-4954-9A45-9D74661975AF}"/>
                </a:ext>
              </a:extLst>
            </p:cNvPr>
            <p:cNvSpPr txBox="1"/>
            <p:nvPr/>
          </p:nvSpPr>
          <p:spPr>
            <a:xfrm>
              <a:off x="74829" y="611815"/>
              <a:ext cx="311860" cy="32978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dirty="0"/>
                <a:t>2</a:t>
              </a:r>
              <a:endParaRPr lang="ru-RU" sz="2000" b="1" kern="1200" dirty="0"/>
            </a:p>
          </p:txBody>
        </p:sp>
      </p:grpSp>
      <p:pic>
        <p:nvPicPr>
          <p:cNvPr id="13" name="Рисунок 3" descr="C:\Users\User\Desktop\Музей Дзержинского\Реклама тура\Фото зданий музеев в с. Кай\Отрытие Дома-музея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7" r="6657"/>
          <a:stretch>
            <a:fillRect/>
          </a:stretch>
        </p:blipFill>
        <p:spPr bwMode="auto">
          <a:xfrm>
            <a:off x="450513" y="3905542"/>
            <a:ext cx="3476573" cy="24823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89" y="3905542"/>
            <a:ext cx="3464417" cy="248237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10" y="3905542"/>
            <a:ext cx="3541690" cy="248237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vyatkamuseums.ru/kay/images/120628235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32" y="948611"/>
            <a:ext cx="5213468" cy="264459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3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Заголовок 1">
            <a:extLst>
              <a:ext uri="{FF2B5EF4-FFF2-40B4-BE49-F238E27FC236}">
                <a16:creationId xmlns:a16="http://schemas.microsoft.com/office/drawing/2014/main" xmlns="" id="{440651AF-A8BB-4505-9766-207E75396D23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sz="3200" dirty="0">
              <a:solidFill>
                <a:srgbClr val="126F87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6E48693A-BBFF-4F11-88E4-266D36E18244}"/>
              </a:ext>
            </a:extLst>
          </p:cNvPr>
          <p:cNvSpPr txBox="1">
            <a:spLocks/>
          </p:cNvSpPr>
          <p:nvPr/>
        </p:nvSpPr>
        <p:spPr>
          <a:xfrm>
            <a:off x="6027313" y="135493"/>
            <a:ext cx="6164687" cy="369332"/>
          </a:xfrm>
          <a:prstGeom prst="rect">
            <a:avLst/>
          </a:prstGeom>
        </p:spPr>
        <p:txBody>
          <a:bodyPr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5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4" name="Скругленный прямоугольник 84">
            <a:extLst>
              <a:ext uri="{FF2B5EF4-FFF2-40B4-BE49-F238E27FC236}">
                <a16:creationId xmlns:a16="http://schemas.microsoft.com/office/drawing/2014/main" xmlns="" id="{04D3E2DC-C258-F2CB-F1BC-56CC05481A02}"/>
              </a:ext>
            </a:extLst>
          </p:cNvPr>
          <p:cNvSpPr/>
          <p:nvPr/>
        </p:nvSpPr>
        <p:spPr>
          <a:xfrm>
            <a:off x="213601" y="692150"/>
            <a:ext cx="11857146" cy="1152811"/>
          </a:xfrm>
          <a:prstGeom prst="roundRect">
            <a:avLst>
              <a:gd name="adj" fmla="val 22226"/>
            </a:avLst>
          </a:prstGeom>
          <a:solidFill>
            <a:srgbClr val="126F87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99FE85-A84F-1CEE-64DE-D79243C3FF3D}"/>
              </a:ext>
            </a:extLst>
          </p:cNvPr>
          <p:cNvSpPr txBox="1"/>
          <p:nvPr/>
        </p:nvSpPr>
        <p:spPr>
          <a:xfrm>
            <a:off x="607138" y="135493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0">
            <a:extLst>
              <a:ext uri="{FF2B5EF4-FFF2-40B4-BE49-F238E27FC236}">
                <a16:creationId xmlns:a16="http://schemas.microsoft.com/office/drawing/2014/main" xmlns="" id="{FFCEA104-CED1-1DA1-E40C-92141EC2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6096" y="65858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EE8EE3F0-2461-F016-C6B5-9683BFFE65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429714"/>
              </p:ext>
            </p:extLst>
          </p:nvPr>
        </p:nvGraphicFramePr>
        <p:xfrm>
          <a:off x="196572" y="558245"/>
          <a:ext cx="11857147" cy="610113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326554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400189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080014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241311">
                  <a:extLst>
                    <a:ext uri="{9D8B030D-6E8A-4147-A177-3AD203B41FA5}">
                      <a16:colId xmlns:a16="http://schemas.microsoft.com/office/drawing/2014/main" xmlns="" val="391878684"/>
                    </a:ext>
                  </a:extLst>
                </a:gridCol>
                <a:gridCol w="1565134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  <a:gridCol w="1642239">
                  <a:extLst>
                    <a:ext uri="{9D8B030D-6E8A-4147-A177-3AD203B41FA5}">
                      <a16:colId xmlns:a16="http://schemas.microsoft.com/office/drawing/2014/main" xmlns="" val="2443306719"/>
                    </a:ext>
                  </a:extLst>
                </a:gridCol>
              </a:tblGrid>
              <a:tr h="1369431"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КОМПАНИИ </a:t>
                      </a:r>
                      <a:endParaRPr lang="x-none" sz="1100" b="1" i="0" dirty="0"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ВЫРУЧКА</a:t>
                      </a:r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за 2023 год,</a:t>
                      </a:r>
                      <a:r>
                        <a:rPr lang="x-none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млн</a:t>
                      </a:r>
                      <a:r>
                        <a:rPr lang="x-none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100" b="1" i="0" dirty="0" err="1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r>
                        <a:rPr lang="x-none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ВЫРУЧКА, </a:t>
                      </a:r>
                    </a:p>
                    <a:p>
                      <a:pPr algn="ctr"/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% к 2022 году</a:t>
                      </a:r>
                      <a:endParaRPr lang="x-none" sz="1100" b="1" i="0" dirty="0"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СРЕДНЕСПИСОЧНАЯ ЧИСЛЕННОСТЬ</a:t>
                      </a:r>
                      <a:r>
                        <a:rPr lang="x-none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1" i="0" dirty="0"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за 2023 год, чел</a:t>
                      </a:r>
                      <a:r>
                        <a:rPr lang="x-none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dirty="0"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СРЕДНЕСПИСОЧНАЯ ЧИСЛЕННОСТЬ,</a:t>
                      </a:r>
                      <a:r>
                        <a:rPr lang="x-none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1" i="0" dirty="0"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dirty="0"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% к 2022 году</a:t>
                      </a:r>
                      <a:endParaRPr lang="x-none" sz="1100" b="1" i="0" dirty="0"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100" b="1" i="0" dirty="0"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400" b="1" i="0" spc="-10" baseline="0" dirty="0" err="1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Кирскабель</a:t>
                      </a:r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50" b="0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Производство прочих проводов и кабелей для электронного и электрического оборудования</a:t>
                      </a:r>
                      <a:endParaRPr lang="x-none" sz="1350" b="0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17 680,3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107,3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986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108,9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ООО «Пластик»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0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Производство прочих пластмасс, не включенных в другие группировки</a:t>
                      </a:r>
                      <a:endParaRPr lang="x-none" sz="1350" b="0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56,5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109,7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103,3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b="1" i="0" spc="-10" baseline="0" dirty="0" err="1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Машдеталь</a:t>
                      </a:r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0" i="0" kern="120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ea typeface="+mn-ea"/>
                          <a:cs typeface="Arial" panose="020B0604020202020204" pitchFamily="34" charset="0"/>
                        </a:rPr>
                        <a:t>Ремонт машин и оборудования</a:t>
                      </a:r>
                      <a:endParaRPr lang="x-none" sz="1350" b="0" i="0" kern="120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28,5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129,9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ООО «Верхнекамские удобрения»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0" i="0" kern="120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удобрений и азотных соединений</a:t>
                      </a:r>
                      <a:endParaRPr lang="x-none" sz="1350" b="0" i="0" kern="120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183,6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73,2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АО «Кай»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0" i="0" kern="120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ea typeface="+mn-ea"/>
                          <a:cs typeface="Arial" panose="020B0604020202020204" pitchFamily="34" charset="0"/>
                        </a:rPr>
                        <a:t>Лесозаготовки</a:t>
                      </a:r>
                      <a:endParaRPr lang="x-none" sz="1350" b="0" i="0" kern="120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232,4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121,2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112,0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1482407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b="1" i="0" spc="-10" baseline="0" dirty="0" err="1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Кирсинская</a:t>
                      </a:r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 теплоснабжающая компания»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0" i="0" kern="120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Производство пара и горячей воды (тепловой энергии) котельными</a:t>
                      </a:r>
                      <a:endParaRPr lang="x-none" sz="1350" b="0" i="0" kern="120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173,9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112,5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84,5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b="1" i="0" spc="-10" baseline="0" dirty="0" err="1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Гестия</a:t>
                      </a:r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0" i="0" kern="120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ea typeface="+mn-ea"/>
                          <a:cs typeface="Arial" panose="020B0604020202020204" pitchFamily="34" charset="0"/>
                        </a:rPr>
                        <a:t>Управление эксплуатацией жилого фонда за вознаграждение или на договорной основе</a:t>
                      </a:r>
                      <a:endParaRPr lang="x-none" sz="1350" b="0" i="0" kern="120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19,1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222,1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184,6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b="1" i="0" spc="-10" baseline="0" dirty="0" err="1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Шуплецов</a:t>
                      </a:r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0" i="0" kern="120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ea typeface="+mn-ea"/>
                          <a:cs typeface="Arial" panose="020B0604020202020204" pitchFamily="34" charset="0"/>
                        </a:rPr>
                        <a:t>Лесоводство и прочая лесохозяйственная деятельность</a:t>
                      </a:r>
                      <a:endParaRPr lang="x-none" sz="1350" b="0" i="0" kern="120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14,6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160,4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ООО «Премьер»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0" i="0" kern="120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Разработка гравийных и песчаных карьеров, добыча глины и каолина</a:t>
                      </a:r>
                      <a:endParaRPr lang="x-none" sz="1350" b="0" i="0" kern="120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28,0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210,5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454625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spc="-10" baseline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ООО «Простор»</a:t>
                      </a:r>
                      <a:endParaRPr lang="x-none" sz="1400" b="1" i="0" spc="-10" baseline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50" b="0" i="0" kern="120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ea typeface="+mn-ea"/>
                          <a:cs typeface="Arial" panose="020B0604020202020204" pitchFamily="34" charset="0"/>
                        </a:rPr>
                        <a:t>Торговля розничная преимущественно пищевыми продуктами</a:t>
                      </a:r>
                      <a:endParaRPr lang="x-none" sz="1350" b="0" i="0" kern="120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97,9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84,0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rgbClr val="0E2C68"/>
                          </a:solidFill>
                          <a:latin typeface="Univers" panose="020B0503020202020204" pitchFamily="34" charset="0"/>
                          <a:cs typeface="Arial" panose="020B0604020202020204" pitchFamily="34" charset="0"/>
                        </a:rPr>
                        <a:t>77,8</a:t>
                      </a:r>
                      <a:endParaRPr lang="x-none" sz="1400" b="1" i="0" dirty="0">
                        <a:solidFill>
                          <a:srgbClr val="0E2C68"/>
                        </a:solidFill>
                        <a:latin typeface="Univers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415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>
            <a:extLst>
              <a:ext uri="{FF2B5EF4-FFF2-40B4-BE49-F238E27FC236}">
                <a16:creationId xmlns:a16="http://schemas.microsoft.com/office/drawing/2014/main" xmlns="" id="{C2756CE2-CFEF-40CB-90F3-A02D6E16893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Инвестиционный потенциал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92DBC330-A286-4FF4-A412-32DE4B76DB3A}"/>
              </a:ext>
            </a:extLst>
          </p:cNvPr>
          <p:cNvGraphicFramePr/>
          <p:nvPr/>
        </p:nvGraphicFramePr>
        <p:xfrm>
          <a:off x="212278" y="1041105"/>
          <a:ext cx="11767443" cy="5513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1DE1D45-DCEC-4D0C-B5FC-CD2FC6F15335}"/>
              </a:ext>
            </a:extLst>
          </p:cNvPr>
          <p:cNvSpPr txBox="1">
            <a:spLocks/>
          </p:cNvSpPr>
          <p:nvPr/>
        </p:nvSpPr>
        <p:spPr>
          <a:xfrm>
            <a:off x="7122017" y="188914"/>
            <a:ext cx="4874365" cy="5065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sp>
        <p:nvSpPr>
          <p:cNvPr id="14341" name="TextBox 2">
            <a:extLst>
              <a:ext uri="{FF2B5EF4-FFF2-40B4-BE49-F238E27FC236}">
                <a16:creationId xmlns:a16="http://schemas.microsoft.com/office/drawing/2014/main" xmlns="" id="{D19EEA63-D9C5-46A4-8018-FD4563312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797425"/>
            <a:ext cx="15732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балансовые запасы –</a:t>
            </a:r>
            <a:b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</a:b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273 млн. тонн</a:t>
            </a:r>
            <a:endParaRPr lang="ru-RU" altLang="ru-RU" sz="1400" b="1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14342" name="TextBox 3">
            <a:extLst>
              <a:ext uri="{FF2B5EF4-FFF2-40B4-BE49-F238E27FC236}">
                <a16:creationId xmlns:a16="http://schemas.microsoft.com/office/drawing/2014/main" xmlns="" id="{4525A1E9-9F15-4600-B5A2-7ED1559A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97425"/>
            <a:ext cx="17176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балансовые запасы песка –</a:t>
            </a:r>
            <a:b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</a:b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134 млн. куб. м</a:t>
            </a:r>
            <a:endParaRPr lang="ru-RU" altLang="ru-RU" sz="1400" b="1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14343" name="TextBox 4">
            <a:extLst>
              <a:ext uri="{FF2B5EF4-FFF2-40B4-BE49-F238E27FC236}">
                <a16:creationId xmlns:a16="http://schemas.microsoft.com/office/drawing/2014/main" xmlns="" id="{B2C842DF-6396-4E92-9309-4E134C2DB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4797425"/>
            <a:ext cx="2008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запас древесины –</a:t>
            </a:r>
            <a:b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</a:b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1,5 млн. куб. м / год</a:t>
            </a:r>
            <a:endParaRPr lang="ru-RU" altLang="ru-RU" sz="1400" b="1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14344" name="TextBox 7">
            <a:extLst>
              <a:ext uri="{FF2B5EF4-FFF2-40B4-BE49-F238E27FC236}">
                <a16:creationId xmlns:a16="http://schemas.microsoft.com/office/drawing/2014/main" xmlns="" id="{CDE2F8C4-CE9A-4998-8204-A619353B1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8825" y="4797425"/>
            <a:ext cx="20081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объем запасов –</a:t>
            </a:r>
            <a:b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</a:br>
            <a:r>
              <a:rPr lang="ru-RU" altLang="ru-RU" sz="1400" b="1">
                <a:solidFill>
                  <a:srgbClr val="126F87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25 млн. куб. м</a:t>
            </a:r>
            <a:endParaRPr lang="ru-RU" altLang="ru-RU" sz="1400" b="1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6">
            <a:hlinkClick r:id="rId2"/>
            <a:extLst>
              <a:ext uri="{FF2B5EF4-FFF2-40B4-BE49-F238E27FC236}">
                <a16:creationId xmlns:a16="http://schemas.microsoft.com/office/drawing/2014/main" xmlns="" id="{2FF2B8E7-790F-FDE5-C5E8-32A1215770BB}"/>
              </a:ext>
            </a:extLst>
          </p:cNvPr>
          <p:cNvSpPr/>
          <p:nvPr/>
        </p:nvSpPr>
        <p:spPr>
          <a:xfrm>
            <a:off x="1125527" y="5199349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76A7C"/>
                </a:solidFill>
                <a:effectLst/>
                <a:uLnTx/>
                <a:uFillTx/>
                <a:latin typeface="Ubuntu" panose="020B050403060203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инвестиционной карте Кировской области: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76A7C"/>
                </a:solidFill>
                <a:effectLst/>
                <a:uLnTx/>
                <a:uFillTx/>
                <a:latin typeface="Ubuntu" panose="020B0504030602030204" pitchFamily="34" charset="0"/>
                <a:cs typeface="Arial" panose="020B0604020202020204" pitchFamily="34" charset="0"/>
              </a:rPr>
              <a:t> https://kirov-investkarta.ru/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276A7C"/>
              </a:solidFill>
              <a:effectLst/>
              <a:uLnTx/>
              <a:uFillTx/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3F3C61-66FC-DD62-4CAF-37BFA75439F7}"/>
              </a:ext>
            </a:extLst>
          </p:cNvPr>
          <p:cNvSpPr txBox="1"/>
          <p:nvPr/>
        </p:nvSpPr>
        <p:spPr>
          <a:xfrm>
            <a:off x="139098" y="80607"/>
            <a:ext cx="811135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solidFill>
                  <a:srgbClr val="0E2C68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13" name="Скругленный прямоугольник 5">
            <a:extLst>
              <a:ext uri="{FF2B5EF4-FFF2-40B4-BE49-F238E27FC236}">
                <a16:creationId xmlns:a16="http://schemas.microsoft.com/office/drawing/2014/main" xmlns="" id="{B729E0C7-BF92-403B-3E48-823E185DD835}"/>
              </a:ext>
            </a:extLst>
          </p:cNvPr>
          <p:cNvSpPr/>
          <p:nvPr/>
        </p:nvSpPr>
        <p:spPr>
          <a:xfrm>
            <a:off x="745143" y="1098726"/>
            <a:ext cx="5637095" cy="1495617"/>
          </a:xfrm>
          <a:prstGeom prst="roundRect">
            <a:avLst>
              <a:gd name="adj" fmla="val 22570"/>
            </a:avLst>
          </a:prstGeom>
          <a:solidFill>
            <a:srgbClr val="276A7C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79FC61F-4019-AA83-C58A-76F907C8F719}"/>
              </a:ext>
            </a:extLst>
          </p:cNvPr>
          <p:cNvSpPr txBox="1"/>
          <p:nvPr/>
        </p:nvSpPr>
        <p:spPr>
          <a:xfrm>
            <a:off x="1437128" y="1318618"/>
            <a:ext cx="11515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1</a:t>
            </a:r>
            <a:endParaRPr lang="x-none" sz="28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7868479-5037-00BD-0456-772BAEA572F3}"/>
              </a:ext>
            </a:extLst>
          </p:cNvPr>
          <p:cNvSpPr txBox="1"/>
          <p:nvPr/>
        </p:nvSpPr>
        <p:spPr>
          <a:xfrm>
            <a:off x="999983" y="1944710"/>
            <a:ext cx="216821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3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ИНВЕСТИЦИОННАЯ ПЛОЩАДКА</a:t>
            </a:r>
            <a:endParaRPr lang="x-none" sz="13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 descr="Интернет со сплошной заливкой">
            <a:extLst>
              <a:ext uri="{FF2B5EF4-FFF2-40B4-BE49-F238E27FC236}">
                <a16:creationId xmlns:a16="http://schemas.microsoft.com/office/drawing/2014/main" xmlns="" id="{66644B7F-BA4B-3E20-2134-499821CDE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57129" y="5299040"/>
            <a:ext cx="360000" cy="360000"/>
          </a:xfrm>
          <a:prstGeom prst="rect">
            <a:avLst/>
          </a:prstGeom>
        </p:spPr>
      </p:pic>
      <p:sp>
        <p:nvSpPr>
          <p:cNvPr id="68" name="Заголовок 1">
            <a:extLst>
              <a:ext uri="{FF2B5EF4-FFF2-40B4-BE49-F238E27FC236}">
                <a16:creationId xmlns:a16="http://schemas.microsoft.com/office/drawing/2014/main" xmlns="" id="{A8700BA7-E53E-436B-3E46-95C12AFE38F6}"/>
              </a:ext>
            </a:extLst>
          </p:cNvPr>
          <p:cNvSpPr txBox="1">
            <a:spLocks/>
          </p:cNvSpPr>
          <p:nvPr/>
        </p:nvSpPr>
        <p:spPr>
          <a:xfrm>
            <a:off x="9264770" y="234964"/>
            <a:ext cx="2927230" cy="315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sp>
        <p:nvSpPr>
          <p:cNvPr id="73" name="Скругленный прямоугольник 84">
            <a:extLst>
              <a:ext uri="{FF2B5EF4-FFF2-40B4-BE49-F238E27FC236}">
                <a16:creationId xmlns:a16="http://schemas.microsoft.com/office/drawing/2014/main" xmlns="" id="{53A5BEE2-5D40-35FD-91F8-272E95C3938C}"/>
              </a:ext>
            </a:extLst>
          </p:cNvPr>
          <p:cNvSpPr/>
          <p:nvPr/>
        </p:nvSpPr>
        <p:spPr>
          <a:xfrm>
            <a:off x="753071" y="3084940"/>
            <a:ext cx="5637095" cy="1495617"/>
          </a:xfrm>
          <a:prstGeom prst="roundRect">
            <a:avLst>
              <a:gd name="adj" fmla="val 15395"/>
            </a:avLst>
          </a:prstGeom>
          <a:solidFill>
            <a:srgbClr val="276A7C"/>
          </a:solidFill>
          <a:ln>
            <a:solidFill>
              <a:srgbClr val="276A7C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065BE38-F9A0-09C6-FD1A-09D9B723F38E}"/>
              </a:ext>
            </a:extLst>
          </p:cNvPr>
          <p:cNvSpPr txBox="1"/>
          <p:nvPr/>
        </p:nvSpPr>
        <p:spPr>
          <a:xfrm>
            <a:off x="998880" y="3324196"/>
            <a:ext cx="33679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КОНТАКТНОЕ ЛИЦО</a:t>
            </a:r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7BD53F9A-8772-F2A0-7FE0-D2EB45E1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095694" y="3719292"/>
            <a:ext cx="180000" cy="180000"/>
          </a:xfrm>
          <a:prstGeom prst="rect">
            <a:avLst/>
          </a:prstGeom>
        </p:spPr>
      </p:pic>
      <p:pic>
        <p:nvPicPr>
          <p:cNvPr id="76" name="Рисунок 75" descr="Конверт со сплошной заливкой">
            <a:extLst>
              <a:ext uri="{FF2B5EF4-FFF2-40B4-BE49-F238E27FC236}">
                <a16:creationId xmlns:a16="http://schemas.microsoft.com/office/drawing/2014/main" xmlns="" id="{F7DDA537-6927-6240-8E2F-1F77C4B63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095692" y="4133300"/>
            <a:ext cx="180001" cy="18000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1494E4E-8A94-90B0-C3E1-48C432D197BB}"/>
              </a:ext>
            </a:extLst>
          </p:cNvPr>
          <p:cNvSpPr txBox="1"/>
          <p:nvPr/>
        </p:nvSpPr>
        <p:spPr>
          <a:xfrm>
            <a:off x="999984" y="3719292"/>
            <a:ext cx="28763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err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Майбурова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 Ксения Сергеевна</a:t>
            </a:r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BBEE10D-E433-B0F3-7173-92DD4913EAAD}"/>
              </a:ext>
            </a:extLst>
          </p:cNvPr>
          <p:cNvSpPr txBox="1"/>
          <p:nvPr/>
        </p:nvSpPr>
        <p:spPr>
          <a:xfrm>
            <a:off x="4441155" y="3740042"/>
            <a:ext cx="12092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1200" b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8(833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39</a:t>
            </a:r>
            <a:r>
              <a:rPr lang="x-none" sz="1200" b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)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2</a:t>
            </a:r>
            <a:r>
              <a:rPr lang="x-none" sz="1200" b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-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33</a:t>
            </a:r>
            <a:r>
              <a:rPr lang="x-none" sz="1200" b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-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98</a:t>
            </a:r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B377930-183F-32E3-1BA9-E1C177C847B6}"/>
              </a:ext>
            </a:extLst>
          </p:cNvPr>
          <p:cNvSpPr txBox="1"/>
          <p:nvPr/>
        </p:nvSpPr>
        <p:spPr>
          <a:xfrm>
            <a:off x="4366856" y="3946301"/>
            <a:ext cx="180918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imushavr@yandex.ru</a:t>
            </a:r>
            <a:endParaRPr lang="x-none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DB59060C-F184-019F-A213-F06B3403A074}"/>
              </a:ext>
            </a:extLst>
          </p:cNvPr>
          <p:cNvSpPr txBox="1"/>
          <p:nvPr/>
        </p:nvSpPr>
        <p:spPr>
          <a:xfrm>
            <a:off x="986998" y="3946302"/>
            <a:ext cx="28893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Главный специалист Управления имуществом Верхнекамского муниципального округа</a:t>
            </a:r>
            <a:endParaRPr lang="x-none" sz="1200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30DD6C9-BC65-8299-CACA-ED72CFDAC568}"/>
              </a:ext>
            </a:extLst>
          </p:cNvPr>
          <p:cNvCxnSpPr>
            <a:cxnSpLocks/>
          </p:cNvCxnSpPr>
          <p:nvPr/>
        </p:nvCxnSpPr>
        <p:spPr>
          <a:xfrm>
            <a:off x="3396761" y="1297829"/>
            <a:ext cx="0" cy="10206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1DC2C82-4DBD-DAE4-2985-EEB527EBC983}"/>
              </a:ext>
            </a:extLst>
          </p:cNvPr>
          <p:cNvSpPr txBox="1"/>
          <p:nvPr/>
        </p:nvSpPr>
        <p:spPr>
          <a:xfrm>
            <a:off x="4185694" y="1473383"/>
            <a:ext cx="184083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 </a:t>
            </a:r>
            <a:r>
              <a:rPr lang="en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Greenfield</a:t>
            </a:r>
            <a:r>
              <a:rPr lang="ru-RU" sz="1200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1BD6D7-7298-B57B-34AC-E30E0BD8136E}"/>
              </a:ext>
            </a:extLst>
          </p:cNvPr>
          <p:cNvSpPr txBox="1"/>
          <p:nvPr/>
        </p:nvSpPr>
        <p:spPr>
          <a:xfrm>
            <a:off x="3444075" y="1381052"/>
            <a:ext cx="6606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2B89A92-55CE-8F9D-451D-37097B94A4F1}"/>
              </a:ext>
            </a:extLst>
          </p:cNvPr>
          <p:cNvSpPr txBox="1"/>
          <p:nvPr/>
        </p:nvSpPr>
        <p:spPr>
          <a:xfrm>
            <a:off x="3476870" y="1940793"/>
            <a:ext cx="6188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0</a:t>
            </a:r>
            <a:endParaRPr lang="ru-RU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E9BF603-4BAB-9E6D-3F1C-E1A50AD2F7DD}"/>
              </a:ext>
            </a:extLst>
          </p:cNvPr>
          <p:cNvSpPr txBox="1"/>
          <p:nvPr/>
        </p:nvSpPr>
        <p:spPr>
          <a:xfrm>
            <a:off x="4185694" y="1984267"/>
            <a:ext cx="22414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200" b="1" dirty="0" err="1">
                <a:solidFill>
                  <a:schemeClr val="bg1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Brownfield'a</a:t>
            </a:r>
            <a:endParaRPr lang="ru-RU" sz="1200" b="1" dirty="0">
              <a:solidFill>
                <a:schemeClr val="bg1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84D97395-EA0A-A73A-4B6E-DA30FED463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176" t="9792" r="10234" b="5883"/>
          <a:stretch/>
        </p:blipFill>
        <p:spPr>
          <a:xfrm>
            <a:off x="7435209" y="1098726"/>
            <a:ext cx="4233050" cy="3216907"/>
          </a:xfrm>
          <a:prstGeom prst="rect">
            <a:avLst/>
          </a:prstGeom>
        </p:spPr>
      </p:pic>
      <p:sp>
        <p:nvSpPr>
          <p:cNvPr id="37" name="Блок-схема: узел 36">
            <a:extLst>
              <a:ext uri="{FF2B5EF4-FFF2-40B4-BE49-F238E27FC236}">
                <a16:creationId xmlns:a16="http://schemas.microsoft.com/office/drawing/2014/main" xmlns="" id="{2B63F7DB-CB1C-4D97-B1B7-D38DF9807864}"/>
              </a:ext>
            </a:extLst>
          </p:cNvPr>
          <p:cNvSpPr/>
          <p:nvPr/>
        </p:nvSpPr>
        <p:spPr>
          <a:xfrm rot="10982508" flipH="1" flipV="1">
            <a:off x="10510918" y="1987004"/>
            <a:ext cx="110635" cy="119923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dirty="0"/>
              <a:t>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88687" y="4500300"/>
            <a:ext cx="3979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126F87"/>
                </a:solidFill>
                <a:latin typeface="Ubuntu" panose="020B0504030602030204" pitchFamily="34" charset="0"/>
              </a:rPr>
              <a:t>Предлагаемые инвестиционные площадки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4D39782B-E940-45A2-A291-CF0B314A212D}"/>
              </a:ext>
            </a:extLst>
          </p:cNvPr>
          <p:cNvSpPr/>
          <p:nvPr/>
        </p:nvSpPr>
        <p:spPr>
          <a:xfrm>
            <a:off x="7435209" y="4573044"/>
            <a:ext cx="225425" cy="2222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435209" y="5514348"/>
            <a:ext cx="3820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368599"/>
                </a:solidFill>
                <a:latin typeface="Ubuntu" panose="020B0504030602030204" pitchFamily="34" charset="0"/>
                <a:cs typeface="Times New Roman" panose="02020603050405020304" pitchFamily="18" charset="0"/>
              </a:rPr>
              <a:t>43:05:320801:3483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011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xmlns="" id="{AF26E34C-CDDA-427D-B633-EAD2F6D691BD}"/>
              </a:ext>
            </a:extLst>
          </p:cNvPr>
          <p:cNvSpPr txBox="1">
            <a:spLocks/>
          </p:cNvSpPr>
          <p:nvPr/>
        </p:nvSpPr>
        <p:spPr bwMode="auto">
          <a:xfrm>
            <a:off x="714375" y="161925"/>
            <a:ext cx="10515600" cy="3159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Меры поддержки (муниципальный уровень)</a:t>
            </a:r>
          </a:p>
        </p:txBody>
      </p:sp>
      <p:sp>
        <p:nvSpPr>
          <p:cNvPr id="11276" name="Прямоугольник 7">
            <a:extLst>
              <a:ext uri="{FF2B5EF4-FFF2-40B4-BE49-F238E27FC236}">
                <a16:creationId xmlns:a16="http://schemas.microsoft.com/office/drawing/2014/main" xmlns="" id="{4F0A8915-FBF6-40C3-B87B-DDA94EE1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5288" y="4868862"/>
            <a:ext cx="5234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4617B"/>
                </a:solidFill>
                <a:latin typeface="Ubuntu" panose="020B0504030602030204" pitchFamily="34" charset="0"/>
              </a:rPr>
              <a:t> </a:t>
            </a: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D622BCBF-4825-4438-953A-E8D4E2320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855174"/>
              </p:ext>
            </p:extLst>
          </p:nvPr>
        </p:nvGraphicFramePr>
        <p:xfrm>
          <a:off x="1178717" y="692700"/>
          <a:ext cx="10515599" cy="1660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278" name="Прямоугольник 7">
            <a:extLst>
              <a:ext uri="{FF2B5EF4-FFF2-40B4-BE49-F238E27FC236}">
                <a16:creationId xmlns:a16="http://schemas.microsoft.com/office/drawing/2014/main" xmlns="" id="{BF1008E8-287B-462E-9E01-6347E0BC5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1724025"/>
            <a:ext cx="3340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Допускается обращение как с готовым бизнес-планом, так и с бизнес-идеей</a:t>
            </a:r>
          </a:p>
        </p:txBody>
      </p:sp>
      <p:sp>
        <p:nvSpPr>
          <p:cNvPr id="11279" name="Прямоугольник 7">
            <a:extLst>
              <a:ext uri="{FF2B5EF4-FFF2-40B4-BE49-F238E27FC236}">
                <a16:creationId xmlns:a16="http://schemas.microsoft.com/office/drawing/2014/main" xmlns="" id="{6FF0A031-685A-4A14-9C47-30DF11663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1717675"/>
            <a:ext cx="3340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Осуществляется первичная консультация, проводится совместный анализ проекта, определяются потребности в мерах финансовой и методической поддержки, производственных площадях</a:t>
            </a:r>
          </a:p>
        </p:txBody>
      </p:sp>
      <p:sp>
        <p:nvSpPr>
          <p:cNvPr id="11280" name="Прямоугольник 7">
            <a:extLst>
              <a:ext uri="{FF2B5EF4-FFF2-40B4-BE49-F238E27FC236}">
                <a16:creationId xmlns:a16="http://schemas.microsoft.com/office/drawing/2014/main" xmlns="" id="{26AC543A-EF61-4018-9A4D-2568AFEE8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5" y="1724025"/>
            <a:ext cx="3340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4617B"/>
                </a:solidFill>
                <a:latin typeface="Ubuntu" panose="020B0504030602030204" pitchFamily="34" charset="0"/>
                <a:sym typeface="PFBeauSansPro-Regular"/>
              </a:rPr>
              <a:t>Формируется перечень институтов развития и мер поддержки в соответствии с параметрами инвестиционного проекта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4000783F-6B20-428A-90D0-C89BFDE1E288}"/>
              </a:ext>
            </a:extLst>
          </p:cNvPr>
          <p:cNvSpPr txBox="1">
            <a:spLocks/>
          </p:cNvSpPr>
          <p:nvPr/>
        </p:nvSpPr>
        <p:spPr>
          <a:xfrm>
            <a:off x="9556750" y="161926"/>
            <a:ext cx="2495550" cy="588714"/>
          </a:xfrm>
          <a:prstGeom prst="rect">
            <a:avLst/>
          </a:prstGeom>
        </p:spPr>
        <p:txBody>
          <a:bodyPr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56C39914-07AB-D72C-C3B8-E7BE7DDFBAB0}"/>
              </a:ext>
            </a:extLst>
          </p:cNvPr>
          <p:cNvCxnSpPr>
            <a:cxnSpLocks/>
          </p:cNvCxnSpPr>
          <p:nvPr/>
        </p:nvCxnSpPr>
        <p:spPr>
          <a:xfrm>
            <a:off x="6349168" y="3611795"/>
            <a:ext cx="5060704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E19C231C-6D16-B26F-EBFB-2841D0848473}"/>
              </a:ext>
            </a:extLst>
          </p:cNvPr>
          <p:cNvCxnSpPr>
            <a:cxnSpLocks/>
          </p:cNvCxnSpPr>
          <p:nvPr/>
        </p:nvCxnSpPr>
        <p:spPr>
          <a:xfrm>
            <a:off x="6371565" y="3611795"/>
            <a:ext cx="0" cy="2213238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94B64325-0420-98B3-85D7-F11D1FA8F18E}"/>
              </a:ext>
            </a:extLst>
          </p:cNvPr>
          <p:cNvCxnSpPr>
            <a:cxnSpLocks/>
          </p:cNvCxnSpPr>
          <p:nvPr/>
        </p:nvCxnSpPr>
        <p:spPr>
          <a:xfrm>
            <a:off x="6371565" y="5835983"/>
            <a:ext cx="509077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2A22C414-F046-D99F-52E4-AB26ACF2BE58}"/>
              </a:ext>
            </a:extLst>
          </p:cNvPr>
          <p:cNvCxnSpPr>
            <a:cxnSpLocks/>
          </p:cNvCxnSpPr>
          <p:nvPr/>
        </p:nvCxnSpPr>
        <p:spPr>
          <a:xfrm>
            <a:off x="11409872" y="3611795"/>
            <a:ext cx="0" cy="2213238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350791" y="3596210"/>
            <a:ext cx="485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Оказание консультационной, финансовой поддержки </a:t>
            </a:r>
          </a:p>
          <a:p>
            <a:pPr algn="ctr" eaLnBrk="1" hangingPunct="1"/>
            <a: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субъектам МСП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20" name="Стрелка вправо 9">
            <a:extLst>
              <a:ext uri="{FF2B5EF4-FFF2-40B4-BE49-F238E27FC236}">
                <a16:creationId xmlns:a16="http://schemas.microsoft.com/office/drawing/2014/main" xmlns="" id="{571FB1EF-084B-4DD0-0278-B57034BE6AE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64530" y="4146768"/>
            <a:ext cx="428625" cy="285750"/>
          </a:xfrm>
          <a:prstGeom prst="rightArrow">
            <a:avLst>
              <a:gd name="adj1" fmla="val 50000"/>
              <a:gd name="adj2" fmla="val 50354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9C90375-DB37-4DB4-95BD-CF5D46764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1207" y="3982472"/>
            <a:ext cx="1312458" cy="6143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55237" y="4503956"/>
            <a:ext cx="453296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612820, Кировская область, Верхнекамский район, </a:t>
            </a:r>
          </a:p>
          <a:p>
            <a:pPr algn="ctr" eaLnBrk="1" hangingPunct="1"/>
            <a: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город </a:t>
            </a:r>
            <a:r>
              <a:rPr lang="ru-RU" sz="1200" b="1" dirty="0" err="1">
                <a:solidFill>
                  <a:srgbClr val="002060"/>
                </a:solidFill>
                <a:latin typeface="Ubuntu" panose="020B0504030602030204" pitchFamily="34" charset="0"/>
              </a:rPr>
              <a:t>Кирс</a:t>
            </a:r>
            <a: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, ул. Слободская, д.18</a:t>
            </a:r>
          </a:p>
          <a:p>
            <a:pPr algn="ctr" eaLnBrk="1" hangingPunct="1"/>
            <a: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телефон: (83339) 2-09-83</a:t>
            </a:r>
            <a:b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E-</a:t>
            </a:r>
            <a:r>
              <a:rPr lang="ru-RU" sz="1200" b="1" dirty="0" err="1">
                <a:solidFill>
                  <a:srgbClr val="002060"/>
                </a:solidFill>
                <a:latin typeface="Ubuntu" panose="020B0504030602030204" pitchFamily="34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: </a:t>
            </a:r>
            <a:r>
              <a:rPr lang="en-US" sz="1200" b="1" dirty="0">
                <a:solidFill>
                  <a:srgbClr val="002060"/>
                </a:solidFill>
                <a:latin typeface="Ubuntu" panose="020B0504030602030204" pitchFamily="34" charset="0"/>
                <a:hlinkClick r:id="rId8"/>
              </a:rPr>
              <a:t>kirsfond@yandex.ru</a:t>
            </a:r>
            <a:r>
              <a:rPr lang="en-US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 </a:t>
            </a:r>
            <a:r>
              <a:rPr lang="ru-RU" sz="1200" b="1" u="sng" dirty="0">
                <a:solidFill>
                  <a:srgbClr val="002060"/>
                </a:solidFill>
                <a:latin typeface="Ubuntu" panose="020B0504030602030204" pitchFamily="34" charset="0"/>
              </a:rPr>
              <a:t> </a:t>
            </a:r>
          </a:p>
          <a:p>
            <a:pPr algn="ctr" eaLnBrk="1" hangingPunct="1"/>
            <a: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Верхнекамский фонд поддержки малого и среднего предпринимательства «Бизнес-Партнер»</a:t>
            </a:r>
            <a:br>
              <a:rPr 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</a:b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xmlns="" id="{461DA6E5-AACA-850F-ADEB-0B06FFF98E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932406"/>
              </p:ext>
            </p:extLst>
          </p:nvPr>
        </p:nvGraphicFramePr>
        <p:xfrm>
          <a:off x="714375" y="3155323"/>
          <a:ext cx="5230813" cy="3337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xmlns="" id="{3CDC4D1B-4232-4D7A-8BDE-3C105AAD0D4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Меры поддержки (региональный уровень)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7B010BB4-973F-4949-AD41-DCC3F1E6601B}"/>
              </a:ext>
            </a:extLst>
          </p:cNvPr>
          <p:cNvCxnSpPr>
            <a:cxnSpLocks/>
          </p:cNvCxnSpPr>
          <p:nvPr/>
        </p:nvCxnSpPr>
        <p:spPr>
          <a:xfrm>
            <a:off x="7294164" y="744538"/>
            <a:ext cx="20638" cy="5845175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Прямоугольник 7">
            <a:extLst>
              <a:ext uri="{FF2B5EF4-FFF2-40B4-BE49-F238E27FC236}">
                <a16:creationId xmlns:a16="http://schemas.microsoft.com/office/drawing/2014/main" xmlns="" id="{96DE5674-4443-499D-B42D-BFC748E19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8" y="1661857"/>
            <a:ext cx="67753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Льготное кредитование. Гарантийное кредитование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Информационно-консультационные услуги, направленные на содействие развитию субъектов МСП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Образовательные услуги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Информационно-консультационные услуги, направленные на содействие развитию территориальных кластеров Кировской области</a:t>
            </a:r>
            <a:endParaRPr lang="en-US" altLang="ru-RU" sz="1200" b="1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sp>
        <p:nvSpPr>
          <p:cNvPr id="11269" name="Стрелка вправо 9">
            <a:extLst>
              <a:ext uri="{FF2B5EF4-FFF2-40B4-BE49-F238E27FC236}">
                <a16:creationId xmlns:a16="http://schemas.microsoft.com/office/drawing/2014/main" xmlns="" id="{7E09FB0C-D535-490D-82E2-624128B27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326" y="2090044"/>
            <a:ext cx="430212" cy="285750"/>
          </a:xfrm>
          <a:prstGeom prst="rightArrow">
            <a:avLst>
              <a:gd name="adj1" fmla="val 50000"/>
              <a:gd name="adj2" fmla="val 50290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70" name="Стрелка вправо 9">
            <a:extLst>
              <a:ext uri="{FF2B5EF4-FFF2-40B4-BE49-F238E27FC236}">
                <a16:creationId xmlns:a16="http://schemas.microsoft.com/office/drawing/2014/main" xmlns="" id="{CC584201-15AF-4428-AE48-A9576D1B0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213" y="3206767"/>
            <a:ext cx="447675" cy="312738"/>
          </a:xfrm>
          <a:prstGeom prst="rightArrow">
            <a:avLst>
              <a:gd name="adj1" fmla="val 50000"/>
              <a:gd name="adj2" fmla="val 50260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71" name="Прямоугольник 7">
            <a:extLst>
              <a:ext uri="{FF2B5EF4-FFF2-40B4-BE49-F238E27FC236}">
                <a16:creationId xmlns:a16="http://schemas.microsoft.com/office/drawing/2014/main" xmlns="" id="{95F7ED7D-6AF9-42AF-9B75-49D822CCF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72" y="2859932"/>
            <a:ext cx="6610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Антикризисные меры для бизнеса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Онлайн-сервисы для организации удалённой работы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«Горячие линии» для консультаций субъектов МСП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Цифровая платформа - представление услуг для предпринимателей в электронном виде</a:t>
            </a:r>
          </a:p>
        </p:txBody>
      </p:sp>
      <p:sp>
        <p:nvSpPr>
          <p:cNvPr id="11272" name="Прямоугольник 7">
            <a:extLst>
              <a:ext uri="{FF2B5EF4-FFF2-40B4-BE49-F238E27FC236}">
                <a16:creationId xmlns:a16="http://schemas.microsoft.com/office/drawing/2014/main" xmlns="" id="{AF36DDB9-BC26-4029-BB71-8675AE8ED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8" y="3893899"/>
            <a:ext cx="7108825" cy="73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Предоставление информационно-консультационной поддержки инвесторам,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комплексное сопровождение инвесторов, оказание прочей консультационно-методической помощи в целях реализации инвестиционной деятельности</a:t>
            </a:r>
          </a:p>
        </p:txBody>
      </p:sp>
      <p:sp>
        <p:nvSpPr>
          <p:cNvPr id="11273" name="Стрелка вправо 9">
            <a:extLst>
              <a:ext uri="{FF2B5EF4-FFF2-40B4-BE49-F238E27FC236}">
                <a16:creationId xmlns:a16="http://schemas.microsoft.com/office/drawing/2014/main" xmlns="" id="{C592F878-0362-4A78-87D9-A1E868E01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6258" y="4151080"/>
            <a:ext cx="447675" cy="296863"/>
          </a:xfrm>
          <a:prstGeom prst="rightArrow">
            <a:avLst>
              <a:gd name="adj1" fmla="val 50000"/>
              <a:gd name="adj2" fmla="val 5028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75" name="Прямоугольник 37">
            <a:extLst>
              <a:ext uri="{FF2B5EF4-FFF2-40B4-BE49-F238E27FC236}">
                <a16:creationId xmlns:a16="http://schemas.microsoft.com/office/drawing/2014/main" xmlns="" id="{D5109B09-7E0F-4E7A-ADB9-495E0E4EE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2932" y="4640897"/>
            <a:ext cx="19303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https://vk.com/airko43</a:t>
            </a: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</a:t>
            </a:r>
          </a:p>
        </p:txBody>
      </p:sp>
      <p:pic>
        <p:nvPicPr>
          <p:cNvPr id="11276" name="Рисунок 4">
            <a:extLst>
              <a:ext uri="{FF2B5EF4-FFF2-40B4-BE49-F238E27FC236}">
                <a16:creationId xmlns:a16="http://schemas.microsoft.com/office/drawing/2014/main" xmlns="" id="{96C875E2-8975-4BF1-A5CD-39F75AD7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08" y="2889504"/>
            <a:ext cx="1738215" cy="88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Рисунок 9">
            <a:extLst>
              <a:ext uri="{FF2B5EF4-FFF2-40B4-BE49-F238E27FC236}">
                <a16:creationId xmlns:a16="http://schemas.microsoft.com/office/drawing/2014/main" xmlns="" id="{FE253ADC-BB43-4242-9621-EB0824A5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251" y="1723819"/>
            <a:ext cx="2713873" cy="97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Прямоугольник 10">
            <a:extLst>
              <a:ext uri="{FF2B5EF4-FFF2-40B4-BE49-F238E27FC236}">
                <a16:creationId xmlns:a16="http://schemas.microsoft.com/office/drawing/2014/main" xmlns="" id="{F8EE2547-A926-457A-A708-0E7AB8FC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340" y="2579933"/>
            <a:ext cx="1574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https://kfpp.ru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sp>
        <p:nvSpPr>
          <p:cNvPr id="11279" name="Прямоугольник 12">
            <a:extLst>
              <a:ext uri="{FF2B5EF4-FFF2-40B4-BE49-F238E27FC236}">
                <a16:creationId xmlns:a16="http://schemas.microsoft.com/office/drawing/2014/main" xmlns="" id="{EFEE612D-A756-4F16-B847-8AD7E0044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2540" y="3580098"/>
            <a:ext cx="19277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https:</a:t>
            </a: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мойбизнес-43.рф</a:t>
            </a:r>
          </a:p>
        </p:txBody>
      </p:sp>
      <p:sp>
        <p:nvSpPr>
          <p:cNvPr id="11280" name="Стрелка вправо 9">
            <a:extLst>
              <a:ext uri="{FF2B5EF4-FFF2-40B4-BE49-F238E27FC236}">
                <a16:creationId xmlns:a16="http://schemas.microsoft.com/office/drawing/2014/main" xmlns="" id="{8451F0E3-9E47-4031-9537-AE4DEE77D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1083" y="5082269"/>
            <a:ext cx="442912" cy="280987"/>
          </a:xfrm>
          <a:prstGeom prst="rightArrow">
            <a:avLst>
              <a:gd name="adj1" fmla="val 50000"/>
              <a:gd name="adj2" fmla="val 5017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81" name="Прямоугольник 7">
            <a:extLst>
              <a:ext uri="{FF2B5EF4-FFF2-40B4-BE49-F238E27FC236}">
                <a16:creationId xmlns:a16="http://schemas.microsoft.com/office/drawing/2014/main" xmlns="" id="{07F2EA30-39C6-4025-8A76-CD9248FF2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9" y="4950367"/>
            <a:ext cx="6427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Информирование, консультирование, семинары, мастер-классы, патентные и маркетинговые исследования, подготовка и экспертиза экспортного контракта, поиск иностранного партнера, бизнес-миссии, международные выставки</a:t>
            </a:r>
          </a:p>
        </p:txBody>
      </p:sp>
      <p:pic>
        <p:nvPicPr>
          <p:cNvPr id="11282" name="Picture 2" descr="C:\Users\user\Desktop\Логотип Центра.png">
            <a:extLst>
              <a:ext uri="{FF2B5EF4-FFF2-40B4-BE49-F238E27FC236}">
                <a16:creationId xmlns:a16="http://schemas.microsoft.com/office/drawing/2014/main" xmlns="" id="{732830C4-4E88-4733-A448-E5690E46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03" y="4970118"/>
            <a:ext cx="820285" cy="8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Прямоугольник 7">
            <a:extLst>
              <a:ext uri="{FF2B5EF4-FFF2-40B4-BE49-F238E27FC236}">
                <a16:creationId xmlns:a16="http://schemas.microsoft.com/office/drawing/2014/main" xmlns="" id="{74BC08E0-6146-40E8-8EB4-224ECFDB1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8115" y="4952861"/>
            <a:ext cx="2489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sym typeface="PFBeauSansPro-Regular"/>
              </a:rPr>
              <a:t>АНО «Центр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sym typeface="PFBeauSansPro-Regular"/>
              </a:rPr>
              <a:t>поддержки экспорта»</a:t>
            </a:r>
          </a:p>
        </p:txBody>
      </p:sp>
      <p:sp>
        <p:nvSpPr>
          <p:cNvPr id="11284" name="Прямоугольник 40">
            <a:extLst>
              <a:ext uri="{FF2B5EF4-FFF2-40B4-BE49-F238E27FC236}">
                <a16:creationId xmlns:a16="http://schemas.microsoft.com/office/drawing/2014/main" xmlns="" id="{FB517D04-3F49-4CF8-9AB8-982BD6808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4791" y="5562213"/>
            <a:ext cx="17491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http://exportkirov.ru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7D20DA1B-B160-4653-B770-1449349D0AFC}"/>
              </a:ext>
            </a:extLst>
          </p:cNvPr>
          <p:cNvCxnSpPr>
            <a:cxnSpLocks/>
          </p:cNvCxnSpPr>
          <p:nvPr/>
        </p:nvCxnSpPr>
        <p:spPr>
          <a:xfrm>
            <a:off x="120650" y="1667109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7" name="TextBox 41">
            <a:extLst>
              <a:ext uri="{FF2B5EF4-FFF2-40B4-BE49-F238E27FC236}">
                <a16:creationId xmlns:a16="http://schemas.microsoft.com/office/drawing/2014/main" xmlns="" id="{FCC9DE10-2D02-4D5D-9423-638D1D2C7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8000" y="1365032"/>
            <a:ext cx="1868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prom@ako.kirov.ru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pic>
        <p:nvPicPr>
          <p:cNvPr id="11288" name="Picture 26">
            <a:extLst>
              <a:ext uri="{FF2B5EF4-FFF2-40B4-BE49-F238E27FC236}">
                <a16:creationId xmlns:a16="http://schemas.microsoft.com/office/drawing/2014/main" xmlns="" id="{1E4B564F-258E-4E74-B4D9-D9AC5002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08" y="740984"/>
            <a:ext cx="7524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9" name="Стрелка вправо 9">
            <a:extLst>
              <a:ext uri="{FF2B5EF4-FFF2-40B4-BE49-F238E27FC236}">
                <a16:creationId xmlns:a16="http://schemas.microsoft.com/office/drawing/2014/main" xmlns="" id="{85F2F5AA-BEA2-4F47-8E46-F6DEA53FB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326" y="1030487"/>
            <a:ext cx="436562" cy="301625"/>
          </a:xfrm>
          <a:prstGeom prst="rightArrow">
            <a:avLst>
              <a:gd name="adj1" fmla="val 50000"/>
              <a:gd name="adj2" fmla="val 50477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1290" name="Прямоугольник 7">
            <a:extLst>
              <a:ext uri="{FF2B5EF4-FFF2-40B4-BE49-F238E27FC236}">
                <a16:creationId xmlns:a16="http://schemas.microsoft.com/office/drawing/2014/main" xmlns="" id="{16ADC3E0-2BA1-412C-90EC-5FA97FBBF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669" y="637597"/>
            <a:ext cx="6454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Гранты субъектам МСП, занимающимся социально значимыми видами деятельности или субъектам МСП, созданным физическими лицами в возрасте до 25 лет включительно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</a:rPr>
              <a:t>Уполномоченный орган по заключению соглашений об осуществлении деятельности на ТОР</a:t>
            </a:r>
            <a:endParaRPr lang="ru-RU" altLang="ru-RU" sz="1400" b="1" dirty="0">
              <a:solidFill>
                <a:srgbClr val="002060"/>
              </a:solidFill>
            </a:endParaRPr>
          </a:p>
        </p:txBody>
      </p:sp>
      <p:sp>
        <p:nvSpPr>
          <p:cNvPr id="11291" name="Прямоугольник 7">
            <a:extLst>
              <a:ext uri="{FF2B5EF4-FFF2-40B4-BE49-F238E27FC236}">
                <a16:creationId xmlns:a16="http://schemas.microsoft.com/office/drawing/2014/main" xmlns="" id="{6DCFFF1D-A6F2-4D10-BABE-49A345BCC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453" y="742150"/>
            <a:ext cx="252279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2060"/>
                </a:solidFill>
              </a:rPr>
              <a:t>Министерство промышленности, предпринимательства и торговли Кировской области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46FC598E-9C77-46BB-A988-265F1E0BBE51}"/>
              </a:ext>
            </a:extLst>
          </p:cNvPr>
          <p:cNvCxnSpPr>
            <a:cxnSpLocks/>
          </p:cNvCxnSpPr>
          <p:nvPr/>
        </p:nvCxnSpPr>
        <p:spPr>
          <a:xfrm>
            <a:off x="120650" y="2856932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E9BECBCC-A50C-4BEF-B761-575EBFA62310}"/>
              </a:ext>
            </a:extLst>
          </p:cNvPr>
          <p:cNvCxnSpPr>
            <a:cxnSpLocks/>
          </p:cNvCxnSpPr>
          <p:nvPr/>
        </p:nvCxnSpPr>
        <p:spPr>
          <a:xfrm>
            <a:off x="120051" y="3857097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4ED6E3E4-BDC9-4E89-A276-53956D474489}"/>
              </a:ext>
            </a:extLst>
          </p:cNvPr>
          <p:cNvCxnSpPr>
            <a:cxnSpLocks/>
          </p:cNvCxnSpPr>
          <p:nvPr/>
        </p:nvCxnSpPr>
        <p:spPr>
          <a:xfrm>
            <a:off x="136525" y="4917896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50F28E3-55DF-4CD0-AEAB-22B6FC60D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5033" y="3926261"/>
            <a:ext cx="830867" cy="752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4497A20-8587-420A-B9AC-80882548F39E}"/>
              </a:ext>
            </a:extLst>
          </p:cNvPr>
          <p:cNvSpPr/>
          <p:nvPr/>
        </p:nvSpPr>
        <p:spPr>
          <a:xfrm>
            <a:off x="7804597" y="4284714"/>
            <a:ext cx="2689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2060"/>
                </a:solidFill>
              </a:rPr>
              <a:t>Агентство инвестиционного развития</a:t>
            </a:r>
          </a:p>
          <a:p>
            <a:r>
              <a:rPr lang="ru-RU" sz="1000" b="1" dirty="0">
                <a:solidFill>
                  <a:srgbClr val="002060"/>
                </a:solidFill>
              </a:rPr>
              <a:t>Кировской области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644C3900-B9C7-A5CB-5B31-2C93AB4BF83A}"/>
              </a:ext>
            </a:extLst>
          </p:cNvPr>
          <p:cNvCxnSpPr>
            <a:cxnSpLocks/>
          </p:cNvCxnSpPr>
          <p:nvPr/>
        </p:nvCxnSpPr>
        <p:spPr>
          <a:xfrm>
            <a:off x="147638" y="5871682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2">
            <a:extLst>
              <a:ext uri="{FF2B5EF4-FFF2-40B4-BE49-F238E27FC236}">
                <a16:creationId xmlns:a16="http://schemas.microsoft.com/office/drawing/2014/main" xmlns="" id="{89C1ED26-C53E-60D4-D391-8E1FD1D5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623" y="5999910"/>
            <a:ext cx="2670487" cy="44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41">
            <a:extLst>
              <a:ext uri="{FF2B5EF4-FFF2-40B4-BE49-F238E27FC236}">
                <a16:creationId xmlns:a16="http://schemas.microsoft.com/office/drawing/2014/main" xmlns="" id="{A31E4D20-2CFA-C12E-E109-057D8BC12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2710" y="6364916"/>
            <a:ext cx="1906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https://frp.kirovreg.ru/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5532EC-C65D-8EFA-7236-B54D7F5D1A1E}"/>
              </a:ext>
            </a:extLst>
          </p:cNvPr>
          <p:cNvSpPr txBox="1"/>
          <p:nvPr/>
        </p:nvSpPr>
        <p:spPr>
          <a:xfrm>
            <a:off x="562637" y="5904153"/>
            <a:ext cx="619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Программа льготных займов, субсидии промпредприятиям на уплату процентов по кредитам,  финансовое обеспечение лизинговых проектов</a:t>
            </a:r>
          </a:p>
        </p:txBody>
      </p:sp>
      <p:sp>
        <p:nvSpPr>
          <p:cNvPr id="12" name="Стрелка вправо 9">
            <a:extLst>
              <a:ext uri="{FF2B5EF4-FFF2-40B4-BE49-F238E27FC236}">
                <a16:creationId xmlns:a16="http://schemas.microsoft.com/office/drawing/2014/main" xmlns="" id="{8DFE2A63-AB57-3202-53FB-A7CC7CA91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110" y="6061148"/>
            <a:ext cx="442912" cy="280987"/>
          </a:xfrm>
          <a:prstGeom prst="rightArrow">
            <a:avLst>
              <a:gd name="adj1" fmla="val 50000"/>
              <a:gd name="adj2" fmla="val 50178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F8D51E79-F3AD-4A92-88F4-172C483967D9}"/>
              </a:ext>
            </a:extLst>
          </p:cNvPr>
          <p:cNvSpPr txBox="1">
            <a:spLocks/>
          </p:cNvSpPr>
          <p:nvPr/>
        </p:nvSpPr>
        <p:spPr>
          <a:xfrm>
            <a:off x="9117222" y="90152"/>
            <a:ext cx="3227177" cy="5474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7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</p:spTree>
    <p:extLst>
      <p:ext uri="{BB962C8B-B14F-4D97-AF65-F5344CB8AC3E}">
        <p14:creationId xmlns:p14="http://schemas.microsoft.com/office/powerpoint/2010/main" val="349908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xmlns="" id="{D2BEBE27-281B-47A0-9002-676D4809369D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276A7C"/>
                </a:solidFill>
                <a:latin typeface="Ubuntu" panose="020B0504030602030204" pitchFamily="34" charset="0"/>
                <a:ea typeface="+mj-ea"/>
                <a:cs typeface="+mj-cs"/>
              </a:rPr>
              <a:t>Меры поддержки (федеральный уровень)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374E136-B7FD-4338-A316-01E0FF4F59E3}"/>
              </a:ext>
            </a:extLst>
          </p:cNvPr>
          <p:cNvCxnSpPr/>
          <p:nvPr/>
        </p:nvCxnSpPr>
        <p:spPr>
          <a:xfrm rot="16200000" flipH="1">
            <a:off x="4678362" y="3752851"/>
            <a:ext cx="5514975" cy="1905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CC00166-0393-4A00-8406-8AB08EBAB249}"/>
              </a:ext>
            </a:extLst>
          </p:cNvPr>
          <p:cNvCxnSpPr>
            <a:cxnSpLocks/>
          </p:cNvCxnSpPr>
          <p:nvPr/>
        </p:nvCxnSpPr>
        <p:spPr>
          <a:xfrm>
            <a:off x="398463" y="1730375"/>
            <a:ext cx="11237912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BE928A27-66B7-429F-8602-9C18C1187A11}"/>
              </a:ext>
            </a:extLst>
          </p:cNvPr>
          <p:cNvCxnSpPr>
            <a:cxnSpLocks/>
          </p:cNvCxnSpPr>
          <p:nvPr/>
        </p:nvCxnSpPr>
        <p:spPr>
          <a:xfrm>
            <a:off x="428625" y="5202238"/>
            <a:ext cx="1127760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Прямоугольник 7">
            <a:extLst>
              <a:ext uri="{FF2B5EF4-FFF2-40B4-BE49-F238E27FC236}">
                <a16:creationId xmlns:a16="http://schemas.microsoft.com/office/drawing/2014/main" xmlns="" id="{3FA1F56C-CA75-41B6-81CC-461C2772F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879475"/>
            <a:ext cx="6419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Финансирование расходов по экспортному контракту, компенсация части затрат на транспортировку продукции, финансирование текущих расходов по экспортным поставкам</a:t>
            </a:r>
          </a:p>
        </p:txBody>
      </p:sp>
      <p:sp>
        <p:nvSpPr>
          <p:cNvPr id="12295" name="Стрелка вправо 9">
            <a:extLst>
              <a:ext uri="{FF2B5EF4-FFF2-40B4-BE49-F238E27FC236}">
                <a16:creationId xmlns:a16="http://schemas.microsoft.com/office/drawing/2014/main" xmlns="" id="{3694B74E-553C-49AA-ABA4-4F2ADC1FC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975" y="1109663"/>
            <a:ext cx="438150" cy="285750"/>
          </a:xfrm>
          <a:prstGeom prst="rightArrow">
            <a:avLst>
              <a:gd name="adj1" fmla="val 50000"/>
              <a:gd name="adj2" fmla="val 50352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2296" name="Стрелка вправо 9">
            <a:extLst>
              <a:ext uri="{FF2B5EF4-FFF2-40B4-BE49-F238E27FC236}">
                <a16:creationId xmlns:a16="http://schemas.microsoft.com/office/drawing/2014/main" xmlns="" id="{3BB1290C-41AD-4B41-A5DE-E6228A386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975" y="5634038"/>
            <a:ext cx="438150" cy="285750"/>
          </a:xfrm>
          <a:prstGeom prst="rightArrow">
            <a:avLst>
              <a:gd name="adj1" fmla="val 50000"/>
              <a:gd name="adj2" fmla="val 50352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B5031468-9600-4181-A4A9-14B19925CAB0}"/>
              </a:ext>
            </a:extLst>
          </p:cNvPr>
          <p:cNvCxnSpPr>
            <a:cxnSpLocks/>
          </p:cNvCxnSpPr>
          <p:nvPr/>
        </p:nvCxnSpPr>
        <p:spPr>
          <a:xfrm flipV="1">
            <a:off x="428625" y="3371850"/>
            <a:ext cx="11217275" cy="5715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Прямоугольник 7">
            <a:extLst>
              <a:ext uri="{FF2B5EF4-FFF2-40B4-BE49-F238E27FC236}">
                <a16:creationId xmlns:a16="http://schemas.microsoft.com/office/drawing/2014/main" xmlns="" id="{EF98703F-739A-41E2-9894-FDC1E361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5551488"/>
            <a:ext cx="60817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Программа льготных займов, субсидии промпредприятиям на уплату процентов по кредитам,  финансовое обеспечение лизинговых проектов</a:t>
            </a:r>
          </a:p>
        </p:txBody>
      </p:sp>
      <p:sp>
        <p:nvSpPr>
          <p:cNvPr id="12299" name="Стрелка вправо 9">
            <a:extLst>
              <a:ext uri="{FF2B5EF4-FFF2-40B4-BE49-F238E27FC236}">
                <a16:creationId xmlns:a16="http://schemas.microsoft.com/office/drawing/2014/main" xmlns="" id="{039C2EFE-7CCF-48AA-B6DE-51BD63CF5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975" y="4089400"/>
            <a:ext cx="428625" cy="285750"/>
          </a:xfrm>
          <a:prstGeom prst="rightArrow">
            <a:avLst>
              <a:gd name="adj1" fmla="val 50000"/>
              <a:gd name="adj2" fmla="val 50354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2300" name="Picture 13" descr="http://export57.ru/files/sitebanners/REC.jpg">
            <a:extLst>
              <a:ext uri="{FF2B5EF4-FFF2-40B4-BE49-F238E27FC236}">
                <a16:creationId xmlns:a16="http://schemas.microsoft.com/office/drawing/2014/main" xmlns="" id="{B81053A5-BA2D-42FD-8BAD-F7F8D456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8" y="746125"/>
            <a:ext cx="20383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Прямоугольник 38">
            <a:extLst>
              <a:ext uri="{FF2B5EF4-FFF2-40B4-BE49-F238E27FC236}">
                <a16:creationId xmlns:a16="http://schemas.microsoft.com/office/drawing/2014/main" xmlns="" id="{929451F0-7465-47E9-8F95-B7A289E66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5613" y="1389063"/>
            <a:ext cx="25010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https://www.exportcenter.ru</a:t>
            </a:r>
            <a:endParaRPr lang="ru-RU" altLang="ru-RU" sz="13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2302" name="Прямоугольник 7">
            <a:extLst>
              <a:ext uri="{FF2B5EF4-FFF2-40B4-BE49-F238E27FC236}">
                <a16:creationId xmlns:a16="http://schemas.microsoft.com/office/drawing/2014/main" xmlns="" id="{967496E8-1C84-41EA-AD77-2868C28A7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13" y="1803284"/>
            <a:ext cx="6367462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В моногородах: финансирование инвестиционных проектов (в форме займов от 5 до 250 млн. рублей – 0% годовых, от 250 до 1 000 млн. рублей – 5% годовых; в форме займа под проекты концессий, ГЧП, МЧП от 25 до 250 млн. рублей – 0% годовых, от 250 до 1 000 млн. рублей – 5% годовых), </a:t>
            </a:r>
            <a:r>
              <a:rPr lang="ru-RU" altLang="ru-RU" sz="1300" b="1" dirty="0" err="1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софинансирование</a:t>
            </a:r>
            <a:r>
              <a:rPr lang="ru-RU" altLang="ru-RU" sz="13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расходов субъектов РФ на объекты инфраструктуры, в т.ч. социальной, необходимых для реализации новых инвестиционных проектов</a:t>
            </a:r>
          </a:p>
        </p:txBody>
      </p:sp>
      <p:sp>
        <p:nvSpPr>
          <p:cNvPr id="12304" name="Стрелка вправо 9">
            <a:extLst>
              <a:ext uri="{FF2B5EF4-FFF2-40B4-BE49-F238E27FC236}">
                <a16:creationId xmlns:a16="http://schemas.microsoft.com/office/drawing/2014/main" xmlns="" id="{85F190F5-E062-4668-8B9D-4BB112A05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0" y="2312988"/>
            <a:ext cx="428625" cy="285750"/>
          </a:xfrm>
          <a:prstGeom prst="rightArrow">
            <a:avLst>
              <a:gd name="adj1" fmla="val 50000"/>
              <a:gd name="adj2" fmla="val 50354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2305" name="Picture 7" descr="http://corpmsp.ru/local/dist/images/desc-logo.png">
            <a:extLst>
              <a:ext uri="{FF2B5EF4-FFF2-40B4-BE49-F238E27FC236}">
                <a16:creationId xmlns:a16="http://schemas.microsoft.com/office/drawing/2014/main" xmlns="" id="{86BBFBF9-D4AB-44E4-8304-29F1D8A20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502025"/>
            <a:ext cx="2286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5" descr="https://www.mspbank.ru/templates/index/img/LOGOmsp.jpg">
            <a:extLst>
              <a:ext uri="{FF2B5EF4-FFF2-40B4-BE49-F238E27FC236}">
                <a16:creationId xmlns:a16="http://schemas.microsoft.com/office/drawing/2014/main" xmlns="" id="{C4E9D042-6898-4F89-81B6-A443FF04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4640263"/>
            <a:ext cx="1809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Прямоугольник 7">
            <a:extLst>
              <a:ext uri="{FF2B5EF4-FFF2-40B4-BE49-F238E27FC236}">
                <a16:creationId xmlns:a16="http://schemas.microsoft.com/office/drawing/2014/main" xmlns="" id="{AA2BD5D0-2DD8-4791-9604-06E5F58CD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" y="4099552"/>
            <a:ext cx="6081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Финансовая, кредитная, лизинговая поддержка</a:t>
            </a:r>
          </a:p>
        </p:txBody>
      </p:sp>
      <p:sp>
        <p:nvSpPr>
          <p:cNvPr id="12308" name="Прямоугольник 36">
            <a:extLst>
              <a:ext uri="{FF2B5EF4-FFF2-40B4-BE49-F238E27FC236}">
                <a16:creationId xmlns:a16="http://schemas.microsoft.com/office/drawing/2014/main" xmlns="" id="{65D63023-2E2A-43BB-A5F4-CD11A5840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4358" y="4839818"/>
            <a:ext cx="168828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https://corpmsp.ru</a:t>
            </a:r>
            <a:endParaRPr lang="ru-RU" altLang="ru-RU" sz="13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F8D51E79-F3AD-4A92-88F4-172C483967D9}"/>
              </a:ext>
            </a:extLst>
          </p:cNvPr>
          <p:cNvSpPr txBox="1">
            <a:spLocks/>
          </p:cNvSpPr>
          <p:nvPr/>
        </p:nvSpPr>
        <p:spPr>
          <a:xfrm>
            <a:off x="8886422" y="188913"/>
            <a:ext cx="3052293" cy="409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7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12310" name="Picture 11" descr="https://www.tpprf-leasing.ru/workdir/photos/frp_582_416.png">
            <a:extLst>
              <a:ext uri="{FF2B5EF4-FFF2-40B4-BE49-F238E27FC236}">
                <a16:creationId xmlns:a16="http://schemas.microsoft.com/office/drawing/2014/main" xmlns="" id="{904171BF-E12F-47FC-83AB-DAD8ED30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34" y="5596085"/>
            <a:ext cx="2467382" cy="50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Прямоугольник 41">
            <a:extLst>
              <a:ext uri="{FF2B5EF4-FFF2-40B4-BE49-F238E27FC236}">
                <a16:creationId xmlns:a16="http://schemas.microsoft.com/office/drawing/2014/main" xmlns="" id="{8879095F-6244-4BA0-A33A-E1FB84DDF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6251" y="6143481"/>
            <a:ext cx="139012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https://frprf.ru</a:t>
            </a:r>
            <a:endParaRPr lang="ru-RU" altLang="ru-RU" sz="13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2316" name="TextBox 31">
            <a:extLst>
              <a:ext uri="{FF2B5EF4-FFF2-40B4-BE49-F238E27FC236}">
                <a16:creationId xmlns:a16="http://schemas.microsoft.com/office/drawing/2014/main" xmlns="" id="{A0D1F325-E727-42E0-9A32-A698C627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0600" y="2995410"/>
            <a:ext cx="168751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300" b="1" dirty="0">
                <a:solidFill>
                  <a:srgbClr val="002060"/>
                </a:solidFill>
                <a:latin typeface="Ubuntu" panose="020B0504030602030204" pitchFamily="34" charset="0"/>
              </a:rPr>
              <a:t>https://</a:t>
            </a:r>
            <a:r>
              <a:rPr lang="ru-RU" altLang="ru-RU" sz="1300" b="1" dirty="0" err="1">
                <a:solidFill>
                  <a:srgbClr val="002060"/>
                </a:solidFill>
                <a:latin typeface="Ubuntu" panose="020B0504030602030204" pitchFamily="34" charset="0"/>
              </a:rPr>
              <a:t>вэб.рф</a:t>
            </a:r>
            <a:r>
              <a:rPr lang="ru-RU" altLang="ru-RU" sz="1300" b="1" dirty="0">
                <a:solidFill>
                  <a:srgbClr val="002060"/>
                </a:solidFill>
                <a:latin typeface="Ubuntu" panose="020B0504030602030204" pitchFamily="34" charset="0"/>
              </a:rPr>
              <a:t>/</a:t>
            </a:r>
          </a:p>
        </p:txBody>
      </p:sp>
      <p:pic>
        <p:nvPicPr>
          <p:cNvPr id="12317" name="Picture 31" descr="ВЭБ.РФ">
            <a:extLst>
              <a:ext uri="{FF2B5EF4-FFF2-40B4-BE49-F238E27FC236}">
                <a16:creationId xmlns:a16="http://schemas.microsoft.com/office/drawing/2014/main" xmlns="" id="{B7825D02-12F9-4D76-83C3-7D638462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813" y="1986902"/>
            <a:ext cx="887412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682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xmlns="" id="{3CDC4D1B-4232-4D7A-8BDE-3C105AAD0D4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2409466" cy="25136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Контакты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7B010BB4-973F-4949-AD41-DCC3F1E6601B}"/>
              </a:ext>
            </a:extLst>
          </p:cNvPr>
          <p:cNvCxnSpPr>
            <a:cxnSpLocks/>
          </p:cNvCxnSpPr>
          <p:nvPr/>
        </p:nvCxnSpPr>
        <p:spPr>
          <a:xfrm>
            <a:off x="5610999" y="628968"/>
            <a:ext cx="20638" cy="5845175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Прямоугольник 37">
            <a:extLst>
              <a:ext uri="{FF2B5EF4-FFF2-40B4-BE49-F238E27FC236}">
                <a16:creationId xmlns:a16="http://schemas.microsoft.com/office/drawing/2014/main" xmlns="" id="{D5109B09-7E0F-4E7A-ADB9-495E0E4EE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005" y="5235985"/>
            <a:ext cx="3799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https://kirov-invest.ru/</a:t>
            </a: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,   </a:t>
            </a: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https://vk.com/airko43</a:t>
            </a:r>
            <a:r>
              <a:rPr lang="ru-RU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</a:t>
            </a:r>
          </a:p>
        </p:txBody>
      </p:sp>
      <p:pic>
        <p:nvPicPr>
          <p:cNvPr id="11276" name="Рисунок 4">
            <a:extLst>
              <a:ext uri="{FF2B5EF4-FFF2-40B4-BE49-F238E27FC236}">
                <a16:creationId xmlns:a16="http://schemas.microsoft.com/office/drawing/2014/main" xmlns="" id="{96C875E2-8975-4BF1-A5CD-39F75AD7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1" y="3075188"/>
            <a:ext cx="225107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Рисунок 9">
            <a:extLst>
              <a:ext uri="{FF2B5EF4-FFF2-40B4-BE49-F238E27FC236}">
                <a16:creationId xmlns:a16="http://schemas.microsoft.com/office/drawing/2014/main" xmlns="" id="{FE253ADC-BB43-4242-9621-EB0824A5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885359"/>
            <a:ext cx="302101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2" descr="C:\Users\user\Desktop\Логотип Центра.png">
            <a:extLst>
              <a:ext uri="{FF2B5EF4-FFF2-40B4-BE49-F238E27FC236}">
                <a16:creationId xmlns:a16="http://schemas.microsoft.com/office/drawing/2014/main" xmlns="" id="{732830C4-4E88-4733-A448-E5690E46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8" y="5634699"/>
            <a:ext cx="960438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3" name="Прямоугольник 7">
            <a:extLst>
              <a:ext uri="{FF2B5EF4-FFF2-40B4-BE49-F238E27FC236}">
                <a16:creationId xmlns:a16="http://schemas.microsoft.com/office/drawing/2014/main" xmlns="" id="{74BC08E0-6146-40E8-8EB4-224ECFDB1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885" y="5676530"/>
            <a:ext cx="2489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sym typeface="PFBeauSansPro-Regular"/>
              </a:rPr>
              <a:t>АНО «Центр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sym typeface="PFBeauSansPro-Regular"/>
              </a:rPr>
              <a:t>поддержки экспорта»</a:t>
            </a:r>
          </a:p>
        </p:txBody>
      </p:sp>
      <p:sp>
        <p:nvSpPr>
          <p:cNvPr id="11284" name="Прямоугольник 40">
            <a:extLst>
              <a:ext uri="{FF2B5EF4-FFF2-40B4-BE49-F238E27FC236}">
                <a16:creationId xmlns:a16="http://schemas.microsoft.com/office/drawing/2014/main" xmlns="" id="{FB517D04-3F49-4CF8-9AB8-982BD6808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2486" y="6392088"/>
            <a:ext cx="18918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https://exportkirov.ru/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21576CC6-5D9E-4D69-822C-89EB8CAD04AF}"/>
              </a:ext>
            </a:extLst>
          </p:cNvPr>
          <p:cNvSpPr txBox="1">
            <a:spLocks/>
          </p:cNvSpPr>
          <p:nvPr/>
        </p:nvSpPr>
        <p:spPr>
          <a:xfrm>
            <a:off x="9217819" y="124370"/>
            <a:ext cx="3452812" cy="315913"/>
          </a:xfrm>
          <a:prstGeom prst="rect">
            <a:avLst/>
          </a:prstGeom>
        </p:spPr>
        <p:txBody>
          <a:bodyPr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3600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7D20DA1B-B160-4653-B770-1449349D0AFC}"/>
              </a:ext>
            </a:extLst>
          </p:cNvPr>
          <p:cNvCxnSpPr>
            <a:cxnSpLocks/>
          </p:cNvCxnSpPr>
          <p:nvPr/>
        </p:nvCxnSpPr>
        <p:spPr>
          <a:xfrm>
            <a:off x="120650" y="1719263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7" name="TextBox 41">
            <a:extLst>
              <a:ext uri="{FF2B5EF4-FFF2-40B4-BE49-F238E27FC236}">
                <a16:creationId xmlns:a16="http://schemas.microsoft.com/office/drawing/2014/main" xmlns="" id="{FCC9DE10-2D02-4D5D-9423-638D1D2C7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917" y="1345016"/>
            <a:ext cx="2855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u="sng" dirty="0">
                <a:solidFill>
                  <a:srgbClr val="002060"/>
                </a:solidFill>
                <a:latin typeface="Ubuntu" panose="020B0504030602030204" pitchFamily="34" charset="0"/>
              </a:rPr>
              <a:t>https://prom.kirovreg.ru/</a:t>
            </a:r>
            <a:endParaRPr lang="ru-RU" altLang="ru-RU" sz="1200" b="1" u="sng" dirty="0">
              <a:solidFill>
                <a:srgbClr val="002060"/>
              </a:solidFill>
              <a:latin typeface="Ubuntu" panose="020B0504030602030204" pitchFamily="34" charset="0"/>
            </a:endParaRPr>
          </a:p>
        </p:txBody>
      </p:sp>
      <p:pic>
        <p:nvPicPr>
          <p:cNvPr id="11288" name="Picture 26">
            <a:extLst>
              <a:ext uri="{FF2B5EF4-FFF2-40B4-BE49-F238E27FC236}">
                <a16:creationId xmlns:a16="http://schemas.microsoft.com/office/drawing/2014/main" xmlns="" id="{1E4B564F-258E-4E74-B4D9-D9AC5002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2" y="624537"/>
            <a:ext cx="75247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Прямоугольник 7">
            <a:extLst>
              <a:ext uri="{FF2B5EF4-FFF2-40B4-BE49-F238E27FC236}">
                <a16:creationId xmlns:a16="http://schemas.microsoft.com/office/drawing/2014/main" xmlns="" id="{6DCFFF1D-A6F2-4D10-BABE-49A345BCC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614" y="797847"/>
            <a:ext cx="35798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1300" b="1" dirty="0">
                <a:solidFill>
                  <a:srgbClr val="002060"/>
                </a:solidFill>
              </a:rPr>
              <a:t>Министерство промышленности, предпринимательства и торговли Кировской области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46FC598E-9C77-46BB-A988-265F1E0BBE51}"/>
              </a:ext>
            </a:extLst>
          </p:cNvPr>
          <p:cNvCxnSpPr>
            <a:cxnSpLocks/>
          </p:cNvCxnSpPr>
          <p:nvPr/>
        </p:nvCxnSpPr>
        <p:spPr>
          <a:xfrm>
            <a:off x="120650" y="3060497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E9BECBCC-A50C-4BEF-B761-575EBFA62310}"/>
              </a:ext>
            </a:extLst>
          </p:cNvPr>
          <p:cNvCxnSpPr>
            <a:cxnSpLocks/>
          </p:cNvCxnSpPr>
          <p:nvPr/>
        </p:nvCxnSpPr>
        <p:spPr>
          <a:xfrm>
            <a:off x="136525" y="4277223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4ED6E3E4-BDC9-4E89-A276-53956D474489}"/>
              </a:ext>
            </a:extLst>
          </p:cNvPr>
          <p:cNvCxnSpPr>
            <a:cxnSpLocks/>
          </p:cNvCxnSpPr>
          <p:nvPr/>
        </p:nvCxnSpPr>
        <p:spPr>
          <a:xfrm>
            <a:off x="147638" y="5583238"/>
            <a:ext cx="1191895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50F28E3-55DF-4CD0-AEAB-22B6FC60D0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62" y="4467546"/>
            <a:ext cx="1168946" cy="965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4497A20-8587-420A-B9AC-80882548F39E}"/>
              </a:ext>
            </a:extLst>
          </p:cNvPr>
          <p:cNvSpPr/>
          <p:nvPr/>
        </p:nvSpPr>
        <p:spPr>
          <a:xfrm>
            <a:off x="1017566" y="5006638"/>
            <a:ext cx="32823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Ubuntu" panose="020B0504030602030204" pitchFamily="34" charset="0"/>
              </a:rPr>
              <a:t>Агентство инвестиционного развития</a:t>
            </a:r>
          </a:p>
          <a:p>
            <a:r>
              <a:rPr lang="ru-RU" sz="1050" b="1" dirty="0">
                <a:solidFill>
                  <a:srgbClr val="002060"/>
                </a:solidFill>
                <a:latin typeface="Ubuntu" panose="020B0504030602030204" pitchFamily="34" charset="0"/>
              </a:rPr>
              <a:t>Кировской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3F6F06-CBD1-C475-1EF6-A3D6C057F5A6}"/>
              </a:ext>
            </a:extLst>
          </p:cNvPr>
          <p:cNvSpPr txBox="1"/>
          <p:nvPr/>
        </p:nvSpPr>
        <p:spPr>
          <a:xfrm>
            <a:off x="6226278" y="671601"/>
            <a:ext cx="55078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610019, Кировская область, г. Киров, ул. Карла Либкнехта, 69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 (8332) 27-27-23</a:t>
            </a:r>
            <a:r>
              <a:rPr lang="en-US" sz="1200" b="1" dirty="0">
                <a:solidFill>
                  <a:srgbClr val="828282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prom@ako.kirov.ru</a:t>
            </a: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i="0" dirty="0">
              <a:solidFill>
                <a:srgbClr val="828282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5CFFA1-7176-2BCA-0794-79BE611831EC}"/>
              </a:ext>
            </a:extLst>
          </p:cNvPr>
          <p:cNvSpPr txBox="1"/>
          <p:nvPr/>
        </p:nvSpPr>
        <p:spPr>
          <a:xfrm>
            <a:off x="6080125" y="3289772"/>
            <a:ext cx="6337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 дом 4, 2 этаж</a:t>
            </a:r>
          </a:p>
          <a:p>
            <a:pPr algn="ctr" fontAlgn="base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телефон:  8 (8332) 410-410, 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mail@kfpp.ru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3E5A29E-248C-A709-8EBA-E1689FF077DF}"/>
              </a:ext>
            </a:extLst>
          </p:cNvPr>
          <p:cNvSpPr txBox="1"/>
          <p:nvPr/>
        </p:nvSpPr>
        <p:spPr>
          <a:xfrm>
            <a:off x="5695364" y="4471720"/>
            <a:ext cx="6646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 дом 4, 1 этаж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елефон: 8 (8332) 22-10-77,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u="sng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airko43@mail.ru</a:t>
            </a:r>
            <a:endParaRPr lang="ru-RU" sz="1200" b="1" i="0" u="sng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A964A7-231B-9168-094D-E51457B4299F}"/>
              </a:ext>
            </a:extLst>
          </p:cNvPr>
          <p:cNvSpPr txBox="1"/>
          <p:nvPr/>
        </p:nvSpPr>
        <p:spPr>
          <a:xfrm>
            <a:off x="8030751" y="3848924"/>
            <a:ext cx="19762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мойбизнес.рф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310747-E381-C2BE-C8E4-B29E086ED6A6}"/>
              </a:ext>
            </a:extLst>
          </p:cNvPr>
          <p:cNvSpPr txBox="1"/>
          <p:nvPr/>
        </p:nvSpPr>
        <p:spPr>
          <a:xfrm>
            <a:off x="6333741" y="5751691"/>
            <a:ext cx="63368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 4, </a:t>
            </a:r>
            <a:r>
              <a:rPr lang="ru-RU" sz="12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каб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205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29B50C4-A684-4F9D-8182-53CEC910ADC9}"/>
              </a:ext>
            </a:extLst>
          </p:cNvPr>
          <p:cNvSpPr txBox="1"/>
          <p:nvPr/>
        </p:nvSpPr>
        <p:spPr>
          <a:xfrm>
            <a:off x="7771201" y="5956093"/>
            <a:ext cx="33507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(8332) 21-24-30, </a:t>
            </a:r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vcpe@mail.ru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4E9B8E-C0BE-F3D2-D4E2-6B0A805FC677}"/>
              </a:ext>
            </a:extLst>
          </p:cNvPr>
          <p:cNvSpPr txBox="1"/>
          <p:nvPr/>
        </p:nvSpPr>
        <p:spPr>
          <a:xfrm>
            <a:off x="6333741" y="2022276"/>
            <a:ext cx="5507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 дом 4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 (8332) 410-410</a:t>
            </a:r>
            <a:r>
              <a:rPr lang="en-US" sz="1200" b="1" dirty="0">
                <a:solidFill>
                  <a:srgbClr val="828282"/>
                </a:solidFill>
                <a:latin typeface="Open Sans" panose="020B0606030504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mail@kfpp.ru</a:t>
            </a:r>
            <a:endParaRPr lang="en-US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мойбизнес-43.рф/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F8D51E79-F3AD-4A92-88F4-172C483967D9}"/>
              </a:ext>
            </a:extLst>
          </p:cNvPr>
          <p:cNvSpPr txBox="1">
            <a:spLocks/>
          </p:cNvSpPr>
          <p:nvPr/>
        </p:nvSpPr>
        <p:spPr>
          <a:xfrm>
            <a:off x="8886422" y="1"/>
            <a:ext cx="3052293" cy="5984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7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</p:spTree>
    <p:extLst>
      <p:ext uri="{BB962C8B-B14F-4D97-AF65-F5344CB8AC3E}">
        <p14:creationId xmlns:p14="http://schemas.microsoft.com/office/powerpoint/2010/main" val="535659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xmlns="" id="{D2BEBE27-281B-47A0-9002-676D4809369D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altLang="ru-RU" sz="3200" dirty="0">
              <a:solidFill>
                <a:srgbClr val="002060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374E136-B7FD-4338-A316-01E0FF4F59E3}"/>
              </a:ext>
            </a:extLst>
          </p:cNvPr>
          <p:cNvCxnSpPr/>
          <p:nvPr/>
        </p:nvCxnSpPr>
        <p:spPr>
          <a:xfrm rot="16200000" flipH="1">
            <a:off x="1571491" y="3590453"/>
            <a:ext cx="5514975" cy="1905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CC00166-0393-4A00-8406-8AB08EBAB249}"/>
              </a:ext>
            </a:extLst>
          </p:cNvPr>
          <p:cNvCxnSpPr>
            <a:cxnSpLocks/>
          </p:cNvCxnSpPr>
          <p:nvPr/>
        </p:nvCxnSpPr>
        <p:spPr>
          <a:xfrm>
            <a:off x="398463" y="1730375"/>
            <a:ext cx="11237912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BE928A27-66B7-429F-8602-9C18C1187A11}"/>
              </a:ext>
            </a:extLst>
          </p:cNvPr>
          <p:cNvCxnSpPr>
            <a:cxnSpLocks/>
          </p:cNvCxnSpPr>
          <p:nvPr/>
        </p:nvCxnSpPr>
        <p:spPr>
          <a:xfrm>
            <a:off x="428625" y="5202238"/>
            <a:ext cx="11277600" cy="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Стрелка вправо 9">
            <a:extLst>
              <a:ext uri="{FF2B5EF4-FFF2-40B4-BE49-F238E27FC236}">
                <a16:creationId xmlns:a16="http://schemas.microsoft.com/office/drawing/2014/main" xmlns="" id="{3694B74E-553C-49AA-ABA4-4F2ADC1FC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595" y="882823"/>
            <a:ext cx="438150" cy="285750"/>
          </a:xfrm>
          <a:prstGeom prst="rightArrow">
            <a:avLst>
              <a:gd name="adj1" fmla="val 50000"/>
              <a:gd name="adj2" fmla="val 50352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2296" name="Стрелка вправо 9">
            <a:extLst>
              <a:ext uri="{FF2B5EF4-FFF2-40B4-BE49-F238E27FC236}">
                <a16:creationId xmlns:a16="http://schemas.microsoft.com/office/drawing/2014/main" xmlns="" id="{3BB1290C-41AD-4B41-A5DE-E6228A386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595" y="5697067"/>
            <a:ext cx="438150" cy="285750"/>
          </a:xfrm>
          <a:prstGeom prst="rightArrow">
            <a:avLst>
              <a:gd name="adj1" fmla="val 50000"/>
              <a:gd name="adj2" fmla="val 50352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B5031468-9600-4181-A4A9-14B19925CAB0}"/>
              </a:ext>
            </a:extLst>
          </p:cNvPr>
          <p:cNvCxnSpPr>
            <a:cxnSpLocks/>
          </p:cNvCxnSpPr>
          <p:nvPr/>
        </p:nvCxnSpPr>
        <p:spPr>
          <a:xfrm flipV="1">
            <a:off x="428625" y="3371850"/>
            <a:ext cx="11217275" cy="57150"/>
          </a:xfrm>
          <a:prstGeom prst="line">
            <a:avLst/>
          </a:prstGeom>
          <a:ln w="26416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Стрелка вправо 9">
            <a:extLst>
              <a:ext uri="{FF2B5EF4-FFF2-40B4-BE49-F238E27FC236}">
                <a16:creationId xmlns:a16="http://schemas.microsoft.com/office/drawing/2014/main" xmlns="" id="{039C2EFE-7CCF-48AA-B6DE-51BD63CF5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595" y="4128638"/>
            <a:ext cx="428625" cy="285750"/>
          </a:xfrm>
          <a:prstGeom prst="rightArrow">
            <a:avLst>
              <a:gd name="adj1" fmla="val 50000"/>
              <a:gd name="adj2" fmla="val 50354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2300" name="Picture 13" descr="http://export57.ru/files/sitebanners/REC.jpg">
            <a:extLst>
              <a:ext uri="{FF2B5EF4-FFF2-40B4-BE49-F238E27FC236}">
                <a16:creationId xmlns:a16="http://schemas.microsoft.com/office/drawing/2014/main" xmlns="" id="{B81053A5-BA2D-42FD-8BAD-F7F8D456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" y="594391"/>
            <a:ext cx="2535471" cy="97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Прямоугольник 38">
            <a:extLst>
              <a:ext uri="{FF2B5EF4-FFF2-40B4-BE49-F238E27FC236}">
                <a16:creationId xmlns:a16="http://schemas.microsoft.com/office/drawing/2014/main" xmlns="" id="{929451F0-7465-47E9-8F95-B7A289E66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339" y="548598"/>
            <a:ext cx="45618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123610, Москва, Краснопресненская наб., д. 12, подъезд 9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телефон: </a:t>
            </a:r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8-800-550-0188, +7 (495)937-4747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PFBeauSansPro-Regular"/>
              </a:rPr>
              <a:t>https://www.exportcenter.ru/contacts/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info@exportcenter.ru </a:t>
            </a:r>
            <a:endParaRPr lang="en-US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(только для официальных писем)</a:t>
            </a: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</p:txBody>
      </p:sp>
      <p:sp>
        <p:nvSpPr>
          <p:cNvPr id="12304" name="Стрелка вправо 9">
            <a:extLst>
              <a:ext uri="{FF2B5EF4-FFF2-40B4-BE49-F238E27FC236}">
                <a16:creationId xmlns:a16="http://schemas.microsoft.com/office/drawing/2014/main" xmlns="" id="{85F190F5-E062-4668-8B9D-4BB112A05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595" y="2368819"/>
            <a:ext cx="428625" cy="285750"/>
          </a:xfrm>
          <a:prstGeom prst="rightArrow">
            <a:avLst>
              <a:gd name="adj1" fmla="val 50000"/>
              <a:gd name="adj2" fmla="val 50354"/>
            </a:avLst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12305" name="Picture 7" descr="http://corpmsp.ru/local/dist/images/desc-logo.png">
            <a:extLst>
              <a:ext uri="{FF2B5EF4-FFF2-40B4-BE49-F238E27FC236}">
                <a16:creationId xmlns:a16="http://schemas.microsoft.com/office/drawing/2014/main" xmlns="" id="{86BBFBF9-D4AB-44E4-8304-29F1D8A20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" y="3623813"/>
            <a:ext cx="2286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5" descr="https://www.mspbank.ru/templates/index/img/LOGOmsp.jpg">
            <a:extLst>
              <a:ext uri="{FF2B5EF4-FFF2-40B4-BE49-F238E27FC236}">
                <a16:creationId xmlns:a16="http://schemas.microsoft.com/office/drawing/2014/main" xmlns="" id="{C4E9D042-6898-4F89-81B6-A443FF04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" y="4732336"/>
            <a:ext cx="1809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F8D51E79-F3AD-4A92-88F4-172C483967D9}"/>
              </a:ext>
            </a:extLst>
          </p:cNvPr>
          <p:cNvSpPr txBox="1">
            <a:spLocks/>
          </p:cNvSpPr>
          <p:nvPr/>
        </p:nvSpPr>
        <p:spPr>
          <a:xfrm>
            <a:off x="9015211" y="0"/>
            <a:ext cx="3322750" cy="5943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7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12310" name="Picture 11" descr="https://www.tpprf-leasing.ru/workdir/photos/frp_582_416.png">
            <a:extLst>
              <a:ext uri="{FF2B5EF4-FFF2-40B4-BE49-F238E27FC236}">
                <a16:creationId xmlns:a16="http://schemas.microsoft.com/office/drawing/2014/main" xmlns="" id="{904171BF-E12F-47FC-83AB-DAD8ED30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0" y="5240448"/>
            <a:ext cx="2467382" cy="50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Рисунок 2">
            <a:extLst>
              <a:ext uri="{FF2B5EF4-FFF2-40B4-BE49-F238E27FC236}">
                <a16:creationId xmlns:a16="http://schemas.microsoft.com/office/drawing/2014/main" xmlns="" id="{C8E2B1C6-1F8E-4217-9795-0DDAA6CE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8" y="6054724"/>
            <a:ext cx="2670487" cy="44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31" descr="ВЭБ.РФ">
            <a:extLst>
              <a:ext uri="{FF2B5EF4-FFF2-40B4-BE49-F238E27FC236}">
                <a16:creationId xmlns:a16="http://schemas.microsoft.com/office/drawing/2014/main" xmlns="" id="{B7825D02-12F9-4D76-83C3-7D6384620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5" y="1862520"/>
            <a:ext cx="1440681" cy="144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012DF5-1461-DC00-6D46-33662F807603}"/>
              </a:ext>
            </a:extLst>
          </p:cNvPr>
          <p:cNvSpPr txBox="1"/>
          <p:nvPr/>
        </p:nvSpPr>
        <p:spPr>
          <a:xfrm>
            <a:off x="5211494" y="604979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610020, Кировская область, г. Киров, Динамовский проезд, дом 4, оф. 301</a:t>
            </a:r>
          </a:p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телефон Консультационного центра ФРП Кировской области: </a:t>
            </a:r>
          </a:p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телефон: 8 (8332) 78-28-38, </a:t>
            </a:r>
            <a:r>
              <a:rPr lang="en-US" sz="1200" b="0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 </a:t>
            </a:r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frpko_43@mail.ru</a:t>
            </a:r>
            <a:r>
              <a:rPr lang="ru-RU" sz="12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2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https://frp.kirovreg.ru/</a:t>
            </a:r>
            <a:endParaRPr lang="ru-RU" altLang="ru-RU" sz="1200" b="1" dirty="0">
              <a:solidFill>
                <a:srgbClr val="002060"/>
              </a:solidFill>
              <a:latin typeface="Ubuntu" panose="020B0504030602030204" pitchFamily="34" charset="0"/>
              <a:sym typeface="PFBeauSansPro-Regular"/>
            </a:endParaRPr>
          </a:p>
          <a:p>
            <a:pPr algn="ctr"/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38">
            <a:extLst>
              <a:ext uri="{FF2B5EF4-FFF2-40B4-BE49-F238E27FC236}">
                <a16:creationId xmlns:a16="http://schemas.microsoft.com/office/drawing/2014/main" xmlns="" id="{1FDF6A7E-E1CF-64EE-9ECD-4CD36E144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8570" y="1965268"/>
            <a:ext cx="41799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125009, Москва, 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ул. Воздвиженка, д. 10,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елефон: +7 (495) 604-63-63, +7 (495) 721-92-91 (факс)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PFBeauSansPro-Regular"/>
              </a:rPr>
              <a:t>https://</a:t>
            </a:r>
            <a:r>
              <a:rPr lang="ru-RU" altLang="ru-RU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PFBeauSansPro-Regular"/>
              </a:rPr>
              <a:t>вэб.рф</a:t>
            </a:r>
            <a:r>
              <a:rPr lang="ru-RU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PFBeauSansPro-Regular"/>
              </a:rPr>
              <a:t>/</a:t>
            </a:r>
            <a:endParaRPr lang="en-US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1" i="0" u="sng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info@veb.ru</a:t>
            </a:r>
            <a:endParaRPr lang="ru-RU" altLang="ru-RU" sz="1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PFBeauSansPro-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9898BF-8244-9BDA-11A7-EDE78F37EE6A}"/>
              </a:ext>
            </a:extLst>
          </p:cNvPr>
          <p:cNvSpPr txBox="1"/>
          <p:nvPr/>
        </p:nvSpPr>
        <p:spPr>
          <a:xfrm>
            <a:off x="4245068" y="3561883"/>
            <a:ext cx="79469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109074, г. Москва, Славянская площадь, д. 4, стр. 1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8-800-100-11-00, 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info@corpmsp.ru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https://corpmsp.ru/contacts/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"Российский Банк поддержки малого и среднего предпринимательства"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115035, г. Москва, ул. Садовническая, д. 79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8-800-100-11-00 , </a:t>
            </a:r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https://mspbank.ru/contacts/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https://vk.com/mspbank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https://t.me/msp_bank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7B30CE-4E5A-B9FF-8479-794028A3AFAD}"/>
              </a:ext>
            </a:extLst>
          </p:cNvPr>
          <p:cNvSpPr txBox="1"/>
          <p:nvPr/>
        </p:nvSpPr>
        <p:spPr>
          <a:xfrm>
            <a:off x="5323132" y="523941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105062, Москва, Лялин переулок, д. 6, стр. 1,</a:t>
            </a:r>
            <a:r>
              <a:rPr lang="ru-RU" sz="1200" b="1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</a:p>
          <a:p>
            <a:pPr algn="ctr"/>
            <a:r>
              <a:rPr lang="ru-RU" sz="1200" b="1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+7 495 120-24-16</a:t>
            </a:r>
            <a:r>
              <a:rPr lang="ru-RU" sz="1200" b="1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8 800 500-71-29</a:t>
            </a:r>
            <a:endParaRPr lang="en-US" sz="1200" b="1" i="0" strike="noStrike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https://frprf.ru/kontakty/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frp@frprf.ru</a:t>
            </a:r>
            <a:endParaRPr lang="ru-RU" sz="1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54B6245-8A3C-F5A6-BF75-FA362952E662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2409466" cy="25136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28002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86F329-6AA1-494F-8CB2-A7A269A7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88912"/>
            <a:ext cx="7063996" cy="120316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Географическое описание</a:t>
            </a:r>
            <a:b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</a:br>
            <a:endParaRPr lang="ru-RU" sz="36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279008D3-D8D6-48BE-AA8B-91F4B0744033}"/>
              </a:ext>
            </a:extLst>
          </p:cNvPr>
          <p:cNvSpPr txBox="1">
            <a:spLocks/>
          </p:cNvSpPr>
          <p:nvPr/>
        </p:nvSpPr>
        <p:spPr>
          <a:xfrm>
            <a:off x="7441652" y="188912"/>
            <a:ext cx="4652470" cy="546433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7172" name="Picture 2" descr="C:\Documents and Settings\User3205.BABUSHKINA_ECON\Рабочий стол\письма в работе\презентация инвестпривлекатеьность до 17.04\карта.jpg">
            <a:extLst>
              <a:ext uri="{FF2B5EF4-FFF2-40B4-BE49-F238E27FC236}">
                <a16:creationId xmlns:a16="http://schemas.microsoft.com/office/drawing/2014/main" xmlns="" id="{7F59A36F-FE14-43CB-BAA7-38BAED4F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62" y="763588"/>
            <a:ext cx="5926138" cy="574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26EBB888-0B7B-4E2C-93D3-0A8693F312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7256225"/>
              </p:ext>
            </p:extLst>
          </p:nvPr>
        </p:nvGraphicFramePr>
        <p:xfrm>
          <a:off x="5486399" y="1056290"/>
          <a:ext cx="6607723" cy="5003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9A22952-6005-88E5-35D6-D7C01FA5E598}"/>
              </a:ext>
            </a:extLst>
          </p:cNvPr>
          <p:cNvSpPr/>
          <p:nvPr/>
        </p:nvSpPr>
        <p:spPr>
          <a:xfrm>
            <a:off x="3909269" y="2718034"/>
            <a:ext cx="545285" cy="134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Arial Black" panose="020B0A04020102020204" pitchFamily="34" charset="0"/>
              </a:rPr>
              <a:t>Кирс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BD966FCC-A6D0-F856-224A-870138BECA0E}"/>
              </a:ext>
            </a:extLst>
          </p:cNvPr>
          <p:cNvSpPr/>
          <p:nvPr/>
        </p:nvSpPr>
        <p:spPr>
          <a:xfrm>
            <a:off x="3779239" y="2621560"/>
            <a:ext cx="805343" cy="3271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xmlns="" id="{A454BCC3-13EE-4E52-BC23-1CB0C346B73C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Контакты</a:t>
            </a:r>
          </a:p>
        </p:txBody>
      </p:sp>
      <p:sp>
        <p:nvSpPr>
          <p:cNvPr id="14339" name="Прямоугольник 6">
            <a:extLst>
              <a:ext uri="{FF2B5EF4-FFF2-40B4-BE49-F238E27FC236}">
                <a16:creationId xmlns:a16="http://schemas.microsoft.com/office/drawing/2014/main" xmlns="" id="{376140F2-C1AD-4F55-BA9A-72EAE67F6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290" y="1320960"/>
            <a:ext cx="295753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Суворов Игорь Николаевич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Глава Верхнекамского муниципального округа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8(83339)2-30-25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vagk@mail.ru</a:t>
            </a:r>
            <a:endParaRPr lang="ru-RU" altLang="ru-RU" sz="1600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    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2060"/>
              </a:solidFill>
              <a:latin typeface="Century Gothic" panose="020B0502020202020204" pitchFamily="34" charset="0"/>
              <a:sym typeface="PFBeauSansPro-Regular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 Gothic" panose="020B0502020202020204" pitchFamily="34" charset="0"/>
                <a:sym typeface="PFBeauSansPro-Regular"/>
              </a:rPr>
              <a:t>     </a:t>
            </a:r>
            <a:endParaRPr lang="ru-RU" altLang="ru-RU" sz="1800" dirty="0">
              <a:solidFill>
                <a:srgbClr val="002060"/>
              </a:solidFill>
              <a:latin typeface="Century Gothic" panose="020B0502020202020204" pitchFamily="34" charset="0"/>
              <a:sym typeface="PFBeauSansPro-Regular"/>
            </a:endParaRPr>
          </a:p>
        </p:txBody>
      </p:sp>
      <p:sp>
        <p:nvSpPr>
          <p:cNvPr id="14340" name="Прямоугольник 14">
            <a:extLst>
              <a:ext uri="{FF2B5EF4-FFF2-40B4-BE49-F238E27FC236}">
                <a16:creationId xmlns:a16="http://schemas.microsoft.com/office/drawing/2014/main" xmlns="" id="{7164EA7A-C1C1-4497-962E-DBCA5E849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572109"/>
            <a:ext cx="46291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Логинова Светлана </a:t>
            </a:r>
            <a:r>
              <a:rPr lang="ru-RU" altLang="ru-RU" sz="1600" b="1" dirty="0" err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Июрьевна</a:t>
            </a:r>
            <a:endParaRPr lang="ru-RU" altLang="ru-RU" sz="1600" b="1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Заместитель главы администрации муниципального округа по финансово-экономической политике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8(83339) 2-11-99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fo05@depfin.kirov.ru</a:t>
            </a:r>
            <a:endParaRPr lang="ru-RU" altLang="ru-RU" sz="1600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</p:txBody>
      </p:sp>
      <p:pic>
        <p:nvPicPr>
          <p:cNvPr id="14343" name="Picture 2" descr="C:\Documents and Settings\User3205.BABUSHKINA_ECON\Рабочий стол\письма в работе\презентация инвестпривлекатеьность до 17.04\сайт.jpg">
            <a:extLst>
              <a:ext uri="{FF2B5EF4-FFF2-40B4-BE49-F238E27FC236}">
                <a16:creationId xmlns:a16="http://schemas.microsoft.com/office/drawing/2014/main" xmlns="" id="{FFF7CCA9-82B5-48B8-8548-AE3B41B3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6" y="3411290"/>
            <a:ext cx="47625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C:\Documents and Settings\User3205.BABUSHKINA_ECON\Рабочий стол\письма в работе\презентация инвестпривлекатеьность до 17.04\вк2.jpg">
            <a:extLst>
              <a:ext uri="{FF2B5EF4-FFF2-40B4-BE49-F238E27FC236}">
                <a16:creationId xmlns:a16="http://schemas.microsoft.com/office/drawing/2014/main" xmlns="" id="{351219E2-FD3A-4A6B-BBE3-660CE443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246" y1="58772" x2="49123" y2="44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73" y="3483974"/>
            <a:ext cx="414410" cy="41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5936346-89E7-4118-9E0F-3B95958C51D0}"/>
              </a:ext>
            </a:extLst>
          </p:cNvPr>
          <p:cNvCxnSpPr/>
          <p:nvPr/>
        </p:nvCxnSpPr>
        <p:spPr>
          <a:xfrm>
            <a:off x="2722752" y="4011569"/>
            <a:ext cx="6534150" cy="1588"/>
          </a:xfrm>
          <a:prstGeom prst="line">
            <a:avLst/>
          </a:prstGeom>
          <a:ln w="28575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Прямоугольник 17">
            <a:extLst>
              <a:ext uri="{FF2B5EF4-FFF2-40B4-BE49-F238E27FC236}">
                <a16:creationId xmlns:a16="http://schemas.microsoft.com/office/drawing/2014/main" xmlns="" id="{5A826BCD-6C47-4781-A705-7BF4BC6E3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983" y="3487251"/>
            <a:ext cx="3249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https://vk.com/verhnemadm</a:t>
            </a:r>
            <a:endParaRPr lang="ru-RU" altLang="ru-RU" sz="1900" b="1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E6CC8F82-374E-4F08-B9D2-9CD3AF2C5732}"/>
              </a:ext>
            </a:extLst>
          </p:cNvPr>
          <p:cNvSpPr txBox="1">
            <a:spLocks/>
          </p:cNvSpPr>
          <p:nvPr/>
        </p:nvSpPr>
        <p:spPr bwMode="auto">
          <a:xfrm>
            <a:off x="96765" y="6093685"/>
            <a:ext cx="12192000" cy="3159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Инвестируйте в Верхнекамский муниципальный округ!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F8C9E724-B22C-4B6C-ACF4-292E962526A0}"/>
              </a:ext>
            </a:extLst>
          </p:cNvPr>
          <p:cNvSpPr txBox="1">
            <a:spLocks/>
          </p:cNvSpPr>
          <p:nvPr/>
        </p:nvSpPr>
        <p:spPr bwMode="auto">
          <a:xfrm>
            <a:off x="96765" y="6397626"/>
            <a:ext cx="121920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Инвестируйте в Кировскую область!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ECAB86CF-C953-43D2-8B1F-2A3F88964FE4}"/>
              </a:ext>
            </a:extLst>
          </p:cNvPr>
          <p:cNvSpPr txBox="1">
            <a:spLocks/>
          </p:cNvSpPr>
          <p:nvPr/>
        </p:nvSpPr>
        <p:spPr>
          <a:xfrm>
            <a:off x="8739188" y="282575"/>
            <a:ext cx="3289680" cy="315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7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sp>
        <p:nvSpPr>
          <p:cNvPr id="14350" name="Прямоугольник 1">
            <a:extLst>
              <a:ext uri="{FF2B5EF4-FFF2-40B4-BE49-F238E27FC236}">
                <a16:creationId xmlns:a16="http://schemas.microsoft.com/office/drawing/2014/main" xmlns="" id="{CB51413A-055B-446C-8106-4CBF9814B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944" y="630886"/>
            <a:ext cx="79946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Команда Верхнекамского муниципального округа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612820, Кировская обл., г. </a:t>
            </a:r>
            <a:r>
              <a:rPr lang="ru-RU" altLang="ru-RU" sz="2000" b="1" dirty="0" err="1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Кирс</a:t>
            </a:r>
            <a:r>
              <a:rPr lang="ru-RU" altLang="ru-RU" sz="2000" b="1" dirty="0">
                <a:solidFill>
                  <a:srgbClr val="800000"/>
                </a:solidFill>
                <a:latin typeface="Ubuntu" panose="020B0504030602030204" pitchFamily="34" charset="0"/>
                <a:sym typeface="PFBeauSansPro-Regular"/>
              </a:rPr>
              <a:t>, ул. Кирова, 16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     </a:t>
            </a:r>
          </a:p>
        </p:txBody>
      </p:sp>
      <p:sp>
        <p:nvSpPr>
          <p:cNvPr id="21" name="Прямоугольник 6">
            <a:extLst>
              <a:ext uri="{FF2B5EF4-FFF2-40B4-BE49-F238E27FC236}">
                <a16:creationId xmlns:a16="http://schemas.microsoft.com/office/drawing/2014/main" xmlns="" id="{CCD3FA08-2919-421C-B19E-33A6A7FA9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151" y="4282064"/>
            <a:ext cx="293626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err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Аммосова</a:t>
            </a:r>
            <a:r>
              <a:rPr lang="ru-RU" altLang="ru-RU" sz="14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 Елизавета Юрьевна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Первый заместитель главы администрации муниципального округа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8(83339) 2-12-47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gradverhmo@mail.ru</a:t>
            </a:r>
            <a:endParaRPr lang="ru-RU" altLang="ru-RU" sz="1800" dirty="0">
              <a:solidFill>
                <a:srgbClr val="002060"/>
              </a:solidFill>
              <a:latin typeface="Century Gothic" panose="020B0502020202020204" pitchFamily="34" charset="0"/>
              <a:sym typeface="PFBeauSansPro-Regular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 Gothic" panose="020B0502020202020204" pitchFamily="34" charset="0"/>
                <a:sym typeface="PFBeauSansPro-Regular"/>
              </a:rPr>
              <a:t>     </a:t>
            </a:r>
            <a:endParaRPr lang="ru-RU" altLang="ru-RU" sz="1800" dirty="0">
              <a:solidFill>
                <a:srgbClr val="002060"/>
              </a:solidFill>
              <a:latin typeface="Century Gothic" panose="020B0502020202020204" pitchFamily="34" charset="0"/>
              <a:sym typeface="PFBeauSansPro-Regular"/>
            </a:endParaRPr>
          </a:p>
        </p:txBody>
      </p:sp>
      <p:sp>
        <p:nvSpPr>
          <p:cNvPr id="23" name="Прямоугольник 6">
            <a:extLst>
              <a:ext uri="{FF2B5EF4-FFF2-40B4-BE49-F238E27FC236}">
                <a16:creationId xmlns:a16="http://schemas.microsoft.com/office/drawing/2014/main" xmlns="" id="{75ADF078-6D33-4BF9-B914-9B7A9321A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4241677"/>
            <a:ext cx="2994159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Ubuntu" panose="020B0504030602030204" pitchFamily="34" charset="0"/>
                <a:sym typeface="PFBeauSansPro-Regular"/>
              </a:rPr>
              <a:t> 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Леонтьев Виктор Степанович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Заместитель главы администрации муниципального округа по вопросам жизнеобеспечения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8(83339) 2-38-44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1200" dirty="0">
                <a:solidFill>
                  <a:srgbClr val="126F87"/>
                </a:solidFill>
                <a:latin typeface="Ubuntu" panose="020B0504030602030204" pitchFamily="34" charset="0"/>
              </a:rPr>
              <a:t>st_bud@mail.ru</a:t>
            </a:r>
            <a:r>
              <a:rPr lang="ru-RU" altLang="ru-RU" sz="1200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  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200" dirty="0">
              <a:solidFill>
                <a:srgbClr val="126F87"/>
              </a:solidFill>
              <a:latin typeface="Ubuntu" panose="020B0504030602030204" pitchFamily="34" charset="0"/>
              <a:sym typeface="PFBeauSansPro-Regular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 Gothic" panose="020B0502020202020204" pitchFamily="34" charset="0"/>
                <a:sym typeface="PFBeauSansPro-Regular"/>
              </a:rPr>
              <a:t>     </a:t>
            </a:r>
            <a:endParaRPr lang="ru-RU" altLang="ru-RU" sz="1800" dirty="0">
              <a:solidFill>
                <a:srgbClr val="002060"/>
              </a:solidFill>
              <a:latin typeface="Century Gothic" panose="020B0502020202020204" pitchFamily="34" charset="0"/>
              <a:sym typeface="PFBeauSansPro-Regular"/>
            </a:endParaRPr>
          </a:p>
        </p:txBody>
      </p:sp>
      <p:pic>
        <p:nvPicPr>
          <p:cNvPr id="22" name="Picture 2" descr="https://verxnekamskij-r43.gosweb.gosuslugi.ru/netcat_files/8/449/suvoro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7" y="1572110"/>
            <a:ext cx="1515397" cy="15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6068" y="3411290"/>
            <a:ext cx="601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>
                <a:solidFill>
                  <a:srgbClr val="126F87"/>
                </a:solidFill>
                <a:latin typeface="Ubuntu" panose="020B0504030602030204" pitchFamily="34" charset="0"/>
              </a:rPr>
              <a:t>https://admverx.gosuslugi.ru</a:t>
            </a:r>
            <a:endParaRPr lang="ru-RU" b="1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pic>
        <p:nvPicPr>
          <p:cNvPr id="24" name="Рисунок 23" descr="https://pp.userapi.com/c850532/v850532313/b10ff/mTIgnOsrbA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6" t="22882" r="23827" b="12587"/>
          <a:stretch/>
        </p:blipFill>
        <p:spPr bwMode="auto">
          <a:xfrm>
            <a:off x="647700" y="4360794"/>
            <a:ext cx="1361404" cy="1648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r="21784" b="13987"/>
          <a:stretch/>
        </p:blipFill>
        <p:spPr bwMode="auto">
          <a:xfrm>
            <a:off x="6192765" y="1572109"/>
            <a:ext cx="1405770" cy="1686246"/>
          </a:xfrm>
          <a:prstGeom prst="rect">
            <a:avLst/>
          </a:prstGeom>
          <a:noFill/>
        </p:spPr>
      </p:pic>
      <p:pic>
        <p:nvPicPr>
          <p:cNvPr id="26" name="Рисунок 2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19715" r="3878"/>
          <a:stretch/>
        </p:blipFill>
        <p:spPr bwMode="auto">
          <a:xfrm>
            <a:off x="6192765" y="4418742"/>
            <a:ext cx="1405770" cy="1506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559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1638948" y="806695"/>
            <a:ext cx="8178082" cy="5511142"/>
            <a:chOff x="2263447" y="867468"/>
            <a:chExt cx="6777897" cy="5085153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9" name="Шестиугольник 28"/>
            <p:cNvSpPr/>
            <p:nvPr/>
          </p:nvSpPr>
          <p:spPr>
            <a:xfrm>
              <a:off x="6200330" y="867468"/>
              <a:ext cx="1920638" cy="1820352"/>
            </a:xfrm>
            <a:prstGeom prst="hexagon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469892" tIns="452175" rIns="469893" bIns="452175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754133" y="1290109"/>
              <a:ext cx="733669" cy="84797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рямоугольник 32"/>
            <p:cNvSpPr/>
            <p:nvPr/>
          </p:nvSpPr>
          <p:spPr>
            <a:xfrm>
              <a:off x="2993765" y="3199418"/>
              <a:ext cx="2525864" cy="708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Полилиния 35"/>
            <p:cNvSpPr/>
            <p:nvPr/>
          </p:nvSpPr>
          <p:spPr>
            <a:xfrm>
              <a:off x="7200591" y="4962969"/>
              <a:ext cx="1840753" cy="989652"/>
            </a:xfrm>
            <a:custGeom>
              <a:avLst/>
              <a:gdLst>
                <a:gd name="connsiteX0" fmla="*/ 0 w 1840753"/>
                <a:gd name="connsiteY0" fmla="*/ 0 h 989652"/>
                <a:gd name="connsiteX1" fmla="*/ 1840753 w 1840753"/>
                <a:gd name="connsiteY1" fmla="*/ 0 h 989652"/>
                <a:gd name="connsiteX2" fmla="*/ 1840753 w 1840753"/>
                <a:gd name="connsiteY2" fmla="*/ 989652 h 989652"/>
                <a:gd name="connsiteX3" fmla="*/ 0 w 1840753"/>
                <a:gd name="connsiteY3" fmla="*/ 989652 h 989652"/>
                <a:gd name="connsiteX4" fmla="*/ 0 w 1840753"/>
                <a:gd name="connsiteY4" fmla="*/ 0 h 98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753" h="989652">
                  <a:moveTo>
                    <a:pt x="0" y="0"/>
                  </a:moveTo>
                  <a:lnTo>
                    <a:pt x="1840753" y="0"/>
                  </a:lnTo>
                  <a:lnTo>
                    <a:pt x="1840753" y="989652"/>
                  </a:lnTo>
                  <a:lnTo>
                    <a:pt x="0" y="98965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32" name="Шестиугольник 31"/>
            <p:cNvSpPr/>
            <p:nvPr/>
          </p:nvSpPr>
          <p:spPr>
            <a:xfrm>
              <a:off x="2263447" y="2635014"/>
              <a:ext cx="1865163" cy="1882384"/>
            </a:xfrm>
            <a:prstGeom prst="hexagon">
              <a:avLst/>
            </a:prstGeom>
            <a:noFill/>
            <a:ln>
              <a:solidFill>
                <a:srgbClr val="53B0F5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15566" tIns="609918" rIns="615567" bIns="609919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9E4A7564-9752-215B-B3FE-1A3BDFCFB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47" t="32680" r="30882" b="17124"/>
          <a:stretch/>
        </p:blipFill>
        <p:spPr>
          <a:xfrm>
            <a:off x="1804607" y="2738456"/>
            <a:ext cx="1966487" cy="1959006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418" y="38023"/>
            <a:ext cx="4677508" cy="59616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Преимущества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99291" y="-10372"/>
            <a:ext cx="5555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065172" y="1403796"/>
            <a:ext cx="3253567" cy="772733"/>
          </a:xfrm>
        </p:spPr>
        <p:txBody>
          <a:bodyPr/>
          <a:lstStyle/>
          <a:p>
            <a:pPr marL="0" lvl="0" indent="0">
              <a:buNone/>
            </a:pPr>
            <a:r>
              <a:rPr lang="ru-RU" sz="1800" b="1" dirty="0">
                <a:solidFill>
                  <a:srgbClr val="126F87"/>
                </a:solidFill>
                <a:latin typeface="Ubuntu" panose="020B0504030602030204" pitchFamily="34" charset="0"/>
              </a:rPr>
              <a:t>Транспортная доступность (имеется ж/д сообщение)</a:t>
            </a:r>
            <a:endParaRPr lang="ru-RU" sz="18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8982274" y="1120462"/>
            <a:ext cx="2776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26F87"/>
                </a:solidFill>
                <a:latin typeface="Ubuntu" panose="020B0504030602030204" pitchFamily="34" charset="0"/>
              </a:rPr>
              <a:t>Наличие лесных ресурсов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135684" y="3288112"/>
            <a:ext cx="289441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b="1" dirty="0">
                <a:solidFill>
                  <a:srgbClr val="126F87"/>
                </a:solidFill>
                <a:latin typeface="Ubuntu" panose="020B0504030602030204" pitchFamily="34" charset="0"/>
              </a:rPr>
              <a:t>Свободные инвестиционные площадки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804008" y="5458393"/>
            <a:ext cx="3154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26F87"/>
                </a:solidFill>
                <a:latin typeface="Ubuntu" panose="020B0504030602030204" pitchFamily="34" charset="0"/>
              </a:rPr>
              <a:t>Полезные ископаемые (фосфориты, торф, ПГС)</a:t>
            </a:r>
            <a:endParaRPr lang="ru-RU" dirty="0"/>
          </a:p>
        </p:txBody>
      </p:sp>
      <p:sp>
        <p:nvSpPr>
          <p:cNvPr id="49" name="Шестиугольник 48"/>
          <p:cNvSpPr/>
          <p:nvPr/>
        </p:nvSpPr>
        <p:spPr>
          <a:xfrm>
            <a:off x="6389118" y="4762383"/>
            <a:ext cx="2317406" cy="1934631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1" name="Схема 50"/>
          <p:cNvGraphicFramePr/>
          <p:nvPr>
            <p:extLst>
              <p:ext uri="{D42A27DB-BD31-4B8C-83A1-F6EECF244321}">
                <p14:modId xmlns:p14="http://schemas.microsoft.com/office/powerpoint/2010/main" val="2709745174"/>
              </p:ext>
            </p:extLst>
          </p:nvPr>
        </p:nvGraphicFramePr>
        <p:xfrm>
          <a:off x="-135002" y="940346"/>
          <a:ext cx="2924423" cy="187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4" name="Схема 53"/>
          <p:cNvGraphicFramePr/>
          <p:nvPr>
            <p:extLst>
              <p:ext uri="{D42A27DB-BD31-4B8C-83A1-F6EECF244321}">
                <p14:modId xmlns:p14="http://schemas.microsoft.com/office/powerpoint/2010/main" val="285395971"/>
              </p:ext>
            </p:extLst>
          </p:nvPr>
        </p:nvGraphicFramePr>
        <p:xfrm>
          <a:off x="363940" y="4855994"/>
          <a:ext cx="2276229" cy="200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56" name="Схема 55"/>
          <p:cNvGraphicFramePr/>
          <p:nvPr>
            <p:extLst>
              <p:ext uri="{D42A27DB-BD31-4B8C-83A1-F6EECF244321}">
                <p14:modId xmlns:p14="http://schemas.microsoft.com/office/powerpoint/2010/main" val="1162598068"/>
              </p:ext>
            </p:extLst>
          </p:nvPr>
        </p:nvGraphicFramePr>
        <p:xfrm>
          <a:off x="6389117" y="837725"/>
          <a:ext cx="2317407" cy="1972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57" name="Прямоугольник 56"/>
          <p:cNvSpPr/>
          <p:nvPr/>
        </p:nvSpPr>
        <p:spPr>
          <a:xfrm flipH="1">
            <a:off x="9387992" y="5326494"/>
            <a:ext cx="1635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126F87"/>
                </a:solidFill>
                <a:latin typeface="Ubuntu" panose="020B0504030602030204" pitchFamily="34" charset="0"/>
              </a:rPr>
              <a:t>Кадровый потенциал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0097038" y="3385061"/>
            <a:ext cx="2094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126F87"/>
                </a:solidFill>
                <a:latin typeface="Ubuntu" panose="020B0504030602030204" pitchFamily="34" charset="0"/>
              </a:rPr>
              <a:t>Развитая </a:t>
            </a:r>
          </a:p>
          <a:p>
            <a:r>
              <a:rPr lang="ru-RU" altLang="ru-RU" b="1" dirty="0">
                <a:solidFill>
                  <a:srgbClr val="126F87"/>
                </a:solidFill>
                <a:latin typeface="Ubuntu" panose="020B0504030602030204" pitchFamily="34" charset="0"/>
              </a:rPr>
              <a:t>инфраструктура</a:t>
            </a:r>
          </a:p>
        </p:txBody>
      </p:sp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val="3694696358"/>
              </p:ext>
            </p:extLst>
          </p:nvPr>
        </p:nvGraphicFramePr>
        <p:xfrm>
          <a:off x="7379594" y="2722310"/>
          <a:ext cx="2717444" cy="219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val="3662120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xmlns="" id="{5ADF81B8-44D9-4AAA-BE2A-76EAA212DC9E}"/>
              </a:ext>
            </a:extLst>
          </p:cNvPr>
          <p:cNvSpPr txBox="1">
            <a:spLocks/>
          </p:cNvSpPr>
          <p:nvPr/>
        </p:nvSpPr>
        <p:spPr bwMode="auto">
          <a:xfrm>
            <a:off x="139933" y="189281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04617B"/>
                </a:solidFill>
                <a:latin typeface="Ubuntu" panose="020B0504030602030204" pitchFamily="34" charset="0"/>
                <a:ea typeface="+mj-ea"/>
                <a:cs typeface="+mj-cs"/>
              </a:rPr>
              <a:t>Структура экономики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26E79A-1FE8-4882-A395-DC86515B4939}"/>
              </a:ext>
            </a:extLst>
          </p:cNvPr>
          <p:cNvSpPr txBox="1"/>
          <p:nvPr/>
        </p:nvSpPr>
        <p:spPr>
          <a:xfrm>
            <a:off x="119700" y="690989"/>
            <a:ext cx="11252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solidFill>
                  <a:srgbClr val="04617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Объем отгруженных товаров собственного производства, выполненных работ и услуг собственными силами в муниципальном образовании за 2023 год – 20 067,4 млн. рублей, или  105,0% к 2022 году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CDC88DC-EE60-4E5E-88A6-BBF65DE60CF8}"/>
              </a:ext>
            </a:extLst>
          </p:cNvPr>
          <p:cNvSpPr txBox="1">
            <a:spLocks/>
          </p:cNvSpPr>
          <p:nvPr/>
        </p:nvSpPr>
        <p:spPr>
          <a:xfrm>
            <a:off x="7405352" y="96383"/>
            <a:ext cx="4864285" cy="50170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xmlns="" id="{0FA5A04B-AF35-31FE-4043-69F011294322}"/>
              </a:ext>
            </a:extLst>
          </p:cNvPr>
          <p:cNvGraphicFramePr/>
          <p:nvPr/>
        </p:nvGraphicFramePr>
        <p:xfrm>
          <a:off x="-97300" y="2137536"/>
          <a:ext cx="6343553" cy="4689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50007" y="1906074"/>
            <a:ext cx="4612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solidFill>
                  <a:srgbClr val="04617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Оборот  предприятий  за 2023 год – 29 284,8 млн. рублей, или 117,4% к 2022 году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39932" y="1373117"/>
            <a:ext cx="10645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905"/>
                <a:solidFill>
                  <a:srgbClr val="126F8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Объем инвестиций в основной капитал в 2023 году</a:t>
            </a:r>
            <a:r>
              <a:rPr lang="en-US" sz="1600" b="1" dirty="0">
                <a:ln w="1905"/>
                <a:solidFill>
                  <a:srgbClr val="126F8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 –</a:t>
            </a:r>
            <a:r>
              <a:rPr lang="ru-RU" sz="1600" b="1" dirty="0">
                <a:ln w="1905"/>
                <a:solidFill>
                  <a:srgbClr val="126F8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  691,5 млн. рублей, или 165,7% к 2022 году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9161ACC7-FBB1-27BB-680D-EFD74CAA4177}"/>
              </a:ext>
            </a:extLst>
          </p:cNvPr>
          <p:cNvGraphicFramePr/>
          <p:nvPr/>
        </p:nvGraphicFramePr>
        <p:xfrm>
          <a:off x="5808372" y="1815920"/>
          <a:ext cx="6220496" cy="492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Заголовок 1">
            <a:extLst>
              <a:ext uri="{FF2B5EF4-FFF2-40B4-BE49-F238E27FC236}">
                <a16:creationId xmlns:a16="http://schemas.microsoft.com/office/drawing/2014/main" xmlns="" id="{440651AF-A8BB-4505-9766-207E75396D23}"/>
              </a:ext>
            </a:extLst>
          </p:cNvPr>
          <p:cNvSpPr txBox="1">
            <a:spLocks/>
          </p:cNvSpPr>
          <p:nvPr/>
        </p:nvSpPr>
        <p:spPr bwMode="auto">
          <a:xfrm>
            <a:off x="208861" y="13098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002060"/>
                </a:solidFill>
                <a:latin typeface="Ubuntu" panose="020B0504030602030204" pitchFamily="34" charset="0"/>
                <a:ea typeface="+mj-ea"/>
                <a:cs typeface="+mj-cs"/>
              </a:rPr>
              <a:t>Ресурсная база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6E48693A-BBFF-4F11-88E4-266D36E18244}"/>
              </a:ext>
            </a:extLst>
          </p:cNvPr>
          <p:cNvSpPr txBox="1">
            <a:spLocks/>
          </p:cNvSpPr>
          <p:nvPr/>
        </p:nvSpPr>
        <p:spPr>
          <a:xfrm>
            <a:off x="6815448" y="282575"/>
            <a:ext cx="5376552" cy="315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2" name="Рисунок 1" descr="Посевы со сплошной заливкой">
            <a:extLst>
              <a:ext uri="{FF2B5EF4-FFF2-40B4-BE49-F238E27FC236}">
                <a16:creationId xmlns:a16="http://schemas.microsoft.com/office/drawing/2014/main" xmlns="" id="{B3440215-A692-2105-912C-B94CD2FC3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66343" y="4917873"/>
            <a:ext cx="360000" cy="360000"/>
          </a:xfrm>
          <a:prstGeom prst="rect">
            <a:avLst/>
          </a:prstGeom>
        </p:spPr>
      </p:pic>
      <p:pic>
        <p:nvPicPr>
          <p:cNvPr id="3" name="Рисунок 2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4465B1CC-5A6D-FB0C-F2B6-E8D886286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37343" y="1878089"/>
            <a:ext cx="360000" cy="360000"/>
          </a:xfrm>
          <a:prstGeom prst="rect">
            <a:avLst/>
          </a:prstGeom>
        </p:spPr>
      </p:pic>
      <p:pic>
        <p:nvPicPr>
          <p:cNvPr id="4" name="Рисунок 3" descr="Холмы со сплошной заливкой">
            <a:extLst>
              <a:ext uri="{FF2B5EF4-FFF2-40B4-BE49-F238E27FC236}">
                <a16:creationId xmlns:a16="http://schemas.microsoft.com/office/drawing/2014/main" xmlns="" id="{B7A80455-ED62-3FAA-E075-624C48573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49665" y="2137000"/>
            <a:ext cx="360000" cy="360000"/>
          </a:xfrm>
          <a:prstGeom prst="rect">
            <a:avLst/>
          </a:prstGeom>
        </p:spPr>
      </p:pic>
      <p:pic>
        <p:nvPicPr>
          <p:cNvPr id="5" name="Рисунок 4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688A3F5D-9AE0-07FE-7FD9-4397E24C0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965961" y="4693334"/>
            <a:ext cx="360000" cy="360000"/>
          </a:xfrm>
          <a:prstGeom prst="rect">
            <a:avLst/>
          </a:prstGeom>
        </p:spPr>
      </p:pic>
      <p:pic>
        <p:nvPicPr>
          <p:cNvPr id="6" name="Рисунок 5" descr="Лиственное дерево со сплошной заливкой">
            <a:extLst>
              <a:ext uri="{FF2B5EF4-FFF2-40B4-BE49-F238E27FC236}">
                <a16:creationId xmlns:a16="http://schemas.microsoft.com/office/drawing/2014/main" xmlns="" id="{FC8D623F-9EB9-1D95-BD77-9A23427EB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76677" y="5706722"/>
            <a:ext cx="360000" cy="360000"/>
          </a:xfrm>
          <a:prstGeom prst="rect">
            <a:avLst/>
          </a:prstGeom>
        </p:spPr>
      </p:pic>
      <p:pic>
        <p:nvPicPr>
          <p:cNvPr id="7" name="Рисунок 6" descr="Елка со сплошной заливкой">
            <a:extLst>
              <a:ext uri="{FF2B5EF4-FFF2-40B4-BE49-F238E27FC236}">
                <a16:creationId xmlns:a16="http://schemas.microsoft.com/office/drawing/2014/main" xmlns="" id="{4DF4A183-740F-9DAC-D73E-6A02C4F6CA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79045" y="4884003"/>
            <a:ext cx="360000" cy="360000"/>
          </a:xfrm>
          <a:prstGeom prst="rect">
            <a:avLst/>
          </a:prstGeom>
        </p:spPr>
      </p:pic>
      <p:sp>
        <p:nvSpPr>
          <p:cNvPr id="8" name="Скругленный прямоугольник 38">
            <a:extLst>
              <a:ext uri="{FF2B5EF4-FFF2-40B4-BE49-F238E27FC236}">
                <a16:creationId xmlns:a16="http://schemas.microsoft.com/office/drawing/2014/main" xmlns="" id="{721F7854-5DC7-CFAB-4BE1-BF7587E866C5}"/>
              </a:ext>
            </a:extLst>
          </p:cNvPr>
          <p:cNvSpPr/>
          <p:nvPr/>
        </p:nvSpPr>
        <p:spPr>
          <a:xfrm>
            <a:off x="511884" y="1645498"/>
            <a:ext cx="4497839" cy="1550107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>
              <a:solidFill>
                <a:srgbClr val="126F87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39">
            <a:extLst>
              <a:ext uri="{FF2B5EF4-FFF2-40B4-BE49-F238E27FC236}">
                <a16:creationId xmlns:a16="http://schemas.microsoft.com/office/drawing/2014/main" xmlns="" id="{0F43D167-F8F4-C0BB-A087-088DD218AA54}"/>
              </a:ext>
            </a:extLst>
          </p:cNvPr>
          <p:cNvSpPr/>
          <p:nvPr/>
        </p:nvSpPr>
        <p:spPr>
          <a:xfrm>
            <a:off x="511884" y="744760"/>
            <a:ext cx="4497839" cy="775597"/>
          </a:xfrm>
          <a:prstGeom prst="roundRect">
            <a:avLst>
              <a:gd name="adj" fmla="val 27681"/>
            </a:avLst>
          </a:prstGeom>
          <a:solidFill>
            <a:srgbClr val="126F87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 pitchFamily="34" charset="0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xmlns="" id="{D7A4BD46-E929-6210-9BA9-78C8E14E945B}"/>
              </a:ext>
            </a:extLst>
          </p:cNvPr>
          <p:cNvSpPr/>
          <p:nvPr/>
        </p:nvSpPr>
        <p:spPr>
          <a:xfrm>
            <a:off x="511884" y="4389283"/>
            <a:ext cx="4497839" cy="2361926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>
              <a:solidFill>
                <a:srgbClr val="126F87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C36DF62-F91C-2E33-0745-2589DDFD6EF8}"/>
              </a:ext>
            </a:extLst>
          </p:cNvPr>
          <p:cNvSpPr/>
          <p:nvPr/>
        </p:nvSpPr>
        <p:spPr>
          <a:xfrm>
            <a:off x="511884" y="3487989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126F87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 pitchFamily="34" charset="0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14" name="Номер слайда 50">
            <a:extLst>
              <a:ext uri="{FF2B5EF4-FFF2-40B4-BE49-F238E27FC236}">
                <a16:creationId xmlns:a16="http://schemas.microsoft.com/office/drawing/2014/main" xmlns="" id="{60031787-7785-285A-6A63-65EBC9252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9981" y="66895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rgbClr val="126F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rgbClr val="126F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42">
            <a:extLst>
              <a:ext uri="{FF2B5EF4-FFF2-40B4-BE49-F238E27FC236}">
                <a16:creationId xmlns:a16="http://schemas.microsoft.com/office/drawing/2014/main" xmlns="" id="{FD492389-926D-AC70-136C-A7412E645BCE}"/>
              </a:ext>
            </a:extLst>
          </p:cNvPr>
          <p:cNvSpPr/>
          <p:nvPr/>
        </p:nvSpPr>
        <p:spPr>
          <a:xfrm>
            <a:off x="6815448" y="739308"/>
            <a:ext cx="4865828" cy="777842"/>
          </a:xfrm>
          <a:prstGeom prst="roundRect">
            <a:avLst>
              <a:gd name="adj" fmla="val 29330"/>
            </a:avLst>
          </a:prstGeom>
          <a:solidFill>
            <a:srgbClr val="126F87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 pitchFamily="34" charset="0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16" name="Скругленный прямоугольник 45">
            <a:extLst>
              <a:ext uri="{FF2B5EF4-FFF2-40B4-BE49-F238E27FC236}">
                <a16:creationId xmlns:a16="http://schemas.microsoft.com/office/drawing/2014/main" xmlns="" id="{FB4BA7E7-07D5-1F3C-B7C7-E6A269E418EF}"/>
              </a:ext>
            </a:extLst>
          </p:cNvPr>
          <p:cNvSpPr/>
          <p:nvPr/>
        </p:nvSpPr>
        <p:spPr>
          <a:xfrm>
            <a:off x="6816558" y="4397061"/>
            <a:ext cx="4868149" cy="2210334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>
              <a:solidFill>
                <a:srgbClr val="126F87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46">
            <a:extLst>
              <a:ext uri="{FF2B5EF4-FFF2-40B4-BE49-F238E27FC236}">
                <a16:creationId xmlns:a16="http://schemas.microsoft.com/office/drawing/2014/main" xmlns="" id="{E094E0EF-BAC5-C72D-50AF-71DCC82F32E3}"/>
              </a:ext>
            </a:extLst>
          </p:cNvPr>
          <p:cNvSpPr/>
          <p:nvPr/>
        </p:nvSpPr>
        <p:spPr>
          <a:xfrm>
            <a:off x="6815448" y="3499705"/>
            <a:ext cx="4879805" cy="775596"/>
          </a:xfrm>
          <a:prstGeom prst="roundRect">
            <a:avLst>
              <a:gd name="adj" fmla="val 25208"/>
            </a:avLst>
          </a:prstGeom>
          <a:solidFill>
            <a:srgbClr val="126F87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" panose="020B0504030602030204" pitchFamily="34" charset="0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A1D41A0-37B3-240E-3649-2F978730D618}"/>
              </a:ext>
            </a:extLst>
          </p:cNvPr>
          <p:cNvSpPr txBox="1"/>
          <p:nvPr/>
        </p:nvSpPr>
        <p:spPr>
          <a:xfrm>
            <a:off x="707314" y="1773732"/>
            <a:ext cx="34749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влажный-континентальный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5E6304F-E12D-0239-C02A-075933034FD1}"/>
              </a:ext>
            </a:extLst>
          </p:cNvPr>
          <p:cNvSpPr txBox="1"/>
          <p:nvPr/>
        </p:nvSpPr>
        <p:spPr>
          <a:xfrm>
            <a:off x="1071060" y="2038081"/>
            <a:ext cx="34749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в январе -14,4℃, в июле + 21,6℃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87FD4F-3A0C-2568-F3BA-F6DE785F5113}"/>
              </a:ext>
            </a:extLst>
          </p:cNvPr>
          <p:cNvSpPr txBox="1"/>
          <p:nvPr/>
        </p:nvSpPr>
        <p:spPr>
          <a:xfrm>
            <a:off x="1058285" y="2597849"/>
            <a:ext cx="29539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8 дней в месяц идёт дождь</a:t>
            </a:r>
          </a:p>
        </p:txBody>
      </p:sp>
      <p:pic>
        <p:nvPicPr>
          <p:cNvPr id="21" name="Рисунок 20" descr="Термометр со сплошной заливкой">
            <a:extLst>
              <a:ext uri="{FF2B5EF4-FFF2-40B4-BE49-F238E27FC236}">
                <a16:creationId xmlns:a16="http://schemas.microsoft.com/office/drawing/2014/main" xmlns="" id="{5E2E9F1E-9FE7-9804-C654-57E9E78346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41469" y="2096874"/>
            <a:ext cx="360000" cy="360000"/>
          </a:xfrm>
          <a:prstGeom prst="rect">
            <a:avLst/>
          </a:prstGeom>
        </p:spPr>
      </p:pic>
      <p:pic>
        <p:nvPicPr>
          <p:cNvPr id="22" name="Рисунок 21" descr="Дождь со сплошной заливкой">
            <a:extLst>
              <a:ext uri="{FF2B5EF4-FFF2-40B4-BE49-F238E27FC236}">
                <a16:creationId xmlns:a16="http://schemas.microsoft.com/office/drawing/2014/main" xmlns="" id="{5B98CDFD-D507-C52A-A356-2143D868B6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41469" y="2566875"/>
            <a:ext cx="360000" cy="36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F699A0D-49BB-62A4-1D4A-38F667E4CC9F}"/>
              </a:ext>
            </a:extLst>
          </p:cNvPr>
          <p:cNvSpPr txBox="1"/>
          <p:nvPr/>
        </p:nvSpPr>
        <p:spPr>
          <a:xfrm>
            <a:off x="743236" y="4476330"/>
            <a:ext cx="36119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общий запас 1,5</a:t>
            </a:r>
            <a:r>
              <a:rPr lang="ru-RU" sz="1400" b="1" dirty="0">
                <a:solidFill>
                  <a:srgbClr val="FF0000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млн. м3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5B6C305-FAF7-FEA7-179D-53A2C4AA161D}"/>
              </a:ext>
            </a:extLst>
          </p:cNvPr>
          <p:cNvSpPr txBox="1"/>
          <p:nvPr/>
        </p:nvSpPr>
        <p:spPr>
          <a:xfrm>
            <a:off x="1015446" y="4834410"/>
            <a:ext cx="129811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r>
              <a:rPr lang="ru-RU" sz="1400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0,7 млн. м3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E744D99-048E-735E-EF25-2089928A1534}"/>
              </a:ext>
            </a:extLst>
          </p:cNvPr>
          <p:cNvSpPr txBox="1"/>
          <p:nvPr/>
        </p:nvSpPr>
        <p:spPr>
          <a:xfrm>
            <a:off x="1001469" y="5697119"/>
            <a:ext cx="129811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Лиственные  породы</a:t>
            </a:r>
          </a:p>
          <a:p>
            <a:r>
              <a:rPr lang="ru-RU" sz="1400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0,8 млн. м3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9054FF8-A73D-FC10-2931-075190FC9E94}"/>
              </a:ext>
            </a:extLst>
          </p:cNvPr>
          <p:cNvSpPr txBox="1"/>
          <p:nvPr/>
        </p:nvSpPr>
        <p:spPr>
          <a:xfrm>
            <a:off x="3503163" y="4765612"/>
            <a:ext cx="6905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почвы</a:t>
            </a:r>
            <a:endParaRPr lang="en-US" sz="1400" b="1" dirty="0">
              <a:solidFill>
                <a:srgbClr val="126F87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0A0CAE3-43D5-C681-E6E4-B4AA72363C1E}"/>
              </a:ext>
            </a:extLst>
          </p:cNvPr>
          <p:cNvSpPr txBox="1"/>
          <p:nvPr/>
        </p:nvSpPr>
        <p:spPr>
          <a:xfrm>
            <a:off x="7309665" y="1737848"/>
            <a:ext cx="16370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2,3 тыс. км2,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2997924-3264-827B-3C84-3F483EC7FF4F}"/>
              </a:ext>
            </a:extLst>
          </p:cNvPr>
          <p:cNvSpPr txBox="1"/>
          <p:nvPr/>
        </p:nvSpPr>
        <p:spPr>
          <a:xfrm>
            <a:off x="7352635" y="1965937"/>
            <a:ext cx="168470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err="1">
                <a:solidFill>
                  <a:srgbClr val="126F87"/>
                </a:solidFill>
                <a:latin typeface="Ubuntu" panose="020B0504030602030204" pitchFamily="34" charset="0"/>
              </a:rPr>
              <a:t>Вятско</a:t>
            </a: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-Камское месторождение фосфоритов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583A12B-8253-51FD-A3BA-3FBF586ED8A2}"/>
              </a:ext>
            </a:extLst>
          </p:cNvPr>
          <p:cNvSpPr txBox="1"/>
          <p:nvPr/>
        </p:nvSpPr>
        <p:spPr>
          <a:xfrm>
            <a:off x="9487988" y="1844033"/>
            <a:ext cx="23278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-20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месторождение песков и торфа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3B9599F-A6C1-27A0-BD58-5D616436E239}"/>
              </a:ext>
            </a:extLst>
          </p:cNvPr>
          <p:cNvSpPr txBox="1"/>
          <p:nvPr/>
        </p:nvSpPr>
        <p:spPr>
          <a:xfrm>
            <a:off x="7041886" y="4494997"/>
            <a:ext cx="36119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общая площадь 1029,7 тыс. га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8E71C95-C4D8-3E8A-9DE9-594C740FF9E5}"/>
              </a:ext>
            </a:extLst>
          </p:cNvPr>
          <p:cNvSpPr txBox="1"/>
          <p:nvPr/>
        </p:nvSpPr>
        <p:spPr>
          <a:xfrm>
            <a:off x="7497136" y="4892798"/>
            <a:ext cx="248410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1400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36,4 тыс. га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0F3FC69-A9E9-CB92-1D40-F319360F688A}"/>
              </a:ext>
            </a:extLst>
          </p:cNvPr>
          <p:cNvSpPr txBox="1"/>
          <p:nvPr/>
        </p:nvSpPr>
        <p:spPr>
          <a:xfrm>
            <a:off x="7495922" y="5506042"/>
            <a:ext cx="214026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земли промышленности </a:t>
            </a:r>
          </a:p>
          <a:p>
            <a:r>
              <a:rPr lang="ru-RU" sz="1400" dirty="0">
                <a:solidFill>
                  <a:srgbClr val="126F87"/>
                </a:solidFill>
                <a:latin typeface="Ubuntu" panose="020B0504030602030204" pitchFamily="34" charset="0"/>
                <a:cs typeface="Arial" panose="020B0604020202020204" pitchFamily="34" charset="0"/>
              </a:rPr>
              <a:t>5,6 тыс. га</a:t>
            </a:r>
          </a:p>
        </p:txBody>
      </p:sp>
      <p:pic>
        <p:nvPicPr>
          <p:cNvPr id="36" name="Рисунок 35" descr="Производство со сплошной заливкой">
            <a:extLst>
              <a:ext uri="{FF2B5EF4-FFF2-40B4-BE49-F238E27FC236}">
                <a16:creationId xmlns:a16="http://schemas.microsoft.com/office/drawing/2014/main" xmlns="" id="{38FBE0C4-06BD-115C-294C-25D478E923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066343" y="5497438"/>
            <a:ext cx="360000" cy="360000"/>
          </a:xfrm>
          <a:prstGeom prst="rect">
            <a:avLst/>
          </a:prstGeom>
        </p:spPr>
      </p:pic>
      <p:sp>
        <p:nvSpPr>
          <p:cNvPr id="37" name="Скругленный прямоугольник 152">
            <a:extLst>
              <a:ext uri="{FF2B5EF4-FFF2-40B4-BE49-F238E27FC236}">
                <a16:creationId xmlns:a16="http://schemas.microsoft.com/office/drawing/2014/main" xmlns="" id="{CD4367F8-508D-4118-58F0-2AFE1B519E1B}"/>
              </a:ext>
            </a:extLst>
          </p:cNvPr>
          <p:cNvSpPr/>
          <p:nvPr/>
        </p:nvSpPr>
        <p:spPr>
          <a:xfrm>
            <a:off x="6816558" y="1642364"/>
            <a:ext cx="4868149" cy="1643496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>
              <a:solidFill>
                <a:srgbClr val="126F87"/>
              </a:solidFill>
              <a:latin typeface="Ubuntu" panose="020B0504030602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C021A43-CF4D-98ED-8A65-75A26BF5A561}"/>
              </a:ext>
            </a:extLst>
          </p:cNvPr>
          <p:cNvSpPr txBox="1"/>
          <p:nvPr/>
        </p:nvSpPr>
        <p:spPr>
          <a:xfrm>
            <a:off x="2549233" y="5064003"/>
            <a:ext cx="250699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b="1" kern="100" dirty="0">
                <a:solidFill>
                  <a:srgbClr val="126F87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преобладают дерново-слабоподзолистые песчаные и супесчаные почвы </a:t>
            </a:r>
            <a:r>
              <a:rPr lang="ru-RU" sz="1100" kern="100" dirty="0">
                <a:solidFill>
                  <a:srgbClr val="126F87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подходят для лесопосадки и выращивания картофеля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b="1" kern="100" dirty="0">
                <a:solidFill>
                  <a:srgbClr val="126F87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значительно распространены торфяно-болотные почвы </a:t>
            </a:r>
            <a:r>
              <a:rPr lang="ru-RU" sz="1100" kern="100" dirty="0">
                <a:solidFill>
                  <a:srgbClr val="126F87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подходят для ведения лесных хозяйств</a:t>
            </a:r>
          </a:p>
          <a:p>
            <a:endParaRPr lang="ru-RU" sz="1400" dirty="0">
              <a:solidFill>
                <a:srgbClr val="126F87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9E2406F-99EF-BB30-7F90-35A9936A7385}"/>
              </a:ext>
            </a:extLst>
          </p:cNvPr>
          <p:cNvSpPr txBox="1"/>
          <p:nvPr/>
        </p:nvSpPr>
        <p:spPr>
          <a:xfrm>
            <a:off x="6949665" y="2674231"/>
            <a:ext cx="244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26F87"/>
                </a:solidFill>
                <a:latin typeface="Ubuntu" panose="020B0504030602030204" pitchFamily="34" charset="0"/>
              </a:rPr>
              <a:t>Фосфориты используются в сельском хозяйстве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C38962B-731D-E718-45F9-F1D72CA8CB5B}"/>
              </a:ext>
            </a:extLst>
          </p:cNvPr>
          <p:cNvSpPr txBox="1"/>
          <p:nvPr/>
        </p:nvSpPr>
        <p:spPr>
          <a:xfrm>
            <a:off x="9503724" y="2238090"/>
            <a:ext cx="2177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26F87"/>
                </a:solidFill>
                <a:latin typeface="Ubuntu" panose="020B0504030602030204" pitchFamily="34" charset="0"/>
              </a:rPr>
              <a:t>Торф используется в качестве удобрения, топлива и </a:t>
            </a:r>
            <a:r>
              <a:rPr lang="ru-RU" sz="1400" kern="100" dirty="0">
                <a:solidFill>
                  <a:srgbClr val="126F87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сырья; пески – для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87543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Заголовок 1">
            <a:extLst>
              <a:ext uri="{FF2B5EF4-FFF2-40B4-BE49-F238E27FC236}">
                <a16:creationId xmlns:a16="http://schemas.microsoft.com/office/drawing/2014/main" xmlns="" id="{8B4E4A2F-BF01-4F80-B283-46A14EA092DC}"/>
              </a:ext>
            </a:extLst>
          </p:cNvPr>
          <p:cNvSpPr txBox="1">
            <a:spLocks/>
          </p:cNvSpPr>
          <p:nvPr/>
        </p:nvSpPr>
        <p:spPr bwMode="auto">
          <a:xfrm>
            <a:off x="95250" y="383576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Градообразующее предприятие г. </a:t>
            </a:r>
            <a:r>
              <a:rPr lang="ru-RU" altLang="ru-RU" sz="3200" dirty="0" err="1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Кирс</a:t>
            </a:r>
            <a:endParaRPr lang="ru-RU" altLang="ru-RU" sz="3200" dirty="0">
              <a:solidFill>
                <a:srgbClr val="126F87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ABEC33C1-42C7-4246-9F3B-C787608A1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971616"/>
              </p:ext>
            </p:extLst>
          </p:nvPr>
        </p:nvGraphicFramePr>
        <p:xfrm>
          <a:off x="208085" y="922338"/>
          <a:ext cx="6013450" cy="198596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663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71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752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Показатель</a:t>
                      </a: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2023 год</a:t>
                      </a: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814">
                <a:tc>
                  <a:txBody>
                    <a:bodyPr/>
                    <a:lstStyle/>
                    <a:p>
                      <a:pPr algn="l" defTabSz="985838">
                        <a:tabLst/>
                      </a:pPr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Объем отгруженной</a:t>
                      </a:r>
                      <a:r>
                        <a:rPr lang="ru-RU" sz="1600" b="1" baseline="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 п</a:t>
                      </a:r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родукции, </a:t>
                      </a:r>
                      <a:r>
                        <a:rPr lang="ru-RU" sz="1600" b="1" baseline="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млн. рублей</a:t>
                      </a:r>
                      <a:endParaRPr lang="ru-RU" sz="1600" b="1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cs typeface="Times New Roman" pitchFamily="18" charset="0"/>
                      </a:endParaRP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  <a:cs typeface="Times New Roman" pitchFamily="18" charset="0"/>
                        </a:rPr>
                        <a:t>17 680,3</a:t>
                      </a: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6866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kern="120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Темп роста к 2022 г., %</a:t>
                      </a:r>
                      <a:endParaRPr kumimoji="0" lang="ru-RU" sz="1600" b="1" kern="1200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107,3</a:t>
                      </a:r>
                      <a:endParaRPr kumimoji="0" lang="ru-RU" sz="1600" b="1" kern="1200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4261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Среднемесячная заработная плата, рублей</a:t>
                      </a:r>
                      <a:endParaRPr lang="ru-RU" sz="1600" b="1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cs typeface="Times New Roman" pitchFamily="18" charset="0"/>
                      </a:endParaRP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  <a:cs typeface="Times New Roman" pitchFamily="18" charset="0"/>
                        </a:rPr>
                        <a:t>47</a:t>
                      </a:r>
                      <a:r>
                        <a:rPr lang="ru-RU" sz="1600" b="1" baseline="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  <a:cs typeface="Times New Roman" pitchFamily="18" charset="0"/>
                        </a:rPr>
                        <a:t> 952</a:t>
                      </a:r>
                      <a:endParaRPr lang="ru-RU" sz="1600" b="1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cs typeface="Times New Roman" pitchFamily="18" charset="0"/>
                      </a:endParaRP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0497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1" kern="120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</a:rPr>
                        <a:t>Темп роста к 2022 г., %</a:t>
                      </a:r>
                      <a:endParaRPr kumimoji="0" lang="ru-RU" sz="1600" b="1" kern="1200" dirty="0">
                        <a:solidFill>
                          <a:srgbClr val="126F87"/>
                        </a:solidFill>
                        <a:latin typeface="Ubuntu" panose="020B0504030602030204" pitchFamily="34" charset="0"/>
                        <a:ea typeface="+mn-ea"/>
                        <a:cs typeface="+mn-cs"/>
                      </a:endParaRPr>
                    </a:p>
                  </a:txBody>
                  <a:tcPr marL="91428" marR="91428" marT="45660" marB="456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solidFill>
                            <a:srgbClr val="126F87"/>
                          </a:solidFill>
                          <a:latin typeface="Ubuntu" panose="020B0504030602030204" pitchFamily="34" charset="0"/>
                          <a:ea typeface="+mn-ea"/>
                          <a:cs typeface="+mn-cs"/>
                        </a:rPr>
                        <a:t>121,4</a:t>
                      </a:r>
                    </a:p>
                  </a:txBody>
                  <a:tcPr marL="91428" marR="91428" marT="45660" marB="4566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B3A51E-F7E2-4A85-AAEC-CC7A543C5BE2}"/>
              </a:ext>
            </a:extLst>
          </p:cNvPr>
          <p:cNvSpPr txBox="1"/>
          <p:nvPr/>
        </p:nvSpPr>
        <p:spPr>
          <a:xfrm>
            <a:off x="7462948" y="1024690"/>
            <a:ext cx="3891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905"/>
                <a:solidFill>
                  <a:srgbClr val="126F8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АО «</a:t>
            </a:r>
            <a:r>
              <a:rPr lang="ru-RU" sz="2400" b="1" dirty="0" err="1">
                <a:ln w="1905"/>
                <a:solidFill>
                  <a:srgbClr val="126F8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Кирскабель</a:t>
            </a:r>
            <a:r>
              <a:rPr lang="ru-RU" sz="2400" b="1" dirty="0">
                <a:ln w="1905"/>
                <a:solidFill>
                  <a:srgbClr val="126F8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buntu" panose="020B050403060203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8212" name="TextBox 15">
            <a:extLst>
              <a:ext uri="{FF2B5EF4-FFF2-40B4-BE49-F238E27FC236}">
                <a16:creationId xmlns:a16="http://schemas.microsoft.com/office/drawing/2014/main" xmlns="" id="{56C53AA1-B2D0-41EE-9E9B-A3C3A8470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5969000"/>
            <a:ext cx="5808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Основной продукцией является кабель с изоляцией из сшитого полиэтилена, самонесущий изолированный провод, кабель силовой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D17C5B74-531A-4730-9739-A18A861F20A4}"/>
              </a:ext>
            </a:extLst>
          </p:cNvPr>
          <p:cNvSpPr txBox="1">
            <a:spLocks/>
          </p:cNvSpPr>
          <p:nvPr/>
        </p:nvSpPr>
        <p:spPr>
          <a:xfrm>
            <a:off x="7307194" y="-22121"/>
            <a:ext cx="5079878" cy="534387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12A2E1A-C2AD-4E73-8AF9-528E6F975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275" y="1787746"/>
            <a:ext cx="5718412" cy="4147916"/>
          </a:xfrm>
          <a:prstGeom prst="rect">
            <a:avLst/>
          </a:prstGeom>
          <a:noFill/>
          <a:effectLst>
            <a:glow rad="228600">
              <a:schemeClr val="accent1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61198C-8EC1-4001-8BF6-05D03774A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43" y="3176588"/>
            <a:ext cx="4330195" cy="2694659"/>
          </a:xfrm>
          <a:prstGeom prst="rect">
            <a:avLst/>
          </a:prstGeom>
          <a:noFill/>
          <a:effectLst>
            <a:glow rad="228600">
              <a:schemeClr val="accent1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7863CC-D1A8-4DD7-A68F-99831058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188913"/>
            <a:ext cx="10515600" cy="3159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rgbClr val="126F87"/>
                </a:solidFill>
                <a:latin typeface="Ubuntu" panose="020B0504030602030204" pitchFamily="34" charset="0"/>
              </a:rPr>
              <a:t>Транспортная доступность</a:t>
            </a:r>
          </a:p>
        </p:txBody>
      </p:sp>
      <p:sp>
        <p:nvSpPr>
          <p:cNvPr id="6147" name="Прямоугольник 6">
            <a:extLst>
              <a:ext uri="{FF2B5EF4-FFF2-40B4-BE49-F238E27FC236}">
                <a16:creationId xmlns:a16="http://schemas.microsoft.com/office/drawing/2014/main" xmlns="" id="{83FDBD58-A8A6-4A39-83B9-2CDB3447B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8797" y="3514725"/>
            <a:ext cx="22878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До аэропортов: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 в г. Кирове – 230 км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в г. Перми – 367 км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в г. Казани – 608 км</a:t>
            </a:r>
          </a:p>
        </p:txBody>
      </p:sp>
      <p:sp>
        <p:nvSpPr>
          <p:cNvPr id="6148" name="Прямоугольник 8">
            <a:extLst>
              <a:ext uri="{FF2B5EF4-FFF2-40B4-BE49-F238E27FC236}">
                <a16:creationId xmlns:a16="http://schemas.microsoft.com/office/drawing/2014/main" xmlns="" id="{EF058AFE-19B8-4CEF-AFB3-2C88934E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350" y="3344863"/>
            <a:ext cx="25479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Железнодорожное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сообщение -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станция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«Яр – Верхнекамская»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Кировского отделения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Горьковской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4617B"/>
                </a:solidFill>
                <a:latin typeface="Ubuntu" panose="020B0504030602030204" pitchFamily="34" charset="0"/>
              </a:rPr>
              <a:t>железной дороги</a:t>
            </a:r>
          </a:p>
        </p:txBody>
      </p:sp>
      <p:sp>
        <p:nvSpPr>
          <p:cNvPr id="6149" name="Прямоугольник 13">
            <a:extLst>
              <a:ext uri="{FF2B5EF4-FFF2-40B4-BE49-F238E27FC236}">
                <a16:creationId xmlns:a16="http://schemas.microsoft.com/office/drawing/2014/main" xmlns="" id="{3373DCDE-634A-4C82-B671-13B51A3B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8441" y="3344863"/>
            <a:ext cx="314483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Расстояние до крупных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городов РФ: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Москва – 1133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Киров – 210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Пермь – 370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Сыктывкар – 594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Нижний Новгород – 797 км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4617B"/>
                </a:solidFill>
                <a:latin typeface="Ubuntu" panose="020B0504030602030204" pitchFamily="34" charset="0"/>
              </a:rPr>
              <a:t>г. Вологда – 1028 км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B34AE459-C0DC-4BFA-A00A-B5DAEB07B56C}"/>
              </a:ext>
            </a:extLst>
          </p:cNvPr>
          <p:cNvSpPr txBox="1">
            <a:spLocks/>
          </p:cNvSpPr>
          <p:nvPr/>
        </p:nvSpPr>
        <p:spPr>
          <a:xfrm>
            <a:off x="7481888" y="-29582"/>
            <a:ext cx="4678993" cy="76427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9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D8FD2FE-B67B-4355-8E9B-27493DE8B7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3878" y="915570"/>
            <a:ext cx="2738063" cy="2261018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6187703-7C87-4710-BC25-A1DEB40B35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3668" y="900028"/>
            <a:ext cx="2738063" cy="2276560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3B93082-5C1F-48EB-8F0B-C8C575940E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42193" y="900028"/>
            <a:ext cx="2676854" cy="2276560"/>
          </a:xfrm>
          <a:prstGeom prst="hexagon">
            <a:avLst/>
          </a:prstGeom>
          <a:ln w="28575">
            <a:solidFill>
              <a:srgbClr val="126F8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Скругленный прямоугольник 79">
            <a:extLst>
              <a:ext uri="{FF2B5EF4-FFF2-40B4-BE49-F238E27FC236}">
                <a16:creationId xmlns:a16="http://schemas.microsoft.com/office/drawing/2014/main" xmlns="" id="{0E31FCCE-E5F2-4EE3-ADC9-73C9FCC41079}"/>
              </a:ext>
            </a:extLst>
          </p:cNvPr>
          <p:cNvSpPr/>
          <p:nvPr/>
        </p:nvSpPr>
        <p:spPr>
          <a:xfrm>
            <a:off x="7245350" y="3540125"/>
            <a:ext cx="2208213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xmlns="" id="{94349173-D975-4BC6-8065-396ADA04CB2D}"/>
              </a:ext>
            </a:extLst>
          </p:cNvPr>
          <p:cNvSpPr/>
          <p:nvPr/>
        </p:nvSpPr>
        <p:spPr>
          <a:xfrm>
            <a:off x="4983163" y="3544888"/>
            <a:ext cx="2101850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xmlns="" id="{77541F73-1457-48A1-B0AE-ABDD2481CF25}"/>
              </a:ext>
            </a:extLst>
          </p:cNvPr>
          <p:cNvSpPr/>
          <p:nvPr/>
        </p:nvSpPr>
        <p:spPr>
          <a:xfrm>
            <a:off x="2732088" y="3549650"/>
            <a:ext cx="2101850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BB0CEFA1-B4FF-43E2-B0E7-466D84238474}"/>
              </a:ext>
            </a:extLst>
          </p:cNvPr>
          <p:cNvSpPr/>
          <p:nvPr/>
        </p:nvSpPr>
        <p:spPr>
          <a:xfrm>
            <a:off x="514350" y="2354263"/>
            <a:ext cx="2008188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C0C9365D-EA4A-4597-9C47-3448A4507D31}"/>
              </a:ext>
            </a:extLst>
          </p:cNvPr>
          <p:cNvSpPr/>
          <p:nvPr/>
        </p:nvSpPr>
        <p:spPr>
          <a:xfrm>
            <a:off x="2809875" y="2354263"/>
            <a:ext cx="2009775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8FBA0138-C746-4D81-A130-36ED59BA13C5}"/>
              </a:ext>
            </a:extLst>
          </p:cNvPr>
          <p:cNvSpPr/>
          <p:nvPr/>
        </p:nvSpPr>
        <p:spPr>
          <a:xfrm>
            <a:off x="5019675" y="2359025"/>
            <a:ext cx="2009775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96" name="Заголовок 1">
            <a:extLst>
              <a:ext uri="{FF2B5EF4-FFF2-40B4-BE49-F238E27FC236}">
                <a16:creationId xmlns:a16="http://schemas.microsoft.com/office/drawing/2014/main" xmlns="" id="{6C212304-F8BA-4927-AD4E-2F07F0A850C3}"/>
              </a:ext>
            </a:extLst>
          </p:cNvPr>
          <p:cNvSpPr txBox="1">
            <a:spLocks/>
          </p:cNvSpPr>
          <p:nvPr/>
        </p:nvSpPr>
        <p:spPr bwMode="auto">
          <a:xfrm>
            <a:off x="460375" y="347664"/>
            <a:ext cx="561975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Инфраструктура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A4DD55-82C4-4C28-9616-8D8EB5BA99AA}"/>
              </a:ext>
            </a:extLst>
          </p:cNvPr>
          <p:cNvSpPr txBox="1"/>
          <p:nvPr/>
        </p:nvSpPr>
        <p:spPr>
          <a:xfrm>
            <a:off x="514350" y="2595563"/>
            <a:ext cx="2000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социальная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0E1D39DC-2971-49BE-B99C-11B475ECCE50}"/>
              </a:ext>
            </a:extLst>
          </p:cNvPr>
          <p:cNvSpPr/>
          <p:nvPr/>
        </p:nvSpPr>
        <p:spPr>
          <a:xfrm>
            <a:off x="439738" y="3541713"/>
            <a:ext cx="2101850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9227" name="TextBox 11">
            <a:extLst>
              <a:ext uri="{FF2B5EF4-FFF2-40B4-BE49-F238E27FC236}">
                <a16:creationId xmlns:a16="http://schemas.microsoft.com/office/drawing/2014/main" xmlns="" id="{19645AD8-9844-4196-BD05-A64F2003C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3609975"/>
            <a:ext cx="2081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детские сады</a:t>
            </a:r>
          </a:p>
        </p:txBody>
      </p:sp>
      <p:sp>
        <p:nvSpPr>
          <p:cNvPr id="9228" name="TextBox 10">
            <a:extLst>
              <a:ext uri="{FF2B5EF4-FFF2-40B4-BE49-F238E27FC236}">
                <a16:creationId xmlns:a16="http://schemas.microsoft.com/office/drawing/2014/main" xmlns="" id="{D6B52AA3-4F55-454F-94FF-33CAFF6C8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3830638"/>
            <a:ext cx="2081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школы</a:t>
            </a:r>
          </a:p>
        </p:txBody>
      </p:sp>
      <p:sp>
        <p:nvSpPr>
          <p:cNvPr id="9229" name="TextBox 9">
            <a:extLst>
              <a:ext uri="{FF2B5EF4-FFF2-40B4-BE49-F238E27FC236}">
                <a16:creationId xmlns:a16="http://schemas.microsoft.com/office/drawing/2014/main" xmlns="" id="{8E62A17F-5FBA-4295-809E-9EC46CAE4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4098925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больницы</a:t>
            </a:r>
          </a:p>
        </p:txBody>
      </p:sp>
      <p:sp>
        <p:nvSpPr>
          <p:cNvPr id="9230" name="TextBox 12">
            <a:extLst>
              <a:ext uri="{FF2B5EF4-FFF2-40B4-BE49-F238E27FC236}">
                <a16:creationId xmlns:a16="http://schemas.microsoft.com/office/drawing/2014/main" xmlns="" id="{862B624A-89F1-43F3-8101-48E60639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4319588"/>
            <a:ext cx="2108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библиотеки</a:t>
            </a:r>
          </a:p>
        </p:txBody>
      </p:sp>
      <p:sp>
        <p:nvSpPr>
          <p:cNvPr id="9231" name="TextBox 15">
            <a:extLst>
              <a:ext uri="{FF2B5EF4-FFF2-40B4-BE49-F238E27FC236}">
                <a16:creationId xmlns:a16="http://schemas.microsoft.com/office/drawing/2014/main" xmlns="" id="{5CC0AB4F-D5AB-4C68-BFA5-ED6680300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4556125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объекты спорта</a:t>
            </a:r>
          </a:p>
        </p:txBody>
      </p:sp>
      <p:sp>
        <p:nvSpPr>
          <p:cNvPr id="9232" name="TextBox 13">
            <a:extLst>
              <a:ext uri="{FF2B5EF4-FFF2-40B4-BE49-F238E27FC236}">
                <a16:creationId xmlns:a16="http://schemas.microsoft.com/office/drawing/2014/main" xmlns="" id="{F9DE1F41-EDC8-496E-AE7E-6A3EF8E90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4792663"/>
            <a:ext cx="2108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учреждения культуры</a:t>
            </a:r>
          </a:p>
        </p:txBody>
      </p:sp>
      <p:sp>
        <p:nvSpPr>
          <p:cNvPr id="9233" name="TextBox 14">
            <a:extLst>
              <a:ext uri="{FF2B5EF4-FFF2-40B4-BE49-F238E27FC236}">
                <a16:creationId xmlns:a16="http://schemas.microsoft.com/office/drawing/2014/main" xmlns="" id="{468BBDFC-9DA2-445D-89AB-5423BE45A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5030788"/>
            <a:ext cx="2124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доп.</a:t>
            </a:r>
            <a:r>
              <a:rPr lang="ru-RU" altLang="ru-RU" sz="1200">
                <a:solidFill>
                  <a:srgbClr val="126F87"/>
                </a:solidFill>
                <a:latin typeface="Ubuntu" panose="020B0504030602030204" pitchFamily="34" charset="0"/>
              </a:rPr>
              <a:t> </a:t>
            </a: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образование </a:t>
            </a:r>
          </a:p>
        </p:txBody>
      </p:sp>
      <p:sp>
        <p:nvSpPr>
          <p:cNvPr id="9234" name="TextBox 16">
            <a:extLst>
              <a:ext uri="{FF2B5EF4-FFF2-40B4-BE49-F238E27FC236}">
                <a16:creationId xmlns:a16="http://schemas.microsoft.com/office/drawing/2014/main" xmlns="" id="{7C3539EE-F70A-4501-A1C0-D698CBB91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75" y="5265738"/>
            <a:ext cx="2054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социальная поддержка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FDDC5C1C-CC81-4529-B9E0-3BECA0B8C856}"/>
              </a:ext>
            </a:extLst>
          </p:cNvPr>
          <p:cNvCxnSpPr>
            <a:cxnSpLocks/>
            <a:stCxn id="27" idx="0"/>
            <a:endCxn id="27" idx="0"/>
          </p:cNvCxnSpPr>
          <p:nvPr/>
        </p:nvCxnSpPr>
        <p:spPr>
          <a:xfrm rot="5400000" flipH="1" flipV="1">
            <a:off x="1490663" y="3541713"/>
            <a:ext cx="15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E353B0A6-EC0B-4691-AE64-7DBAA9B31B3E}"/>
              </a:ext>
            </a:extLst>
          </p:cNvPr>
          <p:cNvCxnSpPr/>
          <p:nvPr/>
        </p:nvCxnSpPr>
        <p:spPr>
          <a:xfrm rot="5400000" flipH="1" flipV="1">
            <a:off x="1369219" y="3388519"/>
            <a:ext cx="246063" cy="3175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37D8481-1FBF-4E35-B186-58DF3F80CF96}"/>
              </a:ext>
            </a:extLst>
          </p:cNvPr>
          <p:cNvSpPr txBox="1"/>
          <p:nvPr/>
        </p:nvSpPr>
        <p:spPr>
          <a:xfrm>
            <a:off x="2824163" y="2590800"/>
            <a:ext cx="19796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транспортная</a:t>
            </a:r>
          </a:p>
        </p:txBody>
      </p:sp>
      <p:sp>
        <p:nvSpPr>
          <p:cNvPr id="9238" name="TextBox 39">
            <a:extLst>
              <a:ext uri="{FF2B5EF4-FFF2-40B4-BE49-F238E27FC236}">
                <a16:creationId xmlns:a16="http://schemas.microsoft.com/office/drawing/2014/main" xmlns="" id="{12CE1CF9-F4FA-4983-BCC5-085EF6349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3673475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ж/д вокзал</a:t>
            </a:r>
          </a:p>
        </p:txBody>
      </p:sp>
      <p:sp>
        <p:nvSpPr>
          <p:cNvPr id="9239" name="TextBox 40">
            <a:extLst>
              <a:ext uri="{FF2B5EF4-FFF2-40B4-BE49-F238E27FC236}">
                <a16:creationId xmlns:a16="http://schemas.microsoft.com/office/drawing/2014/main" xmlns="" id="{B6B04198-EA33-41B8-923F-190C234FB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4000500"/>
            <a:ext cx="2089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автовокзал</a:t>
            </a:r>
          </a:p>
        </p:txBody>
      </p:sp>
      <p:sp>
        <p:nvSpPr>
          <p:cNvPr id="9240" name="TextBox 41">
            <a:extLst>
              <a:ext uri="{FF2B5EF4-FFF2-40B4-BE49-F238E27FC236}">
                <a16:creationId xmlns:a16="http://schemas.microsoft.com/office/drawing/2014/main" xmlns="" id="{F02CBE5F-B9C4-4A3D-A907-A39270B17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4341813"/>
            <a:ext cx="2101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автомобильный мост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C71665D7-39FE-464F-BE23-2A2A102E06F5}"/>
              </a:ext>
            </a:extLst>
          </p:cNvPr>
          <p:cNvCxnSpPr/>
          <p:nvPr/>
        </p:nvCxnSpPr>
        <p:spPr>
          <a:xfrm rot="5400000" flipH="1" flipV="1">
            <a:off x="3659982" y="3393281"/>
            <a:ext cx="247650" cy="1587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4A716F31-5908-4223-91A3-3CE6AA44AD31}"/>
              </a:ext>
            </a:extLst>
          </p:cNvPr>
          <p:cNvSpPr txBox="1"/>
          <p:nvPr/>
        </p:nvSpPr>
        <p:spPr>
          <a:xfrm>
            <a:off x="5019675" y="2595563"/>
            <a:ext cx="19716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инженерная</a:t>
            </a:r>
          </a:p>
        </p:txBody>
      </p:sp>
      <p:sp>
        <p:nvSpPr>
          <p:cNvPr id="9243" name="TextBox 51">
            <a:extLst>
              <a:ext uri="{FF2B5EF4-FFF2-40B4-BE49-F238E27FC236}">
                <a16:creationId xmlns:a16="http://schemas.microsoft.com/office/drawing/2014/main" xmlns="" id="{87D72B46-EE13-47DC-9823-A99421E57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3800475"/>
            <a:ext cx="20907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энергосети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91BEAF30-C14C-49E9-A97C-7A94CEC5A312}"/>
              </a:ext>
            </a:extLst>
          </p:cNvPr>
          <p:cNvCxnSpPr/>
          <p:nvPr/>
        </p:nvCxnSpPr>
        <p:spPr>
          <a:xfrm rot="5400000" flipH="1" flipV="1">
            <a:off x="5891213" y="3406775"/>
            <a:ext cx="247650" cy="3175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5" name="TextBox 53">
            <a:extLst>
              <a:ext uri="{FF2B5EF4-FFF2-40B4-BE49-F238E27FC236}">
                <a16:creationId xmlns:a16="http://schemas.microsoft.com/office/drawing/2014/main" xmlns="" id="{131F1A2E-0802-4D98-95AC-FBA875879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4292600"/>
            <a:ext cx="2079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водоснабжение</a:t>
            </a:r>
          </a:p>
        </p:txBody>
      </p:sp>
      <p:sp>
        <p:nvSpPr>
          <p:cNvPr id="9246" name="TextBox 54">
            <a:extLst>
              <a:ext uri="{FF2B5EF4-FFF2-40B4-BE49-F238E27FC236}">
                <a16:creationId xmlns:a16="http://schemas.microsoft.com/office/drawing/2014/main" xmlns="" id="{F3C5ABD7-EDBE-441B-8442-7ACF1F68D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638" y="4727575"/>
            <a:ext cx="21129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теплоснабжение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26100D4F-6119-4545-9186-9BDDD1FAF59D}"/>
              </a:ext>
            </a:extLst>
          </p:cNvPr>
          <p:cNvSpPr/>
          <p:nvPr/>
        </p:nvSpPr>
        <p:spPr>
          <a:xfrm>
            <a:off x="7245350" y="2365375"/>
            <a:ext cx="2251075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AC2C040-670E-41E6-AE27-DC0BAE6DC955}"/>
              </a:ext>
            </a:extLst>
          </p:cNvPr>
          <p:cNvSpPr txBox="1"/>
          <p:nvPr/>
        </p:nvSpPr>
        <p:spPr>
          <a:xfrm>
            <a:off x="7185025" y="2587625"/>
            <a:ext cx="24526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информационная</a:t>
            </a:r>
          </a:p>
        </p:txBody>
      </p:sp>
      <p:sp>
        <p:nvSpPr>
          <p:cNvPr id="9249" name="TextBox 60">
            <a:extLst>
              <a:ext uri="{FF2B5EF4-FFF2-40B4-BE49-F238E27FC236}">
                <a16:creationId xmlns:a16="http://schemas.microsoft.com/office/drawing/2014/main" xmlns="" id="{15BE177D-AE20-48D4-BCA8-43FC2B19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3689350"/>
            <a:ext cx="2208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почтовая связь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A6F60584-AE0F-41B1-9564-D2EAB254E2D6}"/>
              </a:ext>
            </a:extLst>
          </p:cNvPr>
          <p:cNvCxnSpPr/>
          <p:nvPr/>
        </p:nvCxnSpPr>
        <p:spPr>
          <a:xfrm rot="16200000" flipV="1">
            <a:off x="8176418" y="3396457"/>
            <a:ext cx="246063" cy="6350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1" name="TextBox 62">
            <a:extLst>
              <a:ext uri="{FF2B5EF4-FFF2-40B4-BE49-F238E27FC236}">
                <a16:creationId xmlns:a16="http://schemas.microsoft.com/office/drawing/2014/main" xmlns="" id="{1E71FDB8-323B-4385-B68D-F3E2D65D5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4062413"/>
            <a:ext cx="2208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телефон</a:t>
            </a:r>
          </a:p>
        </p:txBody>
      </p:sp>
      <p:sp>
        <p:nvSpPr>
          <p:cNvPr id="9252" name="TextBox 63">
            <a:extLst>
              <a:ext uri="{FF2B5EF4-FFF2-40B4-BE49-F238E27FC236}">
                <a16:creationId xmlns:a16="http://schemas.microsoft.com/office/drawing/2014/main" xmlns="" id="{A6A8E915-E44E-473B-9315-D15639A0B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0" y="4467225"/>
            <a:ext cx="2208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сотовая связь</a:t>
            </a:r>
          </a:p>
        </p:txBody>
      </p:sp>
      <p:sp>
        <p:nvSpPr>
          <p:cNvPr id="9253" name="TextBox 64">
            <a:extLst>
              <a:ext uri="{FF2B5EF4-FFF2-40B4-BE49-F238E27FC236}">
                <a16:creationId xmlns:a16="http://schemas.microsoft.com/office/drawing/2014/main" xmlns="" id="{F913551E-B9A2-4A33-B8A4-A87896BE1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513" y="4856163"/>
            <a:ext cx="2178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интернет</a:t>
            </a:r>
          </a:p>
        </p:txBody>
      </p:sp>
      <p:sp>
        <p:nvSpPr>
          <p:cNvPr id="9254" name="TextBox 65">
            <a:extLst>
              <a:ext uri="{FF2B5EF4-FFF2-40B4-BE49-F238E27FC236}">
                <a16:creationId xmlns:a16="http://schemas.microsoft.com/office/drawing/2014/main" xmlns="" id="{082DD815-61DF-4898-A003-2362E05A6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863" y="5237163"/>
            <a:ext cx="2171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СМИ</a:t>
            </a:r>
          </a:p>
        </p:txBody>
      </p:sp>
      <p:sp>
        <p:nvSpPr>
          <p:cNvPr id="9255" name="TextBox 66">
            <a:extLst>
              <a:ext uri="{FF2B5EF4-FFF2-40B4-BE49-F238E27FC236}">
                <a16:creationId xmlns:a16="http://schemas.microsoft.com/office/drawing/2014/main" xmlns="" id="{6A7D42BB-CD7F-402A-8060-610C1CFD4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513" y="5184775"/>
            <a:ext cx="2112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водоотведение</a:t>
            </a:r>
          </a:p>
        </p:txBody>
      </p:sp>
      <p:sp>
        <p:nvSpPr>
          <p:cNvPr id="9256" name="TextBox 80">
            <a:extLst>
              <a:ext uri="{FF2B5EF4-FFF2-40B4-BE49-F238E27FC236}">
                <a16:creationId xmlns:a16="http://schemas.microsoft.com/office/drawing/2014/main" xmlns="" id="{5EA31672-50FE-4282-B041-9A2EC104A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4737100"/>
            <a:ext cx="210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автомобильные дороги</a:t>
            </a:r>
          </a:p>
        </p:txBody>
      </p:sp>
      <p:sp>
        <p:nvSpPr>
          <p:cNvPr id="60" name="Скругленный прямоугольник 79">
            <a:extLst>
              <a:ext uri="{FF2B5EF4-FFF2-40B4-BE49-F238E27FC236}">
                <a16:creationId xmlns:a16="http://schemas.microsoft.com/office/drawing/2014/main" xmlns="" id="{C38B614A-4F84-4371-8203-A1356B9A7A30}"/>
              </a:ext>
            </a:extLst>
          </p:cNvPr>
          <p:cNvSpPr/>
          <p:nvPr/>
        </p:nvSpPr>
        <p:spPr>
          <a:xfrm>
            <a:off x="9596438" y="3548063"/>
            <a:ext cx="2171700" cy="2133600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sp>
        <p:nvSpPr>
          <p:cNvPr id="61" name="Скругленный прямоугольник 57">
            <a:extLst>
              <a:ext uri="{FF2B5EF4-FFF2-40B4-BE49-F238E27FC236}">
                <a16:creationId xmlns:a16="http://schemas.microsoft.com/office/drawing/2014/main" xmlns="" id="{F0E6A2C7-1B0C-488E-96A7-77523010C1DE}"/>
              </a:ext>
            </a:extLst>
          </p:cNvPr>
          <p:cNvSpPr/>
          <p:nvPr/>
        </p:nvSpPr>
        <p:spPr>
          <a:xfrm>
            <a:off x="9655175" y="2360613"/>
            <a:ext cx="2008188" cy="898525"/>
          </a:xfrm>
          <a:prstGeom prst="roundRect">
            <a:avLst>
              <a:gd name="adj" fmla="val 20176"/>
            </a:avLst>
          </a:prstGeom>
          <a:noFill/>
          <a:ln>
            <a:solidFill>
              <a:srgbClr val="046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BC1EAE6-E413-48A7-8BCD-9B697F02B651}"/>
              </a:ext>
            </a:extLst>
          </p:cNvPr>
          <p:cNvSpPr txBox="1"/>
          <p:nvPr/>
        </p:nvSpPr>
        <p:spPr>
          <a:xfrm>
            <a:off x="9620250" y="2592388"/>
            <a:ext cx="20558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туристическая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xmlns="" id="{605E49C9-FC62-424F-9CDB-DBBF34ADA1D9}"/>
              </a:ext>
            </a:extLst>
          </p:cNvPr>
          <p:cNvCxnSpPr/>
          <p:nvPr/>
        </p:nvCxnSpPr>
        <p:spPr>
          <a:xfrm rot="16200000" flipV="1">
            <a:off x="10527507" y="3391694"/>
            <a:ext cx="246062" cy="6350"/>
          </a:xfrm>
          <a:prstGeom prst="line">
            <a:avLst/>
          </a:prstGeom>
          <a:ln>
            <a:solidFill>
              <a:srgbClr val="046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61" name="TextBox 62">
            <a:extLst>
              <a:ext uri="{FF2B5EF4-FFF2-40B4-BE49-F238E27FC236}">
                <a16:creationId xmlns:a16="http://schemas.microsoft.com/office/drawing/2014/main" xmlns="" id="{FC88C0CA-E7C3-4EBF-A801-16C4888AA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3900" y="3990975"/>
            <a:ext cx="2163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общегородские праздники</a:t>
            </a:r>
          </a:p>
        </p:txBody>
      </p:sp>
      <p:sp>
        <p:nvSpPr>
          <p:cNvPr id="9262" name="Прямоугольник 2">
            <a:extLst>
              <a:ext uri="{FF2B5EF4-FFF2-40B4-BE49-F238E27FC236}">
                <a16:creationId xmlns:a16="http://schemas.microsoft.com/office/drawing/2014/main" xmlns="" id="{9789B5DE-4798-401A-9F84-AFFCA68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706938"/>
            <a:ext cx="2176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событийные мероприятия </a:t>
            </a:r>
          </a:p>
        </p:txBody>
      </p:sp>
      <p:sp>
        <p:nvSpPr>
          <p:cNvPr id="73" name="Заголовок 1">
            <a:extLst>
              <a:ext uri="{FF2B5EF4-FFF2-40B4-BE49-F238E27FC236}">
                <a16:creationId xmlns:a16="http://schemas.microsoft.com/office/drawing/2014/main" xmlns="" id="{1EFC5513-60F6-4E63-B8F1-91AAFF86694C}"/>
              </a:ext>
            </a:extLst>
          </p:cNvPr>
          <p:cNvSpPr txBox="1">
            <a:spLocks/>
          </p:cNvSpPr>
          <p:nvPr/>
        </p:nvSpPr>
        <p:spPr>
          <a:xfrm>
            <a:off x="7256545" y="-85049"/>
            <a:ext cx="4946568" cy="64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pic>
        <p:nvPicPr>
          <p:cNvPr id="9264" name="Рисунок 2">
            <a:extLst>
              <a:ext uri="{FF2B5EF4-FFF2-40B4-BE49-F238E27FC236}">
                <a16:creationId xmlns:a16="http://schemas.microsoft.com/office/drawing/2014/main" xmlns="" id="{69F24A01-16E6-47CC-9AE8-A84E2EECF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5881688"/>
            <a:ext cx="1550987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5" name="Рисунок 4">
            <a:extLst>
              <a:ext uri="{FF2B5EF4-FFF2-40B4-BE49-F238E27FC236}">
                <a16:creationId xmlns:a16="http://schemas.microsoft.com/office/drawing/2014/main" xmlns="" id="{876EB4FA-AE26-4CF6-AABA-333CCA52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87425"/>
            <a:ext cx="15398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6" name="Рисунок 10">
            <a:extLst>
              <a:ext uri="{FF2B5EF4-FFF2-40B4-BE49-F238E27FC236}">
                <a16:creationId xmlns:a16="http://schemas.microsoft.com/office/drawing/2014/main" xmlns="" id="{8F4CB697-6040-4370-9FF3-7D00326D2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763" y="952500"/>
            <a:ext cx="1535112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" name="Рисунок 12">
            <a:extLst>
              <a:ext uri="{FF2B5EF4-FFF2-40B4-BE49-F238E27FC236}">
                <a16:creationId xmlns:a16="http://schemas.microsoft.com/office/drawing/2014/main" xmlns="" id="{83B06806-AB01-4429-A221-C33310D2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5859463"/>
            <a:ext cx="156686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8" name="Рисунок 14">
            <a:extLst>
              <a:ext uri="{FF2B5EF4-FFF2-40B4-BE49-F238E27FC236}">
                <a16:creationId xmlns:a16="http://schemas.microsoft.com/office/drawing/2014/main" xmlns="" id="{C2954B26-C378-406F-A727-2172523C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5837238"/>
            <a:ext cx="15017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9" name="Рисунок 16">
            <a:extLst>
              <a:ext uri="{FF2B5EF4-FFF2-40B4-BE49-F238E27FC236}">
                <a16:creationId xmlns:a16="http://schemas.microsoft.com/office/drawing/2014/main" xmlns="" id="{3D44226C-092A-4752-A4D7-6240789F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5846763"/>
            <a:ext cx="15684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0" name="Рисунок 18">
            <a:extLst>
              <a:ext uri="{FF2B5EF4-FFF2-40B4-BE49-F238E27FC236}">
                <a16:creationId xmlns:a16="http://schemas.microsoft.com/office/drawing/2014/main" xmlns="" id="{CEDB2F62-5E47-4B64-B634-3B1F344C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363" y="5851525"/>
            <a:ext cx="15335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Рисунок 20">
            <a:extLst>
              <a:ext uri="{FF2B5EF4-FFF2-40B4-BE49-F238E27FC236}">
                <a16:creationId xmlns:a16="http://schemas.microsoft.com/office/drawing/2014/main" xmlns="" id="{8C8CB5B6-AA0E-425F-8622-706672DF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990600"/>
            <a:ext cx="1481137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2" name="Рисунок 22">
            <a:extLst>
              <a:ext uri="{FF2B5EF4-FFF2-40B4-BE49-F238E27FC236}">
                <a16:creationId xmlns:a16="http://schemas.microsoft.com/office/drawing/2014/main" xmlns="" id="{D2507B7D-D61E-404F-AD0D-D1E9701B5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88" y="947738"/>
            <a:ext cx="16732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3" name="Рисунок 24">
            <a:extLst>
              <a:ext uri="{FF2B5EF4-FFF2-40B4-BE49-F238E27FC236}">
                <a16:creationId xmlns:a16="http://schemas.microsoft.com/office/drawing/2014/main" xmlns="" id="{5C835C20-D427-4BD0-BD40-92B373F04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857875"/>
            <a:ext cx="14938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Рисунок 27">
            <a:extLst>
              <a:ext uri="{FF2B5EF4-FFF2-40B4-BE49-F238E27FC236}">
                <a16:creationId xmlns:a16="http://schemas.microsoft.com/office/drawing/2014/main" xmlns="" id="{25060DCE-8031-47D4-A931-63D04220E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989013"/>
            <a:ext cx="16081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Рисунок 29">
            <a:extLst>
              <a:ext uri="{FF2B5EF4-FFF2-40B4-BE49-F238E27FC236}">
                <a16:creationId xmlns:a16="http://schemas.microsoft.com/office/drawing/2014/main" xmlns="" id="{D2A3A582-C4C6-48DA-95A8-B093E7EA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976313"/>
            <a:ext cx="145891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6" name="Рисунок 31">
            <a:extLst>
              <a:ext uri="{FF2B5EF4-FFF2-40B4-BE49-F238E27FC236}">
                <a16:creationId xmlns:a16="http://schemas.microsoft.com/office/drawing/2014/main" xmlns="" id="{B19F579C-44CC-4D6C-9328-38C6519D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88" y="5843588"/>
            <a:ext cx="147637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7" name="Рисунок 35">
            <a:extLst>
              <a:ext uri="{FF2B5EF4-FFF2-40B4-BE49-F238E27FC236}">
                <a16:creationId xmlns:a16="http://schemas.microsoft.com/office/drawing/2014/main" xmlns="" id="{63150868-241E-4318-8FF9-D491565C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004888"/>
            <a:ext cx="156527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8" name="Рисунок 40">
            <a:extLst>
              <a:ext uri="{FF2B5EF4-FFF2-40B4-BE49-F238E27FC236}">
                <a16:creationId xmlns:a16="http://schemas.microsoft.com/office/drawing/2014/main" xmlns="" id="{77F8672F-4188-4556-B1A5-5A820055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846763"/>
            <a:ext cx="153828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9" name="Рисунок 2">
            <a:extLst>
              <a:ext uri="{FF2B5EF4-FFF2-40B4-BE49-F238E27FC236}">
                <a16:creationId xmlns:a16="http://schemas.microsoft.com/office/drawing/2014/main" xmlns="" id="{8BDED42C-6C28-43AB-8D83-277B55E6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87425"/>
            <a:ext cx="15398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F019BC4D-E20E-417A-B3FE-6E07E2EAFB4F}"/>
              </a:ext>
            </a:extLst>
          </p:cNvPr>
          <p:cNvCxnSpPr>
            <a:cxnSpLocks/>
          </p:cNvCxnSpPr>
          <p:nvPr/>
        </p:nvCxnSpPr>
        <p:spPr>
          <a:xfrm flipV="1">
            <a:off x="-3175" y="935038"/>
            <a:ext cx="12195175" cy="52387"/>
          </a:xfrm>
          <a:prstGeom prst="line">
            <a:avLst/>
          </a:prstGeom>
          <a:ln w="76200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6BECF02F-FC8B-43F6-B0FB-9E3FED8A8C1B}"/>
              </a:ext>
            </a:extLst>
          </p:cNvPr>
          <p:cNvCxnSpPr>
            <a:cxnSpLocks/>
          </p:cNvCxnSpPr>
          <p:nvPr/>
        </p:nvCxnSpPr>
        <p:spPr>
          <a:xfrm flipV="1">
            <a:off x="11113" y="2135188"/>
            <a:ext cx="12180887" cy="79375"/>
          </a:xfrm>
          <a:prstGeom prst="line">
            <a:avLst/>
          </a:prstGeom>
          <a:ln w="76200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xmlns="" id="{A535C87A-782A-49F9-9765-515D067B934E}"/>
              </a:ext>
            </a:extLst>
          </p:cNvPr>
          <p:cNvCxnSpPr>
            <a:cxnSpLocks/>
          </p:cNvCxnSpPr>
          <p:nvPr/>
        </p:nvCxnSpPr>
        <p:spPr>
          <a:xfrm flipV="1">
            <a:off x="11113" y="5819775"/>
            <a:ext cx="12192000" cy="38100"/>
          </a:xfrm>
          <a:prstGeom prst="line">
            <a:avLst/>
          </a:prstGeom>
          <a:ln w="76200">
            <a:solidFill>
              <a:srgbClr val="126F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83" name="TextBox 80">
            <a:extLst>
              <a:ext uri="{FF2B5EF4-FFF2-40B4-BE49-F238E27FC236}">
                <a16:creationId xmlns:a16="http://schemas.microsoft.com/office/drawing/2014/main" xmlns="" id="{ED0E23C4-F841-4EE9-979B-7A6F2640F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513" y="5086350"/>
            <a:ext cx="210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126F87"/>
                </a:solidFill>
                <a:latin typeface="Ubuntu" panose="020B0504030602030204" pitchFamily="34" charset="0"/>
                <a:sym typeface="PFBeauSansPro-Regular"/>
              </a:rPr>
              <a:t>железная дорога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ольшая семья вместе. - Векторная графика Семья роялти-фр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30" y="711755"/>
            <a:ext cx="1700764" cy="170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Рисунок 8">
            <a:extLst>
              <a:ext uri="{FF2B5EF4-FFF2-40B4-BE49-F238E27FC236}">
                <a16:creationId xmlns:a16="http://schemas.microsoft.com/office/drawing/2014/main" xmlns="" id="{67DC5EEB-6484-44B7-95F8-BE576057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97" y="5241701"/>
            <a:ext cx="2649642" cy="161629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Заголовок 1">
            <a:extLst>
              <a:ext uri="{FF2B5EF4-FFF2-40B4-BE49-F238E27FC236}">
                <a16:creationId xmlns:a16="http://schemas.microsoft.com/office/drawing/2014/main" xmlns="" id="{FACA5039-4843-432C-8650-8D003E80AF0F}"/>
              </a:ext>
            </a:extLst>
          </p:cNvPr>
          <p:cNvSpPr txBox="1">
            <a:spLocks/>
          </p:cNvSpPr>
          <p:nvPr/>
        </p:nvSpPr>
        <p:spPr bwMode="auto">
          <a:xfrm>
            <a:off x="428625" y="188913"/>
            <a:ext cx="10515600" cy="3159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3200" dirty="0">
                <a:solidFill>
                  <a:srgbClr val="126F87"/>
                </a:solidFill>
                <a:latin typeface="Ubuntu" panose="020B0504030602030204" pitchFamily="34" charset="0"/>
                <a:ea typeface="+mj-ea"/>
                <a:cs typeface="+mj-cs"/>
              </a:rPr>
              <a:t>Кадровый потенциал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xmlns="" id="{D123EBD3-03E6-4B56-8143-CEBDF17D3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6797932"/>
              </p:ext>
            </p:extLst>
          </p:nvPr>
        </p:nvGraphicFramePr>
        <p:xfrm>
          <a:off x="6915955" y="3895725"/>
          <a:ext cx="5164427" cy="296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22ED91D3-A4FB-4B7F-8394-7B214670B95F}"/>
              </a:ext>
            </a:extLst>
          </p:cNvPr>
          <p:cNvSpPr txBox="1">
            <a:spLocks/>
          </p:cNvSpPr>
          <p:nvPr/>
        </p:nvSpPr>
        <p:spPr>
          <a:xfrm>
            <a:off x="7161195" y="1"/>
            <a:ext cx="5030805" cy="5048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rgbClr val="126F87"/>
                </a:solidFill>
                <a:latin typeface="Ubuntu" panose="020B0504030602030204" pitchFamily="34" charset="0"/>
              </a:rPr>
              <a:t>Верхнекамский муниципальный округ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xmlns="" id="{9DD1FFB3-3BB4-E9CD-E43F-ECFD72C428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34187"/>
              </p:ext>
            </p:extLst>
          </p:nvPr>
        </p:nvGraphicFramePr>
        <p:xfrm>
          <a:off x="6993981" y="945277"/>
          <a:ext cx="5030805" cy="2645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765961" y="620819"/>
            <a:ext cx="372265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711200">
              <a:lnSpc>
                <a:spcPct val="90000"/>
              </a:lnSpc>
              <a:spcAft>
                <a:spcPct val="15000"/>
              </a:spcAft>
            </a:pPr>
            <a:r>
              <a:rPr lang="ru-RU" sz="1400" b="1" dirty="0">
                <a:solidFill>
                  <a:srgbClr val="126F87"/>
                </a:solidFill>
                <a:latin typeface="Ubuntu" panose="020B0504030602030204" pitchFamily="34" charset="0"/>
              </a:rPr>
              <a:t>Соотношение возрастных групп</a:t>
            </a:r>
          </a:p>
        </p:txBody>
      </p:sp>
      <p:pic>
        <p:nvPicPr>
          <p:cNvPr id="16" name="Picture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3446529"/>
            <a:ext cx="2468383" cy="16019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олилиния: фигура 6">
            <a:extLst>
              <a:ext uri="{FF2B5EF4-FFF2-40B4-BE49-F238E27FC236}">
                <a16:creationId xmlns:a16="http://schemas.microsoft.com/office/drawing/2014/main" xmlns="" id="{95F78B5E-F3EB-5C04-1085-3BE5831DC624}"/>
              </a:ext>
            </a:extLst>
          </p:cNvPr>
          <p:cNvSpPr/>
          <p:nvPr/>
        </p:nvSpPr>
        <p:spPr>
          <a:xfrm>
            <a:off x="249199" y="634163"/>
            <a:ext cx="642637" cy="643801"/>
          </a:xfrm>
          <a:custGeom>
            <a:avLst/>
            <a:gdLst>
              <a:gd name="connsiteX0" fmla="*/ 0 w 643800"/>
              <a:gd name="connsiteY0" fmla="*/ 306268 h 612535"/>
              <a:gd name="connsiteX1" fmla="*/ 153134 w 643800"/>
              <a:gd name="connsiteY1" fmla="*/ 0 h 612535"/>
              <a:gd name="connsiteX2" fmla="*/ 490666 w 643800"/>
              <a:gd name="connsiteY2" fmla="*/ 0 h 612535"/>
              <a:gd name="connsiteX3" fmla="*/ 643800 w 643800"/>
              <a:gd name="connsiteY3" fmla="*/ 306268 h 612535"/>
              <a:gd name="connsiteX4" fmla="*/ 490666 w 643800"/>
              <a:gd name="connsiteY4" fmla="*/ 612535 h 612535"/>
              <a:gd name="connsiteX5" fmla="*/ 153134 w 643800"/>
              <a:gd name="connsiteY5" fmla="*/ 612535 h 612535"/>
              <a:gd name="connsiteX6" fmla="*/ 0 w 643800"/>
              <a:gd name="connsiteY6" fmla="*/ 306268 h 61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800" h="612535">
                <a:moveTo>
                  <a:pt x="321899" y="0"/>
                </a:moveTo>
                <a:lnTo>
                  <a:pt x="643799" y="145698"/>
                </a:lnTo>
                <a:lnTo>
                  <a:pt x="643799" y="466837"/>
                </a:lnTo>
                <a:lnTo>
                  <a:pt x="321899" y="612535"/>
                </a:lnTo>
                <a:lnTo>
                  <a:pt x="1" y="466837"/>
                </a:lnTo>
                <a:lnTo>
                  <a:pt x="1" y="145698"/>
                </a:lnTo>
                <a:lnTo>
                  <a:pt x="321899" y="0"/>
                </a:lnTo>
                <a:close/>
              </a:path>
            </a:pathLst>
          </a:custGeom>
          <a:solidFill>
            <a:srgbClr val="126F87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310" tIns="117396" rIns="112311" bIns="11739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kern="12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9" name="Полилиния: фигура 17">
            <a:extLst>
              <a:ext uri="{FF2B5EF4-FFF2-40B4-BE49-F238E27FC236}">
                <a16:creationId xmlns:a16="http://schemas.microsoft.com/office/drawing/2014/main" xmlns="" id="{27A799B3-DCE8-22DC-503F-C0F5FCD46103}"/>
              </a:ext>
            </a:extLst>
          </p:cNvPr>
          <p:cNvSpPr/>
          <p:nvPr/>
        </p:nvSpPr>
        <p:spPr>
          <a:xfrm>
            <a:off x="242943" y="1998894"/>
            <a:ext cx="674996" cy="676263"/>
          </a:xfrm>
          <a:custGeom>
            <a:avLst/>
            <a:gdLst>
              <a:gd name="connsiteX0" fmla="*/ 0 w 594660"/>
              <a:gd name="connsiteY0" fmla="*/ 278554 h 557107"/>
              <a:gd name="connsiteX1" fmla="*/ 139277 w 594660"/>
              <a:gd name="connsiteY1" fmla="*/ 0 h 557107"/>
              <a:gd name="connsiteX2" fmla="*/ 455383 w 594660"/>
              <a:gd name="connsiteY2" fmla="*/ 0 h 557107"/>
              <a:gd name="connsiteX3" fmla="*/ 594660 w 594660"/>
              <a:gd name="connsiteY3" fmla="*/ 278554 h 557107"/>
              <a:gd name="connsiteX4" fmla="*/ 455383 w 594660"/>
              <a:gd name="connsiteY4" fmla="*/ 557107 h 557107"/>
              <a:gd name="connsiteX5" fmla="*/ 139277 w 594660"/>
              <a:gd name="connsiteY5" fmla="*/ 557107 h 557107"/>
              <a:gd name="connsiteX6" fmla="*/ 0 w 594660"/>
              <a:gd name="connsiteY6" fmla="*/ 278554 h 55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660" h="557107">
                <a:moveTo>
                  <a:pt x="297329" y="0"/>
                </a:moveTo>
                <a:lnTo>
                  <a:pt x="594659" y="130482"/>
                </a:lnTo>
                <a:lnTo>
                  <a:pt x="594659" y="426625"/>
                </a:lnTo>
                <a:lnTo>
                  <a:pt x="297329" y="557107"/>
                </a:lnTo>
                <a:lnTo>
                  <a:pt x="1" y="426625"/>
                </a:lnTo>
                <a:lnTo>
                  <a:pt x="1" y="130482"/>
                </a:lnTo>
                <a:lnTo>
                  <a:pt x="297329" y="0"/>
                </a:lnTo>
                <a:close/>
              </a:path>
            </a:pathLst>
          </a:custGeom>
          <a:solidFill>
            <a:srgbClr val="126F87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1">
              <a:alpha val="90000"/>
              <a:hueOff val="0"/>
              <a:satOff val="0"/>
              <a:lumOff val="0"/>
              <a:alphaOff val="-13333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-13333"/>
            </a:schemeClr>
          </a:fillRef>
          <a:effectRef idx="2">
            <a:schemeClr val="accent1">
              <a:alpha val="90000"/>
              <a:hueOff val="0"/>
              <a:satOff val="0"/>
              <a:lumOff val="0"/>
              <a:alphaOff val="-13333"/>
            </a:schemeClr>
          </a:effectRef>
          <a:fontRef idx="minor">
            <a:schemeClr val="lt1"/>
          </a:fontRef>
        </p:style>
        <p:txBody>
          <a:bodyPr spcFirstLastPara="0" vert="horz" wrap="square" lIns="102619" tIns="108682" rIns="102620" bIns="10868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dirty="0">
                <a:solidFill>
                  <a:schemeClr val="bg1"/>
                </a:solidFill>
              </a:rPr>
              <a:t>2</a:t>
            </a:r>
            <a:endParaRPr lang="ru-RU" sz="2000" b="1" kern="1200" dirty="0">
              <a:solidFill>
                <a:schemeClr val="bg1"/>
              </a:solidFill>
            </a:endParaRPr>
          </a:p>
        </p:txBody>
      </p:sp>
      <p:sp>
        <p:nvSpPr>
          <p:cNvPr id="20" name="Полилиния: фигура 23">
            <a:extLst>
              <a:ext uri="{FF2B5EF4-FFF2-40B4-BE49-F238E27FC236}">
                <a16:creationId xmlns:a16="http://schemas.microsoft.com/office/drawing/2014/main" xmlns="" id="{C0CF1DCF-ADAB-7ACE-2554-CAFED73AC089}"/>
              </a:ext>
            </a:extLst>
          </p:cNvPr>
          <p:cNvSpPr/>
          <p:nvPr/>
        </p:nvSpPr>
        <p:spPr>
          <a:xfrm>
            <a:off x="252465" y="2693782"/>
            <a:ext cx="674996" cy="686236"/>
          </a:xfrm>
          <a:custGeom>
            <a:avLst/>
            <a:gdLst>
              <a:gd name="connsiteX0" fmla="*/ 0 w 618190"/>
              <a:gd name="connsiteY0" fmla="*/ 321690 h 643379"/>
              <a:gd name="connsiteX1" fmla="*/ 154548 w 618190"/>
              <a:gd name="connsiteY1" fmla="*/ 0 h 643379"/>
              <a:gd name="connsiteX2" fmla="*/ 463643 w 618190"/>
              <a:gd name="connsiteY2" fmla="*/ 0 h 643379"/>
              <a:gd name="connsiteX3" fmla="*/ 618190 w 618190"/>
              <a:gd name="connsiteY3" fmla="*/ 321690 h 643379"/>
              <a:gd name="connsiteX4" fmla="*/ 463643 w 618190"/>
              <a:gd name="connsiteY4" fmla="*/ 643379 h 643379"/>
              <a:gd name="connsiteX5" fmla="*/ 154548 w 618190"/>
              <a:gd name="connsiteY5" fmla="*/ 643379 h 643379"/>
              <a:gd name="connsiteX6" fmla="*/ 0 w 618190"/>
              <a:gd name="connsiteY6" fmla="*/ 321690 h 64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190" h="643379">
                <a:moveTo>
                  <a:pt x="309095" y="1"/>
                </a:moveTo>
                <a:lnTo>
                  <a:pt x="618190" y="160846"/>
                </a:lnTo>
                <a:lnTo>
                  <a:pt x="618190" y="482535"/>
                </a:lnTo>
                <a:lnTo>
                  <a:pt x="309095" y="643378"/>
                </a:lnTo>
                <a:lnTo>
                  <a:pt x="0" y="482535"/>
                </a:lnTo>
                <a:lnTo>
                  <a:pt x="0" y="160846"/>
                </a:lnTo>
                <a:lnTo>
                  <a:pt x="309095" y="1"/>
                </a:lnTo>
                <a:close/>
              </a:path>
            </a:pathLst>
          </a:custGeom>
          <a:solidFill>
            <a:srgbClr val="126F87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1">
              <a:alpha val="90000"/>
              <a:hueOff val="0"/>
              <a:satOff val="0"/>
              <a:lumOff val="0"/>
              <a:alphaOff val="-26667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-26667"/>
            </a:schemeClr>
          </a:fillRef>
          <a:effectRef idx="2">
            <a:schemeClr val="accent1">
              <a:alpha val="90000"/>
              <a:hueOff val="0"/>
              <a:satOff val="0"/>
              <a:lumOff val="0"/>
              <a:alphaOff val="-26667"/>
            </a:schemeClr>
          </a:effectRef>
          <a:fontRef idx="minor">
            <a:schemeClr val="lt1"/>
          </a:fontRef>
        </p:style>
        <p:txBody>
          <a:bodyPr spcFirstLastPara="0" vert="horz" wrap="square" lIns="119931" tIns="115732" rIns="119930" bIns="115733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000" b="1" kern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Полилиния: фигура 7">
            <a:extLst>
              <a:ext uri="{FF2B5EF4-FFF2-40B4-BE49-F238E27FC236}">
                <a16:creationId xmlns:a16="http://schemas.microsoft.com/office/drawing/2014/main" xmlns="" id="{DA67ED8C-9D7B-C059-FF38-5F504235CB58}"/>
              </a:ext>
            </a:extLst>
          </p:cNvPr>
          <p:cNvSpPr/>
          <p:nvPr/>
        </p:nvSpPr>
        <p:spPr>
          <a:xfrm>
            <a:off x="1172859" y="711755"/>
            <a:ext cx="5009000" cy="559779"/>
          </a:xfrm>
          <a:custGeom>
            <a:avLst/>
            <a:gdLst>
              <a:gd name="connsiteX0" fmla="*/ 93298 w 559779"/>
              <a:gd name="connsiteY0" fmla="*/ 0 h 4551507"/>
              <a:gd name="connsiteX1" fmla="*/ 466481 w 559779"/>
              <a:gd name="connsiteY1" fmla="*/ 0 h 4551507"/>
              <a:gd name="connsiteX2" fmla="*/ 559779 w 559779"/>
              <a:gd name="connsiteY2" fmla="*/ 93298 h 4551507"/>
              <a:gd name="connsiteX3" fmla="*/ 559779 w 559779"/>
              <a:gd name="connsiteY3" fmla="*/ 4551507 h 4551507"/>
              <a:gd name="connsiteX4" fmla="*/ 559779 w 559779"/>
              <a:gd name="connsiteY4" fmla="*/ 4551507 h 4551507"/>
              <a:gd name="connsiteX5" fmla="*/ 0 w 559779"/>
              <a:gd name="connsiteY5" fmla="*/ 4551507 h 4551507"/>
              <a:gd name="connsiteX6" fmla="*/ 0 w 559779"/>
              <a:gd name="connsiteY6" fmla="*/ 4551507 h 4551507"/>
              <a:gd name="connsiteX7" fmla="*/ 0 w 559779"/>
              <a:gd name="connsiteY7" fmla="*/ 93298 h 4551507"/>
              <a:gd name="connsiteX8" fmla="*/ 93298 w 559779"/>
              <a:gd name="connsiteY8" fmla="*/ 0 h 455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779" h="4551507">
                <a:moveTo>
                  <a:pt x="559779" y="758597"/>
                </a:moveTo>
                <a:lnTo>
                  <a:pt x="559779" y="3792910"/>
                </a:lnTo>
                <a:cubicBezTo>
                  <a:pt x="559779" y="4211871"/>
                  <a:pt x="554642" y="4551507"/>
                  <a:pt x="548305" y="4551507"/>
                </a:cubicBezTo>
                <a:lnTo>
                  <a:pt x="0" y="4551507"/>
                </a:lnTo>
                <a:lnTo>
                  <a:pt x="0" y="4551507"/>
                </a:lnTo>
                <a:lnTo>
                  <a:pt x="0" y="0"/>
                </a:lnTo>
                <a:lnTo>
                  <a:pt x="0" y="0"/>
                </a:lnTo>
                <a:lnTo>
                  <a:pt x="548305" y="0"/>
                </a:lnTo>
                <a:cubicBezTo>
                  <a:pt x="554642" y="0"/>
                  <a:pt x="559779" y="339636"/>
                  <a:pt x="559779" y="758597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37486" rIns="37486" bIns="37486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ru-RU" sz="1400" b="1" kern="1200" dirty="0">
                <a:solidFill>
                  <a:srgbClr val="126F87"/>
                </a:solidFill>
                <a:latin typeface="Ubuntu" panose="020B0504030602030204" pitchFamily="34" charset="0"/>
              </a:rPr>
              <a:t>дошкольных образовательных организаций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58B64126-D01D-46F4-9B50-D11C4594EFB8}"/>
              </a:ext>
            </a:extLst>
          </p:cNvPr>
          <p:cNvGrpSpPr/>
          <p:nvPr/>
        </p:nvGrpSpPr>
        <p:grpSpPr>
          <a:xfrm>
            <a:off x="242943" y="1277964"/>
            <a:ext cx="648893" cy="667973"/>
            <a:chOff x="1" y="532683"/>
            <a:chExt cx="461518" cy="488049"/>
          </a:xfrm>
          <a:solidFill>
            <a:srgbClr val="126F87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Шестиугольник 23">
              <a:extLst>
                <a:ext uri="{FF2B5EF4-FFF2-40B4-BE49-F238E27FC236}">
                  <a16:creationId xmlns:a16="http://schemas.microsoft.com/office/drawing/2014/main" xmlns="" id="{6A280965-74FA-4C53-AE06-EE79C9E68CB4}"/>
                </a:ext>
              </a:extLst>
            </p:cNvPr>
            <p:cNvSpPr/>
            <p:nvPr/>
          </p:nvSpPr>
          <p:spPr>
            <a:xfrm rot="5400000">
              <a:off x="-13265" y="545949"/>
              <a:ext cx="488049" cy="461518"/>
            </a:xfrm>
            <a:prstGeom prst="hexagon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Шестиугольник 4">
              <a:extLst>
                <a:ext uri="{FF2B5EF4-FFF2-40B4-BE49-F238E27FC236}">
                  <a16:creationId xmlns:a16="http://schemas.microsoft.com/office/drawing/2014/main" xmlns="" id="{3231DC90-F65F-4954-9A45-9D74661975AF}"/>
                </a:ext>
              </a:extLst>
            </p:cNvPr>
            <p:cNvSpPr txBox="1"/>
            <p:nvPr/>
          </p:nvSpPr>
          <p:spPr>
            <a:xfrm>
              <a:off x="74829" y="611815"/>
              <a:ext cx="311860" cy="32978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dirty="0">
                  <a:solidFill>
                    <a:schemeClr val="bg1"/>
                  </a:solidFill>
                </a:rPr>
                <a:t>9</a:t>
              </a:r>
              <a:endParaRPr lang="ru-RU" sz="20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Полилиния: фигура 22">
            <a:extLst>
              <a:ext uri="{FF2B5EF4-FFF2-40B4-BE49-F238E27FC236}">
                <a16:creationId xmlns:a16="http://schemas.microsoft.com/office/drawing/2014/main" xmlns="" id="{05C5BF48-7F8D-BB14-82CD-B0101BC75761}"/>
              </a:ext>
            </a:extLst>
          </p:cNvPr>
          <p:cNvSpPr/>
          <p:nvPr/>
        </p:nvSpPr>
        <p:spPr>
          <a:xfrm>
            <a:off x="1172858" y="1400801"/>
            <a:ext cx="5009001" cy="535589"/>
          </a:xfrm>
          <a:custGeom>
            <a:avLst/>
            <a:gdLst>
              <a:gd name="connsiteX0" fmla="*/ 165637 w 993802"/>
              <a:gd name="connsiteY0" fmla="*/ 0 h 4647430"/>
              <a:gd name="connsiteX1" fmla="*/ 828165 w 993802"/>
              <a:gd name="connsiteY1" fmla="*/ 0 h 4647430"/>
              <a:gd name="connsiteX2" fmla="*/ 993802 w 993802"/>
              <a:gd name="connsiteY2" fmla="*/ 165637 h 4647430"/>
              <a:gd name="connsiteX3" fmla="*/ 993802 w 993802"/>
              <a:gd name="connsiteY3" fmla="*/ 4647430 h 4647430"/>
              <a:gd name="connsiteX4" fmla="*/ 993802 w 993802"/>
              <a:gd name="connsiteY4" fmla="*/ 4647430 h 4647430"/>
              <a:gd name="connsiteX5" fmla="*/ 0 w 993802"/>
              <a:gd name="connsiteY5" fmla="*/ 4647430 h 4647430"/>
              <a:gd name="connsiteX6" fmla="*/ 0 w 993802"/>
              <a:gd name="connsiteY6" fmla="*/ 4647430 h 4647430"/>
              <a:gd name="connsiteX7" fmla="*/ 0 w 993802"/>
              <a:gd name="connsiteY7" fmla="*/ 165637 h 4647430"/>
              <a:gd name="connsiteX8" fmla="*/ 165637 w 993802"/>
              <a:gd name="connsiteY8" fmla="*/ 0 h 464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802" h="4647430">
                <a:moveTo>
                  <a:pt x="993802" y="774587"/>
                </a:moveTo>
                <a:lnTo>
                  <a:pt x="993802" y="3872843"/>
                </a:lnTo>
                <a:cubicBezTo>
                  <a:pt x="993802" y="4300636"/>
                  <a:pt x="977944" y="4647430"/>
                  <a:pt x="958382" y="4647430"/>
                </a:cubicBezTo>
                <a:lnTo>
                  <a:pt x="0" y="4647430"/>
                </a:lnTo>
                <a:lnTo>
                  <a:pt x="0" y="4647430"/>
                </a:lnTo>
                <a:lnTo>
                  <a:pt x="0" y="0"/>
                </a:lnTo>
                <a:lnTo>
                  <a:pt x="0" y="0"/>
                </a:lnTo>
                <a:lnTo>
                  <a:pt x="958382" y="0"/>
                </a:lnTo>
                <a:cubicBezTo>
                  <a:pt x="977944" y="0"/>
                  <a:pt x="993802" y="346794"/>
                  <a:pt x="993802" y="774587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hueOff val="0"/>
              <a:satOff val="0"/>
              <a:lumOff val="0"/>
              <a:alphaOff val="-13333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58672" rIns="58672" bIns="58674" numCol="1" spcCol="1270" anchor="ctr" anchorCtr="0">
            <a:noAutofit/>
          </a:bodyPr>
          <a:lstStyle/>
          <a:p>
            <a:pPr marL="0" lvl="1" indent="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ru-RU" sz="1400" b="1" kern="1200" dirty="0">
                <a:solidFill>
                  <a:srgbClr val="126F87"/>
                </a:solidFill>
                <a:latin typeface="Ubuntu" panose="020B0504030602030204" pitchFamily="34" charset="0"/>
              </a:rPr>
              <a:t>общеобразовательных организаций</a:t>
            </a:r>
          </a:p>
        </p:txBody>
      </p:sp>
      <p:sp>
        <p:nvSpPr>
          <p:cNvPr id="27" name="Полилиния: фигура 24">
            <a:extLst>
              <a:ext uri="{FF2B5EF4-FFF2-40B4-BE49-F238E27FC236}">
                <a16:creationId xmlns:a16="http://schemas.microsoft.com/office/drawing/2014/main" xmlns="" id="{51274555-1A84-2DA8-F03F-A7BB67FE4095}"/>
              </a:ext>
            </a:extLst>
          </p:cNvPr>
          <p:cNvSpPr/>
          <p:nvPr/>
        </p:nvSpPr>
        <p:spPr>
          <a:xfrm>
            <a:off x="1172859" y="2043194"/>
            <a:ext cx="5009000" cy="536295"/>
          </a:xfrm>
          <a:custGeom>
            <a:avLst/>
            <a:gdLst>
              <a:gd name="connsiteX0" fmla="*/ 168918 w 1013489"/>
              <a:gd name="connsiteY0" fmla="*/ 0 h 4647430"/>
              <a:gd name="connsiteX1" fmla="*/ 844571 w 1013489"/>
              <a:gd name="connsiteY1" fmla="*/ 0 h 4647430"/>
              <a:gd name="connsiteX2" fmla="*/ 1013489 w 1013489"/>
              <a:gd name="connsiteY2" fmla="*/ 168918 h 4647430"/>
              <a:gd name="connsiteX3" fmla="*/ 1013489 w 1013489"/>
              <a:gd name="connsiteY3" fmla="*/ 4647430 h 4647430"/>
              <a:gd name="connsiteX4" fmla="*/ 1013489 w 1013489"/>
              <a:gd name="connsiteY4" fmla="*/ 4647430 h 4647430"/>
              <a:gd name="connsiteX5" fmla="*/ 0 w 1013489"/>
              <a:gd name="connsiteY5" fmla="*/ 4647430 h 4647430"/>
              <a:gd name="connsiteX6" fmla="*/ 0 w 1013489"/>
              <a:gd name="connsiteY6" fmla="*/ 4647430 h 4647430"/>
              <a:gd name="connsiteX7" fmla="*/ 0 w 1013489"/>
              <a:gd name="connsiteY7" fmla="*/ 168918 h 4647430"/>
              <a:gd name="connsiteX8" fmla="*/ 168918 w 1013489"/>
              <a:gd name="connsiteY8" fmla="*/ 0 h 464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3489" h="4647430">
                <a:moveTo>
                  <a:pt x="1013489" y="774588"/>
                </a:moveTo>
                <a:lnTo>
                  <a:pt x="1013489" y="3872842"/>
                </a:lnTo>
                <a:cubicBezTo>
                  <a:pt x="1013489" y="4300635"/>
                  <a:pt x="996997" y="4647428"/>
                  <a:pt x="976652" y="4647428"/>
                </a:cubicBezTo>
                <a:lnTo>
                  <a:pt x="0" y="4647428"/>
                </a:lnTo>
                <a:lnTo>
                  <a:pt x="0" y="4647428"/>
                </a:lnTo>
                <a:lnTo>
                  <a:pt x="0" y="2"/>
                </a:lnTo>
                <a:lnTo>
                  <a:pt x="0" y="2"/>
                </a:lnTo>
                <a:lnTo>
                  <a:pt x="976652" y="2"/>
                </a:lnTo>
                <a:cubicBezTo>
                  <a:pt x="996997" y="2"/>
                  <a:pt x="1013489" y="346795"/>
                  <a:pt x="1013489" y="774588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hueOff val="0"/>
              <a:satOff val="0"/>
              <a:lumOff val="0"/>
              <a:alphaOff val="-26667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59634" rIns="59634" bIns="59635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ru-RU" sz="1400" b="1" kern="1200" dirty="0">
                <a:solidFill>
                  <a:srgbClr val="126F87"/>
                </a:solidFill>
                <a:latin typeface="Ubuntu" panose="020B0504030602030204" pitchFamily="34" charset="0"/>
              </a:rPr>
              <a:t>учреждения дополнительного образования: ДДТ «Созвездие», спортивная школа «Север» </a:t>
            </a:r>
          </a:p>
        </p:txBody>
      </p:sp>
      <p:sp>
        <p:nvSpPr>
          <p:cNvPr id="28" name="Полилиния: фигура 26">
            <a:extLst>
              <a:ext uri="{FF2B5EF4-FFF2-40B4-BE49-F238E27FC236}">
                <a16:creationId xmlns:a16="http://schemas.microsoft.com/office/drawing/2014/main" xmlns="" id="{626CE734-07E6-0379-E703-C493BAE326A6}"/>
              </a:ext>
            </a:extLst>
          </p:cNvPr>
          <p:cNvSpPr/>
          <p:nvPr/>
        </p:nvSpPr>
        <p:spPr>
          <a:xfrm>
            <a:off x="1172858" y="2643717"/>
            <a:ext cx="5009001" cy="692787"/>
          </a:xfrm>
          <a:custGeom>
            <a:avLst/>
            <a:gdLst>
              <a:gd name="connsiteX0" fmla="*/ 141722 w 850317"/>
              <a:gd name="connsiteY0" fmla="*/ 0 h 4647430"/>
              <a:gd name="connsiteX1" fmla="*/ 708595 w 850317"/>
              <a:gd name="connsiteY1" fmla="*/ 0 h 4647430"/>
              <a:gd name="connsiteX2" fmla="*/ 850317 w 850317"/>
              <a:gd name="connsiteY2" fmla="*/ 141722 h 4647430"/>
              <a:gd name="connsiteX3" fmla="*/ 850317 w 850317"/>
              <a:gd name="connsiteY3" fmla="*/ 4647430 h 4647430"/>
              <a:gd name="connsiteX4" fmla="*/ 850317 w 850317"/>
              <a:gd name="connsiteY4" fmla="*/ 4647430 h 4647430"/>
              <a:gd name="connsiteX5" fmla="*/ 0 w 850317"/>
              <a:gd name="connsiteY5" fmla="*/ 4647430 h 4647430"/>
              <a:gd name="connsiteX6" fmla="*/ 0 w 850317"/>
              <a:gd name="connsiteY6" fmla="*/ 4647430 h 4647430"/>
              <a:gd name="connsiteX7" fmla="*/ 0 w 850317"/>
              <a:gd name="connsiteY7" fmla="*/ 141722 h 4647430"/>
              <a:gd name="connsiteX8" fmla="*/ 141722 w 850317"/>
              <a:gd name="connsiteY8" fmla="*/ 0 h 464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317" h="4647430">
                <a:moveTo>
                  <a:pt x="850317" y="774587"/>
                </a:moveTo>
                <a:lnTo>
                  <a:pt x="850317" y="3872843"/>
                </a:lnTo>
                <a:cubicBezTo>
                  <a:pt x="850317" y="4300635"/>
                  <a:pt x="838708" y="4647427"/>
                  <a:pt x="824387" y="4647427"/>
                </a:cubicBezTo>
                <a:lnTo>
                  <a:pt x="0" y="4647427"/>
                </a:lnTo>
                <a:lnTo>
                  <a:pt x="0" y="4647427"/>
                </a:lnTo>
                <a:lnTo>
                  <a:pt x="0" y="3"/>
                </a:lnTo>
                <a:lnTo>
                  <a:pt x="0" y="3"/>
                </a:lnTo>
                <a:lnTo>
                  <a:pt x="824387" y="3"/>
                </a:lnTo>
                <a:cubicBezTo>
                  <a:pt x="838708" y="3"/>
                  <a:pt x="850317" y="346795"/>
                  <a:pt x="850317" y="774587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35400" h="16350" prst="relaxedInset"/>
            <a:contourClr>
              <a:schemeClr val="bg1"/>
            </a:contourClr>
          </a:sp3d>
        </p:spPr>
        <p:style>
          <a:lnRef idx="1">
            <a:schemeClr val="accent1">
              <a:alpha val="90000"/>
              <a:hueOff val="0"/>
              <a:satOff val="0"/>
              <a:lumOff val="0"/>
              <a:alphaOff val="-4000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3" tIns="51670" rIns="51669" bIns="51669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Aft>
                <a:spcPct val="15000"/>
              </a:spcAft>
            </a:pPr>
            <a:r>
              <a:rPr lang="ru-RU" sz="1400" b="1" dirty="0">
                <a:solidFill>
                  <a:srgbClr val="04617B"/>
                </a:solidFill>
                <a:latin typeface="Ubuntu" panose="020B0504030602030204" pitchFamily="34" charset="0"/>
              </a:rPr>
              <a:t>КОГПОАУ </a:t>
            </a:r>
            <a:r>
              <a:rPr lang="ru-RU" altLang="ru-RU" sz="1400" b="1" dirty="0">
                <a:solidFill>
                  <a:srgbClr val="04617B"/>
                </a:solidFill>
                <a:latin typeface="Ubuntu" panose="020B0504030602030204" pitchFamily="34" charset="0"/>
              </a:rPr>
              <a:t>Вятский торгово-промышленный техникум</a:t>
            </a:r>
          </a:p>
          <a:p>
            <a:pPr marL="0" lvl="1" indent="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ru-RU" sz="1400" b="1" kern="1200" dirty="0">
              <a:solidFill>
                <a:srgbClr val="126F87"/>
              </a:solidFill>
              <a:latin typeface="Ubuntu" panose="020B0504030602030204" pitchFamily="34" charset="0"/>
            </a:endParaRPr>
          </a:p>
        </p:txBody>
      </p:sp>
      <p:pic>
        <p:nvPicPr>
          <p:cNvPr id="29" name="Рисунок 7" descr="DSC04781.JPG"/>
          <p:cNvPicPr>
            <a:picLocks noChangeAspect="1"/>
          </p:cNvPicPr>
          <p:nvPr/>
        </p:nvPicPr>
        <p:blipFill>
          <a:blip r:embed="rId11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>
            <a:fillRect/>
          </a:stretch>
        </p:blipFill>
        <p:spPr bwMode="auto">
          <a:xfrm>
            <a:off x="3232597" y="3446529"/>
            <a:ext cx="2649642" cy="160199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1" y="5241701"/>
            <a:ext cx="2511459" cy="16162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rotWithShape="0">
          <a:blip xmlns:r="http://schemas.openxmlformats.org/officeDocument/2006/relationships" r:embed="rId1"/>
          <a:stretch>
            <a:fillRect/>
          </a:stretch>
        </a:blipFill>
        <a:ln w="3175">
          <a:solidFill>
            <a:srgbClr val="53B0F5"/>
          </a:solidFill>
        </a:ln>
        <a:effectLst>
          <a:glow rad="101600">
            <a:schemeClr val="accent5">
              <a:satMod val="175000"/>
              <a:alpha val="40000"/>
            </a:schemeClr>
          </a:glow>
        </a:effectLst>
      </a:spPr>
      <a:bodyPr spcFirstLastPara="0" vert="horz" wrap="square" lIns="337727" tIns="300060" rIns="337726" bIns="300061" numCol="1" spcCol="1270" anchor="ctr" anchorCtr="0">
        <a:noAutofit/>
      </a:bodyPr>
      <a:lstStyle>
        <a:defPPr algn="ctr" defTabSz="1600200">
          <a:lnSpc>
            <a:spcPct val="90000"/>
          </a:lnSpc>
          <a:spcBef>
            <a:spcPct val="0"/>
          </a:spcBef>
          <a:spcAft>
            <a:spcPct val="35000"/>
          </a:spcAft>
          <a:defRPr sz="3600" kern="1200"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10672</TotalTime>
  <Words>1883</Words>
  <Application>Microsoft Office PowerPoint</Application>
  <PresentationFormat>Произвольный</PresentationFormat>
  <Paragraphs>406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Инвестиционная привлекательность</vt:lpstr>
      <vt:lpstr>Географическое описание </vt:lpstr>
      <vt:lpstr>Преимущества </vt:lpstr>
      <vt:lpstr>Презентация PowerPoint</vt:lpstr>
      <vt:lpstr>Презентация PowerPoint</vt:lpstr>
      <vt:lpstr>Презентация PowerPoint</vt:lpstr>
      <vt:lpstr>Транспортная доступность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потенциал</dc:title>
  <dc:creator>User</dc:creator>
  <cp:lastModifiedBy>User</cp:lastModifiedBy>
  <cp:revision>802</cp:revision>
  <cp:lastPrinted>2024-05-08T09:35:45Z</cp:lastPrinted>
  <dcterms:created xsi:type="dcterms:W3CDTF">2020-03-31T07:44:03Z</dcterms:created>
  <dcterms:modified xsi:type="dcterms:W3CDTF">2024-05-22T13:55:35Z</dcterms:modified>
</cp:coreProperties>
</file>